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0" r:id="rId7"/>
    <p:sldId id="261" r:id="rId8"/>
    <p:sldId id="268" r:id="rId9"/>
    <p:sldId id="265" r:id="rId10"/>
    <p:sldId id="269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50"/>
    <a:srgbClr val="1A335C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53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02/21/2026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21/02/2026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ja-JP" altLang="en-US"/>
              <a:t>マスター テキストの書式設定</a:t>
            </a:r>
          </a:p>
          <a:p>
            <a:pPr lvl="1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2D17B6-2E1D-7B51-E7A0-00E4845C3E91}"/>
              </a:ext>
            </a:extLst>
          </p:cNvPr>
          <p:cNvSpPr txBox="1"/>
          <p:nvPr/>
        </p:nvSpPr>
        <p:spPr>
          <a:xfrm>
            <a:off x="2218036" y="6147656"/>
            <a:ext cx="833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Relationship between post-treatment mPAP and Peak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VO</a:t>
            </a:r>
            <a:r>
              <a:rPr lang="en-US" altLang="ja-JP" baseline="-25000" dirty="0">
                <a:solidFill>
                  <a:schemeClr val="bg1"/>
                </a:solidFill>
              </a:rPr>
              <a:t>2</a:t>
            </a:r>
            <a:r>
              <a:rPr lang="en-US" altLang="ja-JP" dirty="0">
                <a:solidFill>
                  <a:schemeClr val="bg1"/>
                </a:solidFill>
              </a:rPr>
              <a:t> in CTEPH patients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 txBox="1">
            <a:spLocks/>
          </p:cNvSpPr>
          <p:nvPr/>
        </p:nvSpPr>
        <p:spPr>
          <a:xfrm>
            <a:off x="223504" y="2350421"/>
            <a:ext cx="11744992" cy="2157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Only patients with normalized resting mPAP can achieve</a:t>
            </a:r>
            <a:r>
              <a:rPr lang="ja-JP" altLang="en-US" sz="2800" b="1" dirty="0"/>
              <a:t> </a:t>
            </a:r>
            <a:r>
              <a:rPr lang="en-US" sz="2800" b="1" dirty="0"/>
              <a:t>Peak VO2 of 80% or higher.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HFpEF is the most influential factor affecting exercise tolerance.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B275879-8E15-F737-8C41-F23DD6A6289F}"/>
              </a:ext>
            </a:extLst>
          </p:cNvPr>
          <p:cNvSpPr txBox="1">
            <a:spLocks/>
          </p:cNvSpPr>
          <p:nvPr/>
        </p:nvSpPr>
        <p:spPr>
          <a:xfrm>
            <a:off x="8810249" y="2467773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30" y="4950115"/>
            <a:ext cx="6856669" cy="1126451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>
                <a:solidFill>
                  <a:schemeClr val="tx1"/>
                </a:solidFill>
              </a:rPr>
              <a:t>  Kuniyoshi</a:t>
            </a:r>
            <a:r>
              <a:rPr lang="ja-JP" altLang="en-US" sz="2800" b="1" dirty="0">
                <a:solidFill>
                  <a:schemeClr val="tx1"/>
                </a:solidFill>
              </a:rPr>
              <a:t> </a:t>
            </a:r>
            <a:r>
              <a:rPr lang="en-US" altLang="ja-JP" sz="2800" b="1" dirty="0">
                <a:solidFill>
                  <a:schemeClr val="tx1"/>
                </a:solidFill>
              </a:rPr>
              <a:t>Fukai ,MD ,Ph.D.</a:t>
            </a:r>
          </a:p>
          <a:p>
            <a:pPr marL="0" indent="0">
              <a:buNone/>
            </a:pPr>
            <a:r>
              <a:rPr lang="ja-JP" altLang="en-US" sz="1600" b="1" dirty="0">
                <a:solidFill>
                  <a:schemeClr val="tx1"/>
                </a:solidFill>
              </a:rPr>
              <a:t>　　　</a:t>
            </a:r>
            <a:r>
              <a:rPr lang="en-US" altLang="ja-JP" b="1" dirty="0">
                <a:solidFill>
                  <a:schemeClr val="tx1"/>
                </a:solidFill>
              </a:rPr>
              <a:t>Omihachiman</a:t>
            </a:r>
            <a:r>
              <a:rPr lang="ja-JP" altLang="en-US" b="1" dirty="0">
                <a:solidFill>
                  <a:schemeClr val="tx1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community medical center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</a:rPr>
              <a:t>　　</a:t>
            </a:r>
            <a:r>
              <a:rPr lang="en-US" altLang="ja-JP" b="1" dirty="0">
                <a:solidFill>
                  <a:schemeClr val="tx1"/>
                </a:solidFill>
              </a:rPr>
              <a:t>Omihachiman, Shiga, Japan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12" y="2380793"/>
            <a:ext cx="11522075" cy="867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Relationship between post-</a:t>
            </a:r>
            <a:r>
              <a:rPr lang="en-US" altLang="ja-JP" dirty="0"/>
              <a:t>treatment</a:t>
            </a:r>
            <a:r>
              <a:rPr lang="en-US" dirty="0"/>
              <a:t> mPAP and </a:t>
            </a:r>
            <a:r>
              <a:rPr lang="en-US" altLang="ja-JP" dirty="0"/>
              <a:t>Peak</a:t>
            </a:r>
            <a:r>
              <a:rPr lang="ja-JP" altLang="en-US" dirty="0"/>
              <a:t>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in CTEPH patients</a:t>
            </a:r>
            <a:endParaRPr lang="en-GB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DF44D1-F25C-BC54-B393-3468833C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4801" r="19288" b="17240"/>
          <a:stretch/>
        </p:blipFill>
        <p:spPr>
          <a:xfrm>
            <a:off x="0" y="5017701"/>
            <a:ext cx="2141749" cy="1313606"/>
          </a:xfrm>
          <a:prstGeom prst="rect">
            <a:avLst/>
          </a:prstGeom>
        </p:spPr>
      </p:pic>
      <p:pic>
        <p:nvPicPr>
          <p:cNvPr id="6" name="図 5" descr="04.tif">
            <a:extLst>
              <a:ext uri="{FF2B5EF4-FFF2-40B4-BE49-F238E27FC236}">
                <a16:creationId xmlns:a16="http://schemas.microsoft.com/office/drawing/2014/main" id="{4D5E80C3-BF35-3DF1-E826-271EB8BAA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-5000" contrast="10000"/>
          </a:blip>
          <a:srcRect l="5955" t="34017" r="13160" b="13314"/>
          <a:stretch/>
        </p:blipFill>
        <p:spPr>
          <a:xfrm>
            <a:off x="2308355" y="5023622"/>
            <a:ext cx="2843669" cy="1307685"/>
          </a:xfrm>
          <a:prstGeom prst="roundRect">
            <a:avLst>
              <a:gd name="adj" fmla="val 0"/>
            </a:avLst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5EC66CE-9ED8-9818-888D-7E912B94E685}"/>
              </a:ext>
            </a:extLst>
          </p:cNvPr>
          <p:cNvSpPr txBox="1">
            <a:spLocks/>
          </p:cNvSpPr>
          <p:nvPr/>
        </p:nvSpPr>
        <p:spPr>
          <a:xfrm>
            <a:off x="10775236" y="2234309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744568"/>
            <a:ext cx="9662477" cy="748306"/>
          </a:xfrm>
        </p:spPr>
        <p:txBody>
          <a:bodyPr/>
          <a:lstStyle/>
          <a:p>
            <a:pPr marL="228600" indent="-228600">
              <a:buAutoNum type="arabicParenR"/>
            </a:pPr>
            <a:r>
              <a:rPr lang="en-US" altLang="ja-JP" b="1" kern="100" dirty="0">
                <a:cs typeface="Times New Roman" panose="02020603050405020304" pitchFamily="18" charset="0"/>
              </a:rPr>
              <a:t>Circ Cardiovasc Qual Outcome.2017 Nov:10(11): e004029</a:t>
            </a:r>
          </a:p>
          <a:p>
            <a:pPr marL="228600" indent="-228600">
              <a:buAutoNum type="arabicParenR"/>
            </a:pPr>
            <a:r>
              <a:rPr lang="sv-SE" altLang="ja-JP" b="1" dirty="0"/>
              <a:t>Eur Respir J 2020; 56: 1901982</a:t>
            </a:r>
          </a:p>
          <a:p>
            <a:pPr marL="228600" indent="-228600">
              <a:buAutoNum type="arabicParenR"/>
            </a:pPr>
            <a:r>
              <a:rPr lang="en-US" b="1" dirty="0"/>
              <a:t>Heart 2016 Sep ;102(17):1403-9</a:t>
            </a:r>
            <a:endParaRPr lang="en-GB" b="1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AA2B344-0064-DC8C-9FB9-BFAC61C045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745" y="1414718"/>
            <a:ext cx="11522075" cy="420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The goal of treatment for chronic thromboembolic pulmonary hypertension (CTEPH) has shifted from improving prognosis to improving quality of life</a:t>
            </a:r>
            <a:r>
              <a:rPr lang="en-US" altLang="ja-JP" b="1" kern="100" baseline="-25000" dirty="0">
                <a:latin typeface="+mj-lt"/>
                <a:cs typeface="Times New Roman" panose="02020603050405020304" pitchFamily="18" charset="0"/>
              </a:rPr>
              <a:t>1)</a:t>
            </a:r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ja-JP" sz="2000" b="1" kern="100" dirty="0">
                <a:effectLst/>
                <a:latin typeface="+mj-lt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ja-JP" sz="2000" b="1" kern="100" dirty="0">
                <a:latin typeface="+mj-lt"/>
                <a:cs typeface="Times New Roman" panose="02020603050405020304" pitchFamily="18" charset="0"/>
              </a:rPr>
              <a:t>                  </a:t>
            </a:r>
            <a:endParaRPr lang="ja-JP" altLang="ja-JP" sz="2000" b="1" kern="100" dirty="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r>
              <a:rPr lang="en-US" altLang="ja-JP" b="1" dirty="0">
                <a:latin typeface="+mj-lt"/>
                <a:cs typeface="Times New Roman" panose="02020603050405020304" pitchFamily="18" charset="0"/>
              </a:rPr>
              <a:t>However, the degree of improvement in quality of life varies widely, and there is no set standard for post-treatment assessment, including symptom improvement, oxygen discontinuation, and the presence or absence of exercise-induced pulmonary hypertension</a:t>
            </a:r>
            <a:r>
              <a:rPr lang="en-US" altLang="ja-JP" b="1" baseline="-25000" dirty="0">
                <a:latin typeface="+mj-lt"/>
                <a:cs typeface="Times New Roman" panose="02020603050405020304" pitchFamily="18" charset="0"/>
              </a:rPr>
              <a:t>2)</a:t>
            </a:r>
            <a:r>
              <a:rPr lang="en-US" altLang="ja-JP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altLang="ja-JP" b="1" dirty="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j-lt"/>
              <a:ea typeface="+mn-ea"/>
              <a:cs typeface="Times New Roman" panose="02020603050405020304" pitchFamily="18" charset="0"/>
            </a:endParaRPr>
          </a:p>
          <a:p>
            <a:r>
              <a:rPr lang="en-US" altLang="ja-JP" b="1" dirty="0">
                <a:latin typeface="+mj-lt"/>
                <a:cs typeface="Times New Roman" panose="02020603050405020304" pitchFamily="18" charset="0"/>
              </a:rPr>
              <a:t>In this study, we analyzed our own institution's data based on previously reported </a:t>
            </a:r>
            <a:r>
              <a:rPr lang="en-US" altLang="ja-JP" b="1" kern="100" dirty="0">
                <a:cs typeface="Times New Roman" panose="02020603050405020304" pitchFamily="18" charset="0"/>
              </a:rPr>
              <a:t>cardiopulmonary exercise testing (</a:t>
            </a:r>
            <a:r>
              <a:rPr lang="en-US" altLang="ja-JP" b="1" dirty="0">
                <a:latin typeface="+mj-lt"/>
                <a:cs typeface="Times New Roman" panose="02020603050405020304" pitchFamily="18" charset="0"/>
              </a:rPr>
              <a:t>CPX) data</a:t>
            </a:r>
            <a:r>
              <a:rPr lang="en-US" altLang="ja-JP" b="1" baseline="-25000" dirty="0">
                <a:latin typeface="+mj-lt"/>
                <a:cs typeface="Times New Roman" panose="02020603050405020304" pitchFamily="18" charset="0"/>
              </a:rPr>
              <a:t>3)</a:t>
            </a:r>
            <a:r>
              <a:rPr lang="en-US" altLang="ja-JP" b="1" dirty="0">
                <a:latin typeface="+mj-lt"/>
                <a:cs typeface="Times New Roman" panose="02020603050405020304" pitchFamily="18" charset="0"/>
              </a:rPr>
              <a:t> and evaluated the efficacy of CPX and the patient population in which normalization occurred.</a:t>
            </a:r>
            <a:endParaRPr lang="ja-JP" altLang="en-US" sz="2800" b="1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FF77-6B84-D0B6-874F-07E58769C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124" y="5903183"/>
            <a:ext cx="9662477" cy="4825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D61C141-4874-E362-C6CD-EA0EB4406B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963" y="1439863"/>
            <a:ext cx="11522075" cy="339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A single-center retrospective analysis was conducted on 42 consecutive cases of CTEPH treated with balloon pulmonary angioplasty (BPA) at our hospital between January 2020 and February 2025.</a:t>
            </a:r>
          </a:p>
          <a:p>
            <a:pPr marL="0" indent="0" algn="just">
              <a:buNone/>
            </a:pPr>
            <a:endParaRPr lang="en-US" altLang="ja-JP" b="1" dirty="0">
              <a:solidFill>
                <a:schemeClr val="tx1"/>
              </a:solidFill>
              <a:ea typeface="游明朝" panose="02020400000000000000" pitchFamily="18" charset="-128"/>
            </a:endParaRPr>
          </a:p>
          <a:p>
            <a:pPr algn="just"/>
            <a:r>
              <a:rPr lang="en-US" altLang="ja-JP" b="1" dirty="0">
                <a:solidFill>
                  <a:schemeClr val="tx1"/>
                </a:solidFill>
                <a:ea typeface="游明朝" panose="02020400000000000000" pitchFamily="18" charset="-128"/>
              </a:rPr>
              <a:t>Exclusion criteria: Lack of CPX data after BPA</a:t>
            </a:r>
            <a:endParaRPr lang="en-US" altLang="ja-JP" sz="1800" b="1" baseline="30000" dirty="0">
              <a:solidFill>
                <a:schemeClr val="tx1"/>
              </a:solidFill>
              <a:ea typeface="游明朝" panose="02020400000000000000" pitchFamily="18" charset="-128"/>
            </a:endParaRPr>
          </a:p>
          <a:p>
            <a:pPr algn="just"/>
            <a:endParaRPr lang="en-US" altLang="ja-JP" b="1" kern="1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altLang="ja-JP" b="1" kern="100" dirty="0">
                <a:solidFill>
                  <a:schemeClr val="tx1"/>
                </a:solidFill>
                <a:ea typeface="游明朝" panose="02020400000000000000" pitchFamily="18" charset="-128"/>
              </a:rPr>
              <a:t>We analyzed 17 cases </a:t>
            </a:r>
            <a:r>
              <a:rPr lang="ja-JP" altLang="ja-JP" b="1" kern="100" dirty="0">
                <a:solidFill>
                  <a:schemeClr val="tx1"/>
                </a:solidFill>
                <a:ea typeface="Arial" panose="020B0604020202020204" pitchFamily="34" charset="0"/>
              </a:rPr>
              <a:t>with </a:t>
            </a:r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CPX before and after BPA</a:t>
            </a:r>
          </a:p>
          <a:p>
            <a:pPr marL="0" indent="0" algn="just">
              <a:buNone/>
            </a:pPr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   Normalization was defined as reaching Peak</a:t>
            </a:r>
            <a:r>
              <a:rPr lang="ja-JP" altLang="en-US" b="1" kern="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VO</a:t>
            </a:r>
            <a:r>
              <a:rPr lang="en-US" altLang="ja-JP" b="1" kern="1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ja-JP" b="1" kern="100" dirty="0">
                <a:latin typeface="+mj-lt"/>
                <a:cs typeface="Times New Roman" panose="02020603050405020304" pitchFamily="18" charset="0"/>
              </a:rPr>
              <a:t> 80% or higher.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EE0270E-4A6C-7C04-C511-81EEFA1D6EAD}"/>
              </a:ext>
            </a:extLst>
          </p:cNvPr>
          <p:cNvSpPr txBox="1">
            <a:spLocks/>
          </p:cNvSpPr>
          <p:nvPr/>
        </p:nvSpPr>
        <p:spPr>
          <a:xfrm>
            <a:off x="7127062" y="4232791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5AEB-9791-234B-A4D6-0546279F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08113-9A59-134C-238E-4C06A910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Patient</a:t>
            </a:r>
            <a:r>
              <a:rPr lang="ja-JP" altLang="en-US" dirty="0"/>
              <a:t> </a:t>
            </a:r>
            <a:r>
              <a:rPr lang="en-US" altLang="ja-JP" dirty="0"/>
              <a:t>Characteristics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C9DC8B3-55C9-A58F-7349-35EE014C3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9933"/>
              </p:ext>
            </p:extLst>
          </p:nvPr>
        </p:nvGraphicFramePr>
        <p:xfrm>
          <a:off x="825496" y="1358030"/>
          <a:ext cx="4792624" cy="4500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148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2174476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</a:tblGrid>
              <a:tr h="359438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Overall (n=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Age</a:t>
                      </a:r>
                      <a:r>
                        <a:rPr lang="ja-JP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at diagnosis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, yrs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64.2±13.4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Fem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ale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15 (88.2%)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NYHA   </a:t>
                      </a:r>
                      <a:r>
                        <a:rPr lang="en-US" altLang="ja-JP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Ⅱ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9 (52.9%)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　　　　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Ⅲ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7 (41.1%)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　　　　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Ⅳ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 (5.8%)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Hypertension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8 (47.0%)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Diabetes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2 (11.8%)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Dyslipidemia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6 (35.3%)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Smoker history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 (5.8%)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HFpEF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7 (41.1%)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28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Obesity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3 (17.6%)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  <a:tr h="97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Mental illness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3 (17.6%)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98611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294192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25204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E814D3E-8588-244D-4D0B-C479C8CE6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87050"/>
              </p:ext>
            </p:extLst>
          </p:nvPr>
        </p:nvGraphicFramePr>
        <p:xfrm>
          <a:off x="5805269" y="1358030"/>
          <a:ext cx="4792624" cy="465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148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2174476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</a:tblGrid>
              <a:tr h="359438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Overall (n=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PH Medication none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7   (41.1%)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                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Riociguat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6   (35.3%)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                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Selexipag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4   (23.5%)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DOAC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16 (94.2%)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Warfarin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lang="ja-JP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(5.8%)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Pre mPAP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39.1±13.6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Post</a:t>
                      </a:r>
                      <a:r>
                        <a:rPr lang="ja-JP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 </a:t>
                      </a:r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mPAP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 panose="020B0609070205080204" pitchFamily="49" charset="-128"/>
                        </a:rPr>
                        <a:t>20.6±3.6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98611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294192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2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3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9613-73A8-41F5-92CE-0B8093F8F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5BD0EB2-7904-27A5-0469-CED90452C82C}"/>
              </a:ext>
            </a:extLst>
          </p:cNvPr>
          <p:cNvSpPr/>
          <p:nvPr/>
        </p:nvSpPr>
        <p:spPr>
          <a:xfrm>
            <a:off x="4550911" y="3287965"/>
            <a:ext cx="1791165" cy="2709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C1233-A6A0-5F01-C982-671A47D0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4CAFC3-9B64-C827-0B2D-A2D22AAE6E9B}"/>
              </a:ext>
            </a:extLst>
          </p:cNvPr>
          <p:cNvSpPr txBox="1"/>
          <p:nvPr/>
        </p:nvSpPr>
        <p:spPr>
          <a:xfrm>
            <a:off x="10632504" y="6519446"/>
            <a:ext cx="1320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/>
              <a:t>OCMC data</a:t>
            </a:r>
            <a:endParaRPr lang="ja-JP" altLang="en-US" sz="1600" i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9A506A0-4D97-6A3F-FB7C-AD34B1EFAD47}"/>
              </a:ext>
            </a:extLst>
          </p:cNvPr>
          <p:cNvSpPr txBox="1"/>
          <p:nvPr/>
        </p:nvSpPr>
        <p:spPr>
          <a:xfrm>
            <a:off x="244274" y="1308145"/>
            <a:ext cx="6336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Mean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age</a:t>
            </a:r>
            <a:r>
              <a:rPr lang="ja-JP" altLang="en-US" sz="2400" b="1" dirty="0"/>
              <a:t>  </a:t>
            </a:r>
            <a:r>
              <a:rPr lang="en-US" altLang="ja-JP" sz="2400" b="1" dirty="0"/>
              <a:t>68±8.0 yrs</a:t>
            </a:r>
            <a:r>
              <a:rPr lang="ja-JP" altLang="en-US" sz="2400" b="1" dirty="0"/>
              <a:t> </a:t>
            </a:r>
            <a:endParaRPr lang="en-US" altLang="ja-JP" sz="2400" b="1" dirty="0"/>
          </a:p>
          <a:p>
            <a:r>
              <a:rPr lang="en-US" altLang="ja-JP" sz="2400" b="1" dirty="0"/>
              <a:t>CI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2.58±0.52</a:t>
            </a:r>
          </a:p>
          <a:p>
            <a:r>
              <a:rPr lang="en-US" altLang="ja-JP" sz="2400" b="1" dirty="0"/>
              <a:t>mPAP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39.0±11.3</a:t>
            </a:r>
            <a:r>
              <a:rPr lang="ja-JP" altLang="en-US" sz="2400" b="1" dirty="0"/>
              <a:t>➡</a:t>
            </a:r>
            <a:r>
              <a:rPr lang="en-US" altLang="ja-JP" sz="2400" b="1" dirty="0">
                <a:solidFill>
                  <a:srgbClr val="FF0000"/>
                </a:solidFill>
              </a:rPr>
              <a:t>24.5</a:t>
            </a:r>
            <a:r>
              <a:rPr lang="en-US" altLang="ja-JP" sz="2400" b="1" dirty="0"/>
              <a:t>±5.3mmHg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C493FF-B641-7896-E54F-89CA2BB310A4}"/>
              </a:ext>
            </a:extLst>
          </p:cNvPr>
          <p:cNvSpPr txBox="1"/>
          <p:nvPr/>
        </p:nvSpPr>
        <p:spPr>
          <a:xfrm>
            <a:off x="3626803" y="2496372"/>
            <a:ext cx="2643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i="1" dirty="0"/>
              <a:t>Heart</a:t>
            </a:r>
            <a:r>
              <a:rPr kumimoji="1" lang="ja-JP" altLang="en-US" sz="1400" b="1" i="1" dirty="0"/>
              <a:t> </a:t>
            </a:r>
            <a:r>
              <a:rPr kumimoji="1" lang="en-US" altLang="ja-JP" sz="1400" b="1" i="1" dirty="0"/>
              <a:t>2016;102:1403-1409</a:t>
            </a:r>
            <a:endParaRPr lang="ja-JP" altLang="en-US" sz="1400" b="1" i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4B5E745-BC69-596D-C8F8-7FEA6757F0BB}"/>
              </a:ext>
            </a:extLst>
          </p:cNvPr>
          <p:cNvSpPr txBox="1"/>
          <p:nvPr/>
        </p:nvSpPr>
        <p:spPr>
          <a:xfrm>
            <a:off x="6501058" y="1318412"/>
            <a:ext cx="6078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Mean age 64.2±13.4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yrs</a:t>
            </a:r>
          </a:p>
          <a:p>
            <a:r>
              <a:rPr lang="en-US" altLang="ja-JP" sz="2400" b="1" dirty="0"/>
              <a:t>CI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2.52±0.41</a:t>
            </a:r>
          </a:p>
          <a:p>
            <a:r>
              <a:rPr lang="en-US" altLang="ja-JP" sz="2400" b="1" dirty="0"/>
              <a:t>mPAP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39.1±13.6</a:t>
            </a:r>
            <a:r>
              <a:rPr lang="ja-JP" altLang="en-US" sz="2400" b="1" dirty="0"/>
              <a:t>➡</a:t>
            </a:r>
            <a:r>
              <a:rPr lang="en-US" altLang="ja-JP" sz="2400" b="1" dirty="0">
                <a:solidFill>
                  <a:srgbClr val="FF0000"/>
                </a:solidFill>
              </a:rPr>
              <a:t>20.6</a:t>
            </a:r>
            <a:r>
              <a:rPr lang="en-US" altLang="ja-JP" sz="2400" b="1" dirty="0"/>
              <a:t>±3.6mmHg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48E9CD0-E8F3-C216-985E-31C5A80D3108}"/>
              </a:ext>
            </a:extLst>
          </p:cNvPr>
          <p:cNvSpPr txBox="1"/>
          <p:nvPr/>
        </p:nvSpPr>
        <p:spPr>
          <a:xfrm>
            <a:off x="10610472" y="2472310"/>
            <a:ext cx="1392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i="1" dirty="0"/>
              <a:t>Our</a:t>
            </a:r>
            <a:r>
              <a:rPr kumimoji="1" lang="ja-JP" altLang="en-US" sz="1400" b="1" i="1" dirty="0"/>
              <a:t> </a:t>
            </a:r>
            <a:r>
              <a:rPr kumimoji="1" lang="en-US" altLang="ja-JP" sz="1400" b="1" i="1" dirty="0"/>
              <a:t>data</a:t>
            </a:r>
            <a:endParaRPr lang="ja-JP" altLang="en-US" sz="1400" b="1" i="1" dirty="0"/>
          </a:p>
        </p:txBody>
      </p:sp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0E8CBFC5-40A9-68D4-1C9C-435D449D1F2E}"/>
              </a:ext>
            </a:extLst>
          </p:cNvPr>
          <p:cNvSpPr/>
          <p:nvPr/>
        </p:nvSpPr>
        <p:spPr>
          <a:xfrm>
            <a:off x="5597439" y="1805226"/>
            <a:ext cx="673350" cy="485642"/>
          </a:xfrm>
          <a:prstGeom prst="leftRightArrow">
            <a:avLst>
              <a:gd name="adj1" fmla="val 48027"/>
              <a:gd name="adj2" fmla="val 39349"/>
            </a:avLst>
          </a:prstGeom>
          <a:solidFill>
            <a:srgbClr val="1025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D1215B-CCB4-1CC0-B217-C43F5E4FCA6F}"/>
              </a:ext>
            </a:extLst>
          </p:cNvPr>
          <p:cNvSpPr txBox="1"/>
          <p:nvPr/>
        </p:nvSpPr>
        <p:spPr>
          <a:xfrm>
            <a:off x="334963" y="2930507"/>
            <a:ext cx="85610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&lt;Peak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VO</a:t>
            </a:r>
            <a:r>
              <a:rPr lang="en-US" altLang="ja-JP" sz="2000" b="1" kern="100" baseline="-25000" dirty="0">
                <a:effectLst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 % predicted (%)&gt; </a:t>
            </a:r>
          </a:p>
          <a:p>
            <a:pPr algn="just"/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kern="100" dirty="0">
                <a:cs typeface="Times New Roman" panose="02020603050405020304" pitchFamily="18" charset="0"/>
              </a:rPr>
              <a:t>re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　　        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61.3±11.9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   ➡　　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53.3±10.3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　</a:t>
            </a:r>
            <a:endParaRPr lang="en-US" altLang="ja-JP" sz="2000" b="1" kern="100" dirty="0">
              <a:effectLst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ja-JP" sz="2000" b="1" kern="100" dirty="0">
                <a:cs typeface="Times New Roman" panose="02020603050405020304" pitchFamily="18" charset="0"/>
              </a:rPr>
              <a:t>Post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　　      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70.7±9.4</a:t>
            </a:r>
            <a:r>
              <a:rPr lang="ja-JP" altLang="en-US" sz="2000" b="1" kern="100" dirty="0">
                <a:ea typeface="+mn-ea"/>
                <a:cs typeface="Times New Roman" panose="02020603050405020304" pitchFamily="18" charset="0"/>
              </a:rPr>
              <a:t> 　　　  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➡　　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69.6±18.5</a:t>
            </a:r>
          </a:p>
          <a:p>
            <a:pPr algn="just"/>
            <a:endParaRPr lang="en-US" altLang="ja-JP" sz="2000" b="1" kern="100" dirty="0"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&lt;VO</a:t>
            </a:r>
            <a:r>
              <a:rPr lang="en-US" altLang="ja-JP" sz="2000" b="1" kern="100" baseline="-25000" dirty="0">
                <a:effectLst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 at AT % predicted (%)&gt;</a:t>
            </a:r>
          </a:p>
          <a:p>
            <a:pPr algn="just"/>
            <a:r>
              <a:rPr lang="ja-JP" altLang="en-US" sz="2000" b="1" kern="100" dirty="0"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ja-JP" sz="2000" b="1" kern="100" dirty="0">
                <a:cs typeface="Times New Roman" panose="02020603050405020304" pitchFamily="18" charset="0"/>
              </a:rPr>
              <a:t>Post</a:t>
            </a:r>
            <a:r>
              <a:rPr lang="ja-JP" altLang="en-US" sz="2000" b="1" kern="100" dirty="0">
                <a:cs typeface="Times New Roman" panose="02020603050405020304" pitchFamily="18" charset="0"/>
              </a:rPr>
              <a:t>  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　     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 61.7±65.6</a:t>
            </a:r>
            <a:r>
              <a:rPr lang="ja-JP" altLang="en-US" sz="2000" b="1" kern="100" dirty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➡ 　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66.6±13.2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      </a:t>
            </a:r>
            <a:endParaRPr lang="en-US" altLang="ja-JP" sz="2000" b="1" kern="100" dirty="0">
              <a:effectLst/>
              <a:ea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&lt;VE-VCO</a:t>
            </a:r>
            <a:r>
              <a:rPr lang="en-US" altLang="ja-JP" sz="2000" b="1" kern="100" baseline="-25000" dirty="0">
                <a:effectLst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 slope&gt;</a:t>
            </a:r>
          </a:p>
          <a:p>
            <a:pPr algn="just"/>
            <a:r>
              <a:rPr lang="ja-JP" altLang="en-US" sz="2000" b="1" kern="100" dirty="0"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ja-JP" sz="2000" b="1" kern="100" dirty="0">
                <a:cs typeface="Times New Roman" panose="02020603050405020304" pitchFamily="18" charset="0"/>
              </a:rPr>
              <a:t>Post</a:t>
            </a:r>
            <a:r>
              <a:rPr lang="ja-JP" altLang="en-US" sz="2000" b="1" kern="100" dirty="0">
                <a:ea typeface="+mn-ea"/>
                <a:cs typeface="Times New Roman" panose="02020603050405020304" pitchFamily="18" charset="0"/>
              </a:rPr>
              <a:t>　　　　        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42.1±10.2</a:t>
            </a:r>
            <a:r>
              <a:rPr lang="ja-JP" altLang="en-US" sz="2000" b="1" kern="100" dirty="0">
                <a:effectLst/>
                <a:ea typeface="+mn-ea"/>
                <a:cs typeface="Times New Roman" panose="02020603050405020304" pitchFamily="18" charset="0"/>
              </a:rPr>
              <a:t>　　 ➡　  </a:t>
            </a:r>
            <a:r>
              <a:rPr lang="en-US" altLang="ja-JP" sz="2000" b="1" kern="1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000" b="1" kern="100" dirty="0">
                <a:effectLst/>
                <a:ea typeface="+mn-ea"/>
                <a:cs typeface="Times New Roman" panose="02020603050405020304" pitchFamily="18" charset="0"/>
              </a:rPr>
              <a:t>36.2±6.9</a:t>
            </a:r>
            <a:endParaRPr lang="en-US" altLang="ja-JP" sz="2000" b="1" kern="1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257D4D-8A8F-3DF6-918A-F059330A7E2F}"/>
              </a:ext>
            </a:extLst>
          </p:cNvPr>
          <p:cNvSpPr txBox="1"/>
          <p:nvPr/>
        </p:nvSpPr>
        <p:spPr>
          <a:xfrm>
            <a:off x="5011701" y="5843258"/>
            <a:ext cx="102018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sz="1400" b="1" i="1" dirty="0"/>
              <a:t>Our</a:t>
            </a:r>
            <a:r>
              <a:rPr kumimoji="1" lang="ja-JP" altLang="en-US" sz="1400" b="1" i="1" dirty="0"/>
              <a:t> </a:t>
            </a:r>
            <a:r>
              <a:rPr kumimoji="1" lang="en-US" altLang="ja-JP" sz="1400" b="1" i="1" dirty="0"/>
              <a:t>data</a:t>
            </a:r>
            <a:endParaRPr lang="ja-JP" altLang="en-US" sz="1400" b="1" i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BF802F-038E-2466-9F84-0008D291E904}"/>
              </a:ext>
            </a:extLst>
          </p:cNvPr>
          <p:cNvSpPr/>
          <p:nvPr/>
        </p:nvSpPr>
        <p:spPr>
          <a:xfrm>
            <a:off x="341882" y="3287965"/>
            <a:ext cx="3521592" cy="2709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5515C9-CB81-3949-7DB6-FCBE88C2B58F}"/>
              </a:ext>
            </a:extLst>
          </p:cNvPr>
          <p:cNvSpPr txBox="1"/>
          <p:nvPr/>
        </p:nvSpPr>
        <p:spPr>
          <a:xfrm>
            <a:off x="1018453" y="5872391"/>
            <a:ext cx="2710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sz="1400" b="1" i="1" dirty="0"/>
              <a:t>Heart</a:t>
            </a:r>
            <a:r>
              <a:rPr kumimoji="1" lang="ja-JP" altLang="en-US" sz="1400" b="1" i="1" dirty="0"/>
              <a:t> </a:t>
            </a:r>
            <a:r>
              <a:rPr kumimoji="1" lang="en-US" altLang="ja-JP" sz="1400" b="1" i="1" dirty="0"/>
              <a:t>2016;102:1403-1409</a:t>
            </a:r>
            <a:endParaRPr lang="ja-JP" altLang="en-US" sz="1400" b="1" i="1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AE76F5E-17BD-24BF-0CB8-AC9710FE4F36}"/>
              </a:ext>
            </a:extLst>
          </p:cNvPr>
          <p:cNvSpPr/>
          <p:nvPr/>
        </p:nvSpPr>
        <p:spPr>
          <a:xfrm>
            <a:off x="6488354" y="4070835"/>
            <a:ext cx="316862" cy="889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8AC0E6-7039-D3AA-F0F5-7A3AC29C815E}"/>
              </a:ext>
            </a:extLst>
          </p:cNvPr>
          <p:cNvSpPr txBox="1"/>
          <p:nvPr/>
        </p:nvSpPr>
        <p:spPr>
          <a:xfrm>
            <a:off x="7067161" y="4141935"/>
            <a:ext cx="5032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/>
              <a:t>Improvement in pulmonary artery pressure is not the only factor affecting Peak VO2.</a:t>
            </a:r>
            <a:endParaRPr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9CE455-7B27-9F55-F204-E6B73D767319}"/>
              </a:ext>
            </a:extLst>
          </p:cNvPr>
          <p:cNvSpPr txBox="1"/>
          <p:nvPr/>
        </p:nvSpPr>
        <p:spPr>
          <a:xfrm>
            <a:off x="11183344" y="4477404"/>
            <a:ext cx="251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i="1" dirty="0"/>
              <a:t>・</a:t>
            </a:r>
            <a:endParaRPr lang="ja-JP" altLang="en-US" sz="1400" i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67E582C-EF6C-036B-5CEE-099960AA6FF4}"/>
              </a:ext>
            </a:extLst>
          </p:cNvPr>
          <p:cNvSpPr txBox="1">
            <a:spLocks/>
          </p:cNvSpPr>
          <p:nvPr/>
        </p:nvSpPr>
        <p:spPr>
          <a:xfrm>
            <a:off x="1164308" y="2806843"/>
            <a:ext cx="526554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8146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8F57-2209-E677-B634-C76736A35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6D52CB-706A-59B4-FD58-3CAC0AD1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6747CD-5300-8554-B2BC-BF76460AF4B7}"/>
              </a:ext>
            </a:extLst>
          </p:cNvPr>
          <p:cNvSpPr txBox="1"/>
          <p:nvPr/>
        </p:nvSpPr>
        <p:spPr>
          <a:xfrm>
            <a:off x="10632504" y="6519446"/>
            <a:ext cx="13201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/>
              <a:t>OCMC data</a:t>
            </a:r>
            <a:endParaRPr lang="ja-JP" altLang="en-US" sz="1600" i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6CC80B7-B124-D9A9-56EA-09139A65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0" y="1310982"/>
            <a:ext cx="11001418" cy="46587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</a:t>
            </a:r>
            <a:r>
              <a:rPr lang="ja-JP" altLang="en-US" b="1" dirty="0"/>
              <a:t>✓</a:t>
            </a:r>
            <a:r>
              <a:rPr lang="en-US" b="1" dirty="0"/>
              <a:t>All normalized cases had mPAP of 20mmHg or less at rest (n=6)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81E103BD-4803-7CDD-7CB8-068C7C102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71204"/>
              </p:ext>
            </p:extLst>
          </p:nvPr>
        </p:nvGraphicFramePr>
        <p:xfrm>
          <a:off x="1091444" y="2350057"/>
          <a:ext cx="10009112" cy="4520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147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1705232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  <a:gridCol w="3356603">
                  <a:extLst>
                    <a:ext uri="{9D8B030D-6E8A-4147-A177-3AD203B41FA5}">
                      <a16:colId xmlns:a16="http://schemas.microsoft.com/office/drawing/2014/main" val="1423086649"/>
                    </a:ext>
                  </a:extLst>
                </a:gridCol>
                <a:gridCol w="1383130">
                  <a:extLst>
                    <a:ext uri="{9D8B030D-6E8A-4147-A177-3AD203B41FA5}">
                      <a16:colId xmlns:a16="http://schemas.microsoft.com/office/drawing/2014/main" val="4254005142"/>
                    </a:ext>
                  </a:extLst>
                </a:gridCol>
              </a:tblGrid>
              <a:tr h="356130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Relative risk</a:t>
                      </a:r>
                      <a:endParaRPr kumimoji="1" lang="ja-JP" alt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Confidence</a:t>
                      </a:r>
                      <a:r>
                        <a:rPr kumimoji="1" lang="ja-JP" alt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interval</a:t>
                      </a:r>
                      <a:endParaRPr kumimoji="1" lang="ja-JP" alt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p-Value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289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HFpEF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0.18-0.85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&lt;0.035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3546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Obesity</a:t>
                      </a:r>
                      <a:endParaRPr lang="en-US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0.36-0.89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635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espiratory disease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0.62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0.42-0.91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Mental</a:t>
                      </a:r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illness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0.39-2.35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0.23-1.10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0.13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3098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0.39-0.9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3351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PH</a:t>
                      </a:r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medication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Age at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0.75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1.4</a:t>
                      </a:r>
                    </a:p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0.18-3.13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0.35-5.65</a:t>
                      </a:r>
                    </a:p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0.88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32672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CD6A879-988E-AEE2-22EF-C985B9E717DB}"/>
              </a:ext>
            </a:extLst>
          </p:cNvPr>
          <p:cNvSpPr/>
          <p:nvPr/>
        </p:nvSpPr>
        <p:spPr>
          <a:xfrm>
            <a:off x="9822859" y="5936772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Logistic statistics,</a:t>
            </a:r>
            <a:r>
              <a:rPr lang="ja-JP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p&lt;0.05</a:t>
            </a:r>
            <a:endParaRPr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DC7745-9641-B886-B090-2379E9B9C6B0}"/>
              </a:ext>
            </a:extLst>
          </p:cNvPr>
          <p:cNvSpPr txBox="1"/>
          <p:nvPr/>
        </p:nvSpPr>
        <p:spPr>
          <a:xfrm>
            <a:off x="2825578" y="19024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Inhibitory factors for improving exercise tolerance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4918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Results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7582F0-DAE4-C910-3680-AA434551543F}"/>
              </a:ext>
            </a:extLst>
          </p:cNvPr>
          <p:cNvGrpSpPr/>
          <p:nvPr/>
        </p:nvGrpSpPr>
        <p:grpSpPr>
          <a:xfrm>
            <a:off x="6312024" y="2598519"/>
            <a:ext cx="3564012" cy="2708480"/>
            <a:chOff x="6702533" y="2957971"/>
            <a:chExt cx="3564012" cy="270848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8969C54-E7EF-D951-26F5-CF3A5F539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8792" t="5916" r="3776" b="15774"/>
            <a:stretch/>
          </p:blipFill>
          <p:spPr>
            <a:xfrm>
              <a:off x="7029613" y="3089068"/>
              <a:ext cx="1914095" cy="215050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5DEB96A-AFAC-8FEF-97DA-99CB8DBA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497" t="4220" r="50910" b="17470"/>
            <a:stretch/>
          </p:blipFill>
          <p:spPr>
            <a:xfrm>
              <a:off x="8870563" y="3044456"/>
              <a:ext cx="1395982" cy="215050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CB2B139-F1CB-A876-5295-70C3122AB57D}"/>
                </a:ext>
              </a:extLst>
            </p:cNvPr>
            <p:cNvSpPr txBox="1"/>
            <p:nvPr/>
          </p:nvSpPr>
          <p:spPr>
            <a:xfrm>
              <a:off x="6702533" y="2957971"/>
              <a:ext cx="61660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b="1" i="1" dirty="0">
                  <a:latin typeface="+mj-lt"/>
                </a:rPr>
                <a:t>110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90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70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50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30</a:t>
              </a:r>
            </a:p>
            <a:p>
              <a:endParaRPr lang="ja-JP" altLang="en-US" sz="1200" b="1" i="1" dirty="0">
                <a:latin typeface="+mj-lt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70948F6-5151-3592-10E9-E5EBBE089042}"/>
                </a:ext>
              </a:extLst>
            </p:cNvPr>
            <p:cNvSpPr txBox="1"/>
            <p:nvPr/>
          </p:nvSpPr>
          <p:spPr>
            <a:xfrm>
              <a:off x="7713947" y="5327897"/>
              <a:ext cx="5204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+mj-lt"/>
                </a:rPr>
                <a:t>Pre</a:t>
              </a:r>
              <a:endParaRPr lang="ja-JP" altLang="en-US" sz="1600" b="1" dirty="0">
                <a:latin typeface="+mj-lt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283DD97-FCEC-7BA6-A16B-58017317C32D}"/>
                </a:ext>
              </a:extLst>
            </p:cNvPr>
            <p:cNvSpPr txBox="1"/>
            <p:nvPr/>
          </p:nvSpPr>
          <p:spPr>
            <a:xfrm>
              <a:off x="9234587" y="5324245"/>
              <a:ext cx="6274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+mj-lt"/>
                </a:rPr>
                <a:t>Post</a:t>
              </a:r>
              <a:endParaRPr lang="ja-JP" altLang="en-US" sz="1600" b="1" dirty="0">
                <a:latin typeface="+mj-lt"/>
              </a:endParaRP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3C32F2E-AD04-AEBD-BAE4-B7A87E2BEDA5}"/>
              </a:ext>
            </a:extLst>
          </p:cNvPr>
          <p:cNvSpPr txBox="1">
            <a:spLocks/>
          </p:cNvSpPr>
          <p:nvPr/>
        </p:nvSpPr>
        <p:spPr>
          <a:xfrm>
            <a:off x="6022987" y="5590851"/>
            <a:ext cx="4914134" cy="338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2000" b="1" dirty="0">
                <a:ea typeface="+mn-ea"/>
              </a:rPr>
              <a:t>Peak VO</a:t>
            </a:r>
            <a:r>
              <a:rPr lang="en-US" altLang="ja-JP" sz="2000" b="1" baseline="-25000" dirty="0">
                <a:ea typeface="+mn-ea"/>
              </a:rPr>
              <a:t>2</a:t>
            </a:r>
            <a:r>
              <a:rPr lang="en-US" altLang="ja-JP" sz="2000" b="1" kern="100" dirty="0">
                <a:cs typeface="Times New Roman" panose="02020603050405020304" pitchFamily="18" charset="0"/>
              </a:rPr>
              <a:t>(%)  5</a:t>
            </a:r>
            <a:r>
              <a:rPr lang="en-US" altLang="ja-JP" sz="2000" b="1" dirty="0">
                <a:ea typeface="+mn-ea"/>
              </a:rPr>
              <a:t>5.5±10.4</a:t>
            </a:r>
            <a:r>
              <a:rPr lang="ja-JP" altLang="en-US" sz="2000" b="1" dirty="0">
                <a:ea typeface="+mn-ea"/>
              </a:rPr>
              <a:t>➡</a:t>
            </a:r>
            <a:r>
              <a:rPr lang="en-US" altLang="ja-JP" sz="2000" b="1" dirty="0">
                <a:ea typeface="+mn-ea"/>
              </a:rPr>
              <a:t> </a:t>
            </a:r>
            <a:r>
              <a:rPr lang="en-US" altLang="ja-JP" sz="2000" b="1" dirty="0">
                <a:solidFill>
                  <a:schemeClr val="accent4"/>
                </a:solidFill>
                <a:ea typeface="+mn-ea"/>
              </a:rPr>
              <a:t>78.0</a:t>
            </a:r>
            <a:r>
              <a:rPr lang="en-US" altLang="ja-JP" sz="2000" b="1" dirty="0">
                <a:ea typeface="+mn-ea"/>
              </a:rPr>
              <a:t>±12.6</a:t>
            </a:r>
            <a:endParaRPr lang="ja-JP" altLang="en-US" sz="2000" b="1" dirty="0">
              <a:ea typeface="+mn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D9F9EE8-81E1-FFDB-6D2F-4A86092EE0DF}"/>
              </a:ext>
            </a:extLst>
          </p:cNvPr>
          <p:cNvGrpSpPr/>
          <p:nvPr/>
        </p:nvGrpSpPr>
        <p:grpSpPr>
          <a:xfrm>
            <a:off x="1704921" y="2065138"/>
            <a:ext cx="3597532" cy="3204379"/>
            <a:chOff x="666798" y="2916457"/>
            <a:chExt cx="3597532" cy="3204379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7AADBAA-1AAB-014A-A7B9-182A0CCD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356" t="4367" r="43483" b="16257"/>
            <a:stretch/>
          </p:blipFill>
          <p:spPr>
            <a:xfrm>
              <a:off x="2549705" y="3457903"/>
              <a:ext cx="1714625" cy="2232381"/>
            </a:xfrm>
            <a:prstGeom prst="rect">
              <a:avLst/>
            </a:prstGeom>
          </p:spPr>
        </p:pic>
        <p:sp>
          <p:nvSpPr>
            <p:cNvPr id="14" name="字幕 2">
              <a:extLst>
                <a:ext uri="{FF2B5EF4-FFF2-40B4-BE49-F238E27FC236}">
                  <a16:creationId xmlns:a16="http://schemas.microsoft.com/office/drawing/2014/main" id="{E943CD13-D5E3-1DE0-22F1-E6F486627E1A}"/>
                </a:ext>
              </a:extLst>
            </p:cNvPr>
            <p:cNvSpPr txBox="1">
              <a:spLocks/>
            </p:cNvSpPr>
            <p:nvPr/>
          </p:nvSpPr>
          <p:spPr>
            <a:xfrm>
              <a:off x="1820123" y="2916457"/>
              <a:ext cx="1483151" cy="502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>
                  <a:latin typeface="+mj-lt"/>
                </a:rPr>
                <a:t>p=0.018</a:t>
              </a:r>
              <a:endParaRPr lang="ja-JP" altLang="en-US" sz="2000" b="1" dirty="0">
                <a:latin typeface="+mj-lt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9114966-596C-56E8-C175-947F901A18EE}"/>
                </a:ext>
              </a:extLst>
            </p:cNvPr>
            <p:cNvSpPr txBox="1"/>
            <p:nvPr/>
          </p:nvSpPr>
          <p:spPr>
            <a:xfrm>
              <a:off x="666798" y="3412356"/>
              <a:ext cx="61660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b="1" i="1" dirty="0">
                  <a:latin typeface="+mj-lt"/>
                </a:rPr>
                <a:t>110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90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70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50</a:t>
              </a:r>
            </a:p>
            <a:p>
              <a:endParaRPr lang="en-US" altLang="ja-JP" sz="1200" b="1" i="1" dirty="0">
                <a:latin typeface="+mj-lt"/>
              </a:endParaRPr>
            </a:p>
            <a:p>
              <a:endParaRPr lang="en-US" altLang="ja-JP" sz="1200" b="1" i="1" dirty="0">
                <a:latin typeface="+mj-lt"/>
              </a:endParaRPr>
            </a:p>
            <a:p>
              <a:r>
                <a:rPr lang="en-US" altLang="ja-JP" sz="1200" b="1" i="1" dirty="0">
                  <a:latin typeface="+mj-lt"/>
                </a:rPr>
                <a:t>30</a:t>
              </a:r>
            </a:p>
            <a:p>
              <a:endParaRPr lang="ja-JP" altLang="en-US" sz="1200" b="1" i="1" dirty="0">
                <a:latin typeface="+mj-lt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59C3859-8F33-F88B-F4FE-DD458599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7850" t="4971" r="6393" b="18214"/>
            <a:stretch/>
          </p:blipFill>
          <p:spPr>
            <a:xfrm>
              <a:off x="1001679" y="3475659"/>
              <a:ext cx="1526547" cy="2160373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9B09491-AFFB-A196-F1AF-7398C8051A7D}"/>
                </a:ext>
              </a:extLst>
            </p:cNvPr>
            <p:cNvSpPr/>
            <p:nvPr/>
          </p:nvSpPr>
          <p:spPr>
            <a:xfrm>
              <a:off x="1764951" y="3271116"/>
              <a:ext cx="1593497" cy="27655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+mj-lt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0978E64-557C-27D0-C523-39A54F13D171}"/>
                </a:ext>
              </a:extLst>
            </p:cNvPr>
            <p:cNvSpPr/>
            <p:nvPr/>
          </p:nvSpPr>
          <p:spPr>
            <a:xfrm>
              <a:off x="1697214" y="3482499"/>
              <a:ext cx="1754166" cy="9180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+mj-lt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3CD3531-F05E-EC04-6AB6-6E4A739FAC07}"/>
                </a:ext>
              </a:extLst>
            </p:cNvPr>
            <p:cNvSpPr txBox="1"/>
            <p:nvPr/>
          </p:nvSpPr>
          <p:spPr>
            <a:xfrm>
              <a:off x="1516528" y="5782282"/>
              <a:ext cx="6821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+mj-lt"/>
                </a:rPr>
                <a:t>Pre</a:t>
              </a:r>
              <a:endParaRPr lang="ja-JP" altLang="en-US" sz="1600" b="1" dirty="0">
                <a:latin typeface="+mj-lt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A239238-20C5-0366-2193-C9CA137267D8}"/>
                </a:ext>
              </a:extLst>
            </p:cNvPr>
            <p:cNvSpPr txBox="1"/>
            <p:nvPr/>
          </p:nvSpPr>
          <p:spPr>
            <a:xfrm>
              <a:off x="3144106" y="5778630"/>
              <a:ext cx="6821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+mj-lt"/>
                </a:rPr>
                <a:t>Post</a:t>
              </a:r>
              <a:endParaRPr lang="ja-JP" altLang="en-US" sz="1600" b="1" dirty="0">
                <a:latin typeface="+mj-lt"/>
              </a:endParaRPr>
            </a:p>
          </p:txBody>
        </p:sp>
      </p:grpSp>
      <p:sp>
        <p:nvSpPr>
          <p:cNvPr id="21" name="字幕 2">
            <a:extLst>
              <a:ext uri="{FF2B5EF4-FFF2-40B4-BE49-F238E27FC236}">
                <a16:creationId xmlns:a16="http://schemas.microsoft.com/office/drawing/2014/main" id="{35B6B02E-9612-46D1-0466-426696FA712A}"/>
              </a:ext>
            </a:extLst>
          </p:cNvPr>
          <p:cNvSpPr txBox="1">
            <a:spLocks/>
          </p:cNvSpPr>
          <p:nvPr/>
        </p:nvSpPr>
        <p:spPr>
          <a:xfrm>
            <a:off x="6022987" y="1499000"/>
            <a:ext cx="3928321" cy="59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+mj-lt"/>
              </a:rPr>
              <a:t>＜</a:t>
            </a:r>
            <a:r>
              <a:rPr lang="en-US" altLang="ja-JP" sz="2800" b="1" dirty="0">
                <a:latin typeface="+mj-lt"/>
              </a:rPr>
              <a:t>Without HFpEF cases</a:t>
            </a:r>
            <a:r>
              <a:rPr lang="ja-JP" altLang="en-US" sz="2800" b="1" dirty="0">
                <a:latin typeface="+mj-lt"/>
              </a:rPr>
              <a:t>＞</a:t>
            </a:r>
            <a:r>
              <a:rPr lang="en-US" altLang="ja-JP" sz="2800" b="1" dirty="0">
                <a:latin typeface="+mj-lt"/>
              </a:rPr>
              <a:t> </a:t>
            </a:r>
            <a:endParaRPr lang="ja-JP" altLang="en-US" sz="2800" b="1" dirty="0">
              <a:latin typeface="+mj-lt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114125B-85D7-3D54-5827-72278369E5EF}"/>
              </a:ext>
            </a:extLst>
          </p:cNvPr>
          <p:cNvSpPr/>
          <p:nvPr/>
        </p:nvSpPr>
        <p:spPr>
          <a:xfrm>
            <a:off x="7599008" y="2414238"/>
            <a:ext cx="1593497" cy="2765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+mj-lt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7A61D54-6685-BE72-6563-D20D1999C8C3}"/>
              </a:ext>
            </a:extLst>
          </p:cNvPr>
          <p:cNvSpPr/>
          <p:nvPr/>
        </p:nvSpPr>
        <p:spPr>
          <a:xfrm>
            <a:off x="7582194" y="2636912"/>
            <a:ext cx="1754166" cy="918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+mj-lt"/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361BA6F7-511F-90C6-A9A3-967ABBAD9CB5}"/>
              </a:ext>
            </a:extLst>
          </p:cNvPr>
          <p:cNvSpPr txBox="1">
            <a:spLocks/>
          </p:cNvSpPr>
          <p:nvPr/>
        </p:nvSpPr>
        <p:spPr>
          <a:xfrm>
            <a:off x="7637185" y="2060848"/>
            <a:ext cx="1483151" cy="50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+mj-lt"/>
              </a:rPr>
              <a:t>p&lt;0.001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E00837-86C4-3417-40E2-4C4B979F8AED}"/>
              </a:ext>
            </a:extLst>
          </p:cNvPr>
          <p:cNvSpPr txBox="1"/>
          <p:nvPr/>
        </p:nvSpPr>
        <p:spPr>
          <a:xfrm>
            <a:off x="1490627" y="2227035"/>
            <a:ext cx="830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+mj-lt"/>
                <a:ea typeface="+mn-ea"/>
              </a:rPr>
              <a:t>Peak VO</a:t>
            </a:r>
            <a:r>
              <a:rPr lang="en-US" altLang="ja-JP" sz="1100" b="1" baseline="-25000" dirty="0">
                <a:latin typeface="+mj-lt"/>
                <a:ea typeface="+mn-ea"/>
              </a:rPr>
              <a:t>2</a:t>
            </a:r>
            <a:r>
              <a:rPr lang="ja-JP" altLang="en-US" sz="1100" b="1" dirty="0">
                <a:latin typeface="+mj-lt"/>
                <a:ea typeface="+mn-ea"/>
              </a:rPr>
              <a:t>　</a:t>
            </a:r>
            <a:endParaRPr lang="ja-JP" altLang="en-US" sz="1100" b="1" dirty="0">
              <a:latin typeface="+mj-lt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AB803B-37D0-F654-7CCB-F3564F5E079E}"/>
              </a:ext>
            </a:extLst>
          </p:cNvPr>
          <p:cNvSpPr txBox="1"/>
          <p:nvPr/>
        </p:nvSpPr>
        <p:spPr>
          <a:xfrm>
            <a:off x="6153239" y="2233507"/>
            <a:ext cx="830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+mj-lt"/>
                <a:ea typeface="+mn-ea"/>
              </a:rPr>
              <a:t>Peak VO</a:t>
            </a:r>
            <a:r>
              <a:rPr lang="en-US" altLang="ja-JP" sz="1100" b="1" baseline="-25000" dirty="0">
                <a:latin typeface="+mj-lt"/>
                <a:ea typeface="+mn-ea"/>
              </a:rPr>
              <a:t>2</a:t>
            </a:r>
            <a:r>
              <a:rPr lang="ja-JP" altLang="en-US" sz="1100" b="1" dirty="0">
                <a:latin typeface="+mj-lt"/>
                <a:ea typeface="+mn-ea"/>
              </a:rPr>
              <a:t>　</a:t>
            </a:r>
            <a:endParaRPr lang="ja-JP" altLang="en-US" sz="1100" b="1" dirty="0">
              <a:latin typeface="+mj-lt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C226E73-AA9F-542A-33AF-A79859FDF217}"/>
              </a:ext>
            </a:extLst>
          </p:cNvPr>
          <p:cNvSpPr txBox="1"/>
          <p:nvPr/>
        </p:nvSpPr>
        <p:spPr>
          <a:xfrm>
            <a:off x="786449" y="5562629"/>
            <a:ext cx="4724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2000" b="1" dirty="0">
                <a:latin typeface="+mj-lt"/>
              </a:rPr>
              <a:t>Peak VO</a:t>
            </a:r>
            <a:r>
              <a:rPr lang="en-US" altLang="ja-JP" sz="2000" b="1" baseline="-25000" dirty="0">
                <a:latin typeface="+mj-lt"/>
              </a:rPr>
              <a:t>2</a:t>
            </a:r>
            <a:r>
              <a:rPr lang="en-US" altLang="ja-JP" sz="2000" b="1" kern="100" dirty="0">
                <a:effectLst/>
                <a:latin typeface="+mj-lt"/>
                <a:ea typeface="+mn-ea"/>
                <a:cs typeface="Times New Roman" panose="02020603050405020304" pitchFamily="18" charset="0"/>
              </a:rPr>
              <a:t>(%)  53.3±10.3</a:t>
            </a:r>
            <a:r>
              <a:rPr lang="ja-JP" altLang="en-US" sz="2000" b="1" kern="100" dirty="0">
                <a:effectLst/>
                <a:latin typeface="+mj-lt"/>
                <a:ea typeface="+mn-ea"/>
                <a:cs typeface="Times New Roman" panose="02020603050405020304" pitchFamily="18" charset="0"/>
              </a:rPr>
              <a:t>➡ </a:t>
            </a:r>
            <a:r>
              <a:rPr lang="en-US" altLang="ja-JP" sz="2000" b="1" kern="100" dirty="0">
                <a:solidFill>
                  <a:schemeClr val="accent4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rPr>
              <a:t>69.6</a:t>
            </a:r>
            <a:r>
              <a:rPr lang="en-US" altLang="ja-JP" sz="2000" b="1" kern="100" dirty="0">
                <a:effectLst/>
                <a:latin typeface="+mj-lt"/>
                <a:ea typeface="+mn-ea"/>
                <a:cs typeface="Times New Roman" panose="02020603050405020304" pitchFamily="18" charset="0"/>
              </a:rPr>
              <a:t>±18.5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22A8E7D-7FFB-ACE5-E07F-1BAFA095B2D6}"/>
              </a:ext>
            </a:extLst>
          </p:cNvPr>
          <p:cNvSpPr txBox="1">
            <a:spLocks/>
          </p:cNvSpPr>
          <p:nvPr/>
        </p:nvSpPr>
        <p:spPr>
          <a:xfrm>
            <a:off x="1479046" y="5446806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9657E5E-6AA8-4462-F94B-62F736B20C35}"/>
              </a:ext>
            </a:extLst>
          </p:cNvPr>
          <p:cNvSpPr txBox="1">
            <a:spLocks/>
          </p:cNvSpPr>
          <p:nvPr/>
        </p:nvSpPr>
        <p:spPr>
          <a:xfrm>
            <a:off x="6702751" y="5455044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0401D66A-342D-C98E-2908-A34FD86D3CDB}"/>
              </a:ext>
            </a:extLst>
          </p:cNvPr>
          <p:cNvSpPr/>
          <p:nvPr/>
        </p:nvSpPr>
        <p:spPr>
          <a:xfrm>
            <a:off x="5673191" y="3360024"/>
            <a:ext cx="316862" cy="8896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78" y="1586997"/>
            <a:ext cx="11726562" cy="4658742"/>
          </a:xfrm>
        </p:spPr>
        <p:txBody>
          <a:bodyPr/>
          <a:lstStyle/>
          <a:p>
            <a:r>
              <a:rPr lang="en-US" altLang="ja-JP" sz="2800" b="1" dirty="0"/>
              <a:t>Only 17 of the 42 patients were able to be evaluated with CPX. Many of them could not be evaluated due to elderly, oxygen therapy, or frailty</a:t>
            </a:r>
          </a:p>
          <a:p>
            <a:endParaRPr lang="en-US" sz="2800" b="1" dirty="0"/>
          </a:p>
          <a:p>
            <a:r>
              <a:rPr lang="en-US" sz="2800" b="1" dirty="0"/>
              <a:t>Cardiac rehabilitation is very important.                                             It has the therapeutic effect of increasing Peak VO</a:t>
            </a:r>
            <a:r>
              <a:rPr lang="en-US" sz="2800" b="1" baseline="-25000" dirty="0"/>
              <a:t>2</a:t>
            </a:r>
            <a:r>
              <a:rPr lang="en-US" sz="2800" b="1" dirty="0"/>
              <a:t> by 5-10%.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This study was conducted with a small population size and the results should be interpreted with caution.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D69F706-379E-907A-60DB-3C87D1FF851F}"/>
              </a:ext>
            </a:extLst>
          </p:cNvPr>
          <p:cNvSpPr txBox="1">
            <a:spLocks/>
          </p:cNvSpPr>
          <p:nvPr/>
        </p:nvSpPr>
        <p:spPr>
          <a:xfrm>
            <a:off x="8795614" y="3631238"/>
            <a:ext cx="451750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2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1558</TotalTime>
  <Words>662</Words>
  <Application>Microsoft Office PowerPoint</Application>
  <PresentationFormat>ワイド画面</PresentationFormat>
  <Paragraphs>191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游明朝</vt:lpstr>
      <vt:lpstr>Arial</vt:lpstr>
      <vt:lpstr>Calibri</vt:lpstr>
      <vt:lpstr>Century</vt:lpstr>
      <vt:lpstr>Times New Roman</vt:lpstr>
      <vt:lpstr>ICC 2021</vt:lpstr>
      <vt:lpstr>PowerPoint プレゼンテーション</vt:lpstr>
      <vt:lpstr>Relationship between post-treatment mPAP and Peak VO2 in CTEPH patients</vt:lpstr>
      <vt:lpstr>Introduction</vt:lpstr>
      <vt:lpstr>Methods</vt:lpstr>
      <vt:lpstr>Patient Characteristics</vt:lpstr>
      <vt:lpstr>Results</vt:lpstr>
      <vt:lpstr>Results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Kuniyoshi Fukai</dc:creator>
  <cp:lastModifiedBy>Kuniyoshi Fukai</cp:lastModifiedBy>
  <cp:revision>7</cp:revision>
  <dcterms:created xsi:type="dcterms:W3CDTF">2026-02-06T07:22:05Z</dcterms:created>
  <dcterms:modified xsi:type="dcterms:W3CDTF">2026-02-21T06:54:04Z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