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51206400" cy="2880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0" userDrawn="1">
          <p15:clr>
            <a:srgbClr val="A4A3A4"/>
          </p15:clr>
        </p15:guide>
        <p15:guide id="2" pos="33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4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63"/>
    <p:restoredTop sz="94631"/>
  </p:normalViewPr>
  <p:slideViewPr>
    <p:cSldViewPr snapToGrid="0" snapToObjects="1">
      <p:cViewPr varScale="1">
        <p:scale>
          <a:sx n="22" d="100"/>
          <a:sy n="22" d="100"/>
        </p:scale>
        <p:origin x="72" y="101"/>
      </p:cViewPr>
      <p:guideLst>
        <p:guide orient="horz" pos="1890"/>
        <p:guide pos="33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EAF5A-A78E-3140-B7CC-09D4CDAD590E}" type="datetimeFigureOut">
              <a:rPr lang="pl-PL" smtClean="0"/>
              <a:t>23.05.2026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B8D27-0B17-6B43-9582-1726B2EFF3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092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B8D27-0B17-6B43-9582-1726B2EFF3AA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9291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1864122"/>
            <a:ext cx="9067800" cy="12862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400425"/>
            <a:ext cx="7467600" cy="15335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3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6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0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3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67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0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33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67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34300" y="240309"/>
            <a:ext cx="2400300" cy="51200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40309"/>
            <a:ext cx="7023100" cy="51200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699" y="3856038"/>
            <a:ext cx="9067800" cy="1191816"/>
          </a:xfrm>
        </p:spPr>
        <p:txBody>
          <a:bodyPr anchor="t"/>
          <a:lstStyle>
            <a:lvl1pPr algn="l">
              <a:defRPr sz="4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699" y="2543374"/>
            <a:ext cx="9067800" cy="1312664"/>
          </a:xfrm>
        </p:spPr>
        <p:txBody>
          <a:bodyPr anchor="b"/>
          <a:lstStyle>
            <a:lvl1pPr marL="0" indent="0">
              <a:buNone/>
              <a:defRPr sz="2333">
                <a:solidFill>
                  <a:schemeClr val="tx1">
                    <a:tint val="75000"/>
                  </a:schemeClr>
                </a:solidFill>
              </a:defRPr>
            </a:lvl1pPr>
            <a:lvl2pPr marL="53341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6683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60024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4pPr>
            <a:lvl5pPr marL="2133661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5pPr>
            <a:lvl6pPr marL="266707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6pPr>
            <a:lvl7pPr marL="3200491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7pPr>
            <a:lvl8pPr marL="3733907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8pPr>
            <a:lvl9pPr marL="4267322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00175"/>
            <a:ext cx="4711700" cy="3960218"/>
          </a:xfrm>
        </p:spPr>
        <p:txBody>
          <a:bodyPr/>
          <a:lstStyle>
            <a:lvl1pPr>
              <a:defRPr sz="3267"/>
            </a:lvl1pPr>
            <a:lvl2pPr>
              <a:defRPr sz="2800"/>
            </a:lvl2pPr>
            <a:lvl3pPr>
              <a:defRPr sz="2333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2900" y="1400175"/>
            <a:ext cx="4711700" cy="3960218"/>
          </a:xfrm>
        </p:spPr>
        <p:txBody>
          <a:bodyPr/>
          <a:lstStyle>
            <a:lvl1pPr>
              <a:defRPr sz="3267"/>
            </a:lvl1pPr>
            <a:lvl2pPr>
              <a:defRPr sz="2800"/>
            </a:lvl2pPr>
            <a:lvl3pPr>
              <a:defRPr sz="2333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343224"/>
            <a:ext cx="4713553" cy="55979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3415" indent="0">
              <a:buNone/>
              <a:defRPr sz="2333" b="1"/>
            </a:lvl2pPr>
            <a:lvl3pPr marL="1066830" indent="0">
              <a:buNone/>
              <a:defRPr sz="2100" b="1"/>
            </a:lvl3pPr>
            <a:lvl4pPr marL="1600246" indent="0">
              <a:buNone/>
              <a:defRPr sz="1867" b="1"/>
            </a:lvl4pPr>
            <a:lvl5pPr marL="2133661" indent="0">
              <a:buNone/>
              <a:defRPr sz="1867" b="1"/>
            </a:lvl5pPr>
            <a:lvl6pPr marL="2667076" indent="0">
              <a:buNone/>
              <a:defRPr sz="1867" b="1"/>
            </a:lvl6pPr>
            <a:lvl7pPr marL="3200491" indent="0">
              <a:buNone/>
              <a:defRPr sz="1867" b="1"/>
            </a:lvl7pPr>
            <a:lvl8pPr marL="3733907" indent="0">
              <a:buNone/>
              <a:defRPr sz="1867" b="1"/>
            </a:lvl8pPr>
            <a:lvl9pPr marL="4267322" indent="0">
              <a:buNone/>
              <a:defRPr sz="1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903016"/>
            <a:ext cx="4713553" cy="3457377"/>
          </a:xfrm>
        </p:spPr>
        <p:txBody>
          <a:bodyPr/>
          <a:lstStyle>
            <a:lvl1pPr>
              <a:defRPr sz="2800"/>
            </a:lvl1pPr>
            <a:lvl2pPr>
              <a:defRPr sz="2333"/>
            </a:lvl2pPr>
            <a:lvl3pPr>
              <a:defRPr sz="21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196" y="1343224"/>
            <a:ext cx="4715404" cy="55979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3415" indent="0">
              <a:buNone/>
              <a:defRPr sz="2333" b="1"/>
            </a:lvl2pPr>
            <a:lvl3pPr marL="1066830" indent="0">
              <a:buNone/>
              <a:defRPr sz="2100" b="1"/>
            </a:lvl3pPr>
            <a:lvl4pPr marL="1600246" indent="0">
              <a:buNone/>
              <a:defRPr sz="1867" b="1"/>
            </a:lvl4pPr>
            <a:lvl5pPr marL="2133661" indent="0">
              <a:buNone/>
              <a:defRPr sz="1867" b="1"/>
            </a:lvl5pPr>
            <a:lvl6pPr marL="2667076" indent="0">
              <a:buNone/>
              <a:defRPr sz="1867" b="1"/>
            </a:lvl6pPr>
            <a:lvl7pPr marL="3200491" indent="0">
              <a:buNone/>
              <a:defRPr sz="1867" b="1"/>
            </a:lvl7pPr>
            <a:lvl8pPr marL="3733907" indent="0">
              <a:buNone/>
              <a:defRPr sz="1867" b="1"/>
            </a:lvl8pPr>
            <a:lvl9pPr marL="4267322" indent="0">
              <a:buNone/>
              <a:defRPr sz="1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196" y="1903016"/>
            <a:ext cx="4715404" cy="3457377"/>
          </a:xfrm>
        </p:spPr>
        <p:txBody>
          <a:bodyPr/>
          <a:lstStyle>
            <a:lvl1pPr>
              <a:defRPr sz="2800"/>
            </a:lvl1pPr>
            <a:lvl2pPr>
              <a:defRPr sz="2333"/>
            </a:lvl2pPr>
            <a:lvl3pPr>
              <a:defRPr sz="21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8919"/>
            <a:ext cx="3509699" cy="1016794"/>
          </a:xfrm>
        </p:spPr>
        <p:txBody>
          <a:bodyPr anchor="b"/>
          <a:lstStyle>
            <a:lvl1pPr algn="l">
              <a:defRPr sz="2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892" y="238919"/>
            <a:ext cx="5963708" cy="5121474"/>
          </a:xfrm>
        </p:spPr>
        <p:txBody>
          <a:bodyPr/>
          <a:lstStyle>
            <a:lvl1pPr>
              <a:defRPr sz="3733"/>
            </a:lvl1pPr>
            <a:lvl2pPr>
              <a:defRPr sz="3267"/>
            </a:lvl2pPr>
            <a:lvl3pPr>
              <a:defRPr sz="2800"/>
            </a:lvl3pPr>
            <a:lvl4pPr>
              <a:defRPr sz="2333"/>
            </a:lvl4pPr>
            <a:lvl5pPr>
              <a:defRPr sz="2333"/>
            </a:lvl5pPr>
            <a:lvl6pPr>
              <a:defRPr sz="2333"/>
            </a:lvl6pPr>
            <a:lvl7pPr>
              <a:defRPr sz="2333"/>
            </a:lvl7pPr>
            <a:lvl8pPr>
              <a:defRPr sz="2333"/>
            </a:lvl8pPr>
            <a:lvl9pPr>
              <a:defRPr sz="2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255713"/>
            <a:ext cx="3509699" cy="4104680"/>
          </a:xfrm>
        </p:spPr>
        <p:txBody>
          <a:bodyPr/>
          <a:lstStyle>
            <a:lvl1pPr marL="0" indent="0">
              <a:buNone/>
              <a:defRPr sz="1633"/>
            </a:lvl1pPr>
            <a:lvl2pPr marL="533415" indent="0">
              <a:buNone/>
              <a:defRPr sz="1400"/>
            </a:lvl2pPr>
            <a:lvl3pPr marL="1066830" indent="0">
              <a:buNone/>
              <a:defRPr sz="1167"/>
            </a:lvl3pPr>
            <a:lvl4pPr marL="1600246" indent="0">
              <a:buNone/>
              <a:defRPr sz="1050"/>
            </a:lvl4pPr>
            <a:lvl5pPr marL="2133661" indent="0">
              <a:buNone/>
              <a:defRPr sz="1050"/>
            </a:lvl5pPr>
            <a:lvl6pPr marL="2667076" indent="0">
              <a:buNone/>
              <a:defRPr sz="1050"/>
            </a:lvl6pPr>
            <a:lvl7pPr marL="3200491" indent="0">
              <a:buNone/>
              <a:defRPr sz="1050"/>
            </a:lvl7pPr>
            <a:lvl8pPr marL="3733907" indent="0">
              <a:buNone/>
              <a:defRPr sz="1050"/>
            </a:lvl8pPr>
            <a:lvl9pPr marL="4267322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1003" y="4200525"/>
            <a:ext cx="6400800" cy="495896"/>
          </a:xfrm>
        </p:spPr>
        <p:txBody>
          <a:bodyPr anchor="b"/>
          <a:lstStyle>
            <a:lvl1pPr algn="l">
              <a:defRPr sz="2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1003" y="536178"/>
            <a:ext cx="6400800" cy="3600450"/>
          </a:xfrm>
        </p:spPr>
        <p:txBody>
          <a:bodyPr/>
          <a:lstStyle>
            <a:lvl1pPr marL="0" indent="0">
              <a:buNone/>
              <a:defRPr sz="3733"/>
            </a:lvl1pPr>
            <a:lvl2pPr marL="533415" indent="0">
              <a:buNone/>
              <a:defRPr sz="3267"/>
            </a:lvl2pPr>
            <a:lvl3pPr marL="1066830" indent="0">
              <a:buNone/>
              <a:defRPr sz="2800"/>
            </a:lvl3pPr>
            <a:lvl4pPr marL="1600246" indent="0">
              <a:buNone/>
              <a:defRPr sz="2333"/>
            </a:lvl4pPr>
            <a:lvl5pPr marL="2133661" indent="0">
              <a:buNone/>
              <a:defRPr sz="2333"/>
            </a:lvl5pPr>
            <a:lvl6pPr marL="2667076" indent="0">
              <a:buNone/>
              <a:defRPr sz="2333"/>
            </a:lvl6pPr>
            <a:lvl7pPr marL="3200491" indent="0">
              <a:buNone/>
              <a:defRPr sz="2333"/>
            </a:lvl7pPr>
            <a:lvl8pPr marL="3733907" indent="0">
              <a:buNone/>
              <a:defRPr sz="2333"/>
            </a:lvl8pPr>
            <a:lvl9pPr marL="4267322" indent="0">
              <a:buNone/>
              <a:defRPr sz="2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1003" y="4696421"/>
            <a:ext cx="6400800" cy="704254"/>
          </a:xfrm>
        </p:spPr>
        <p:txBody>
          <a:bodyPr/>
          <a:lstStyle>
            <a:lvl1pPr marL="0" indent="0">
              <a:buNone/>
              <a:defRPr sz="1633"/>
            </a:lvl1pPr>
            <a:lvl2pPr marL="533415" indent="0">
              <a:buNone/>
              <a:defRPr sz="1400"/>
            </a:lvl2pPr>
            <a:lvl3pPr marL="1066830" indent="0">
              <a:buNone/>
              <a:defRPr sz="1167"/>
            </a:lvl3pPr>
            <a:lvl4pPr marL="1600246" indent="0">
              <a:buNone/>
              <a:defRPr sz="1050"/>
            </a:lvl4pPr>
            <a:lvl5pPr marL="2133661" indent="0">
              <a:buNone/>
              <a:defRPr sz="1050"/>
            </a:lvl5pPr>
            <a:lvl6pPr marL="2667076" indent="0">
              <a:buNone/>
              <a:defRPr sz="1050"/>
            </a:lvl6pPr>
            <a:lvl7pPr marL="3200491" indent="0">
              <a:buNone/>
              <a:defRPr sz="1050"/>
            </a:lvl7pPr>
            <a:lvl8pPr marL="3733907" indent="0">
              <a:buNone/>
              <a:defRPr sz="1050"/>
            </a:lvl8pPr>
            <a:lvl9pPr marL="4267322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40308"/>
            <a:ext cx="9601200" cy="1000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400175"/>
            <a:ext cx="9601200" cy="3960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3400" y="5561807"/>
            <a:ext cx="2489200" cy="319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44900" y="5561807"/>
            <a:ext cx="3378200" cy="319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5400" y="5561807"/>
            <a:ext cx="2489200" cy="319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33415" rtl="0" eaLnBrk="1" latinLnBrk="0" hangingPunct="1">
        <a:spcBef>
          <a:spcPct val="0"/>
        </a:spcBef>
        <a:buNone/>
        <a:defRPr sz="51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0061" indent="-400061" algn="l" defTabSz="533415" rtl="0" eaLnBrk="1" latinLnBrk="0" hangingPunct="1">
        <a:spcBef>
          <a:spcPct val="20000"/>
        </a:spcBef>
        <a:buFont typeface="Arial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866800" indent="-333385" algn="l" defTabSz="533415" rtl="0" eaLnBrk="1" latinLnBrk="0" hangingPunct="1">
        <a:spcBef>
          <a:spcPct val="20000"/>
        </a:spcBef>
        <a:buFont typeface="Arial"/>
        <a:buChar char="–"/>
        <a:defRPr sz="3267" kern="1200">
          <a:solidFill>
            <a:schemeClr val="tx1"/>
          </a:solidFill>
          <a:latin typeface="+mn-lt"/>
          <a:ea typeface="+mn-ea"/>
          <a:cs typeface="+mn-cs"/>
        </a:defRPr>
      </a:lvl2pPr>
      <a:lvl3pPr marL="1333538" indent="-266708" algn="l" defTabSz="53341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66953" indent="-266708" algn="l" defTabSz="533415" rtl="0" eaLnBrk="1" latinLnBrk="0" hangingPunct="1">
        <a:spcBef>
          <a:spcPct val="20000"/>
        </a:spcBef>
        <a:buFont typeface="Arial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4pPr>
      <a:lvl5pPr marL="2400369" indent="-266708" algn="l" defTabSz="533415" rtl="0" eaLnBrk="1" latinLnBrk="0" hangingPunct="1">
        <a:spcBef>
          <a:spcPct val="20000"/>
        </a:spcBef>
        <a:buFont typeface="Arial"/>
        <a:buChar char="»"/>
        <a:defRPr sz="2333" kern="1200">
          <a:solidFill>
            <a:schemeClr val="tx1"/>
          </a:solidFill>
          <a:latin typeface="+mn-lt"/>
          <a:ea typeface="+mn-ea"/>
          <a:cs typeface="+mn-cs"/>
        </a:defRPr>
      </a:lvl5pPr>
      <a:lvl6pPr marL="2933784" indent="-266708" algn="l" defTabSz="533415" rtl="0" eaLnBrk="1" latinLnBrk="0" hangingPunct="1">
        <a:spcBef>
          <a:spcPct val="20000"/>
        </a:spcBef>
        <a:buFont typeface="Arial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6pPr>
      <a:lvl7pPr marL="3467199" indent="-266708" algn="l" defTabSz="533415" rtl="0" eaLnBrk="1" latinLnBrk="0" hangingPunct="1">
        <a:spcBef>
          <a:spcPct val="20000"/>
        </a:spcBef>
        <a:buFont typeface="Arial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7pPr>
      <a:lvl8pPr marL="4000614" indent="-266708" algn="l" defTabSz="533415" rtl="0" eaLnBrk="1" latinLnBrk="0" hangingPunct="1">
        <a:spcBef>
          <a:spcPct val="20000"/>
        </a:spcBef>
        <a:buFont typeface="Arial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8pPr>
      <a:lvl9pPr marL="4534030" indent="-266708" algn="l" defTabSz="533415" rtl="0" eaLnBrk="1" latinLnBrk="0" hangingPunct="1">
        <a:spcBef>
          <a:spcPct val="20000"/>
        </a:spcBef>
        <a:buFont typeface="Arial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3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15" algn="l" defTabSz="533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830" algn="l" defTabSz="533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6" algn="l" defTabSz="533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3661" algn="l" defTabSz="533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7076" algn="l" defTabSz="533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91" algn="l" defTabSz="533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907" algn="l" defTabSz="533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67322" algn="l" defTabSz="533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">
            <a:extLst>
              <a:ext uri="{FF2B5EF4-FFF2-40B4-BE49-F238E27FC236}">
                <a16:creationId xmlns:a16="http://schemas.microsoft.com/office/drawing/2014/main" id="{6DF59E9C-608B-CBB6-DE3F-97B2C56C153B}"/>
              </a:ext>
            </a:extLst>
          </p:cNvPr>
          <p:cNvSpPr txBox="1"/>
          <p:nvPr/>
        </p:nvSpPr>
        <p:spPr>
          <a:xfrm>
            <a:off x="18385688" y="16345439"/>
            <a:ext cx="34117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400" b="1" dirty="0">
                <a:solidFill>
                  <a:srgbClr val="102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sz="5400" b="1" dirty="0">
                <a:solidFill>
                  <a:srgbClr val="102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5" name="Content Placeholder 1">
            <a:extLst>
              <a:ext uri="{FF2B5EF4-FFF2-40B4-BE49-F238E27FC236}">
                <a16:creationId xmlns:a16="http://schemas.microsoft.com/office/drawing/2014/main" id="{7683E099-15A8-0D72-D046-9401BD4097C7}"/>
              </a:ext>
            </a:extLst>
          </p:cNvPr>
          <p:cNvSpPr txBox="1">
            <a:spLocks/>
          </p:cNvSpPr>
          <p:nvPr/>
        </p:nvSpPr>
        <p:spPr>
          <a:xfrm>
            <a:off x="18513591" y="17369660"/>
            <a:ext cx="13871409" cy="1139522"/>
          </a:xfrm>
          <a:prstGeom prst="rect">
            <a:avLst/>
          </a:prstGeom>
        </p:spPr>
        <p:txBody>
          <a:bodyPr/>
          <a:lstStyle>
            <a:lvl1pPr marL="400061" indent="-400061" algn="l" defTabSz="533415" rtl="0" eaLnBrk="1" latinLnBrk="0" hangingPunct="1">
              <a:spcBef>
                <a:spcPct val="20000"/>
              </a:spcBef>
              <a:buFont typeface="Arial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6800" indent="-333385" algn="l" defTabSz="533415" rtl="0" eaLnBrk="1" latinLnBrk="0" hangingPunct="1">
              <a:spcBef>
                <a:spcPct val="20000"/>
              </a:spcBef>
              <a:buFont typeface="Arial"/>
              <a:buChar char="–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533415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533415" rtl="0" eaLnBrk="1" latinLnBrk="0" hangingPunct="1">
              <a:spcBef>
                <a:spcPct val="20000"/>
              </a:spcBef>
              <a:buFont typeface="Arial"/>
              <a:buChar char="–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533415" rtl="0" eaLnBrk="1" latinLnBrk="0" hangingPunct="1">
              <a:spcBef>
                <a:spcPct val="20000"/>
              </a:spcBef>
              <a:buFont typeface="Arial"/>
              <a:buChar char="»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533415" rtl="0" eaLnBrk="1" latinLnBrk="0" hangingPunct="1">
              <a:spcBef>
                <a:spcPct val="20000"/>
              </a:spcBef>
              <a:buFont typeface="Arial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533415" rtl="0" eaLnBrk="1" latinLnBrk="0" hangingPunct="1">
              <a:spcBef>
                <a:spcPct val="20000"/>
              </a:spcBef>
              <a:buFont typeface="Arial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533415" rtl="0" eaLnBrk="1" latinLnBrk="0" hangingPunct="1">
              <a:spcBef>
                <a:spcPct val="20000"/>
              </a:spcBef>
              <a:buFont typeface="Arial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533415" rtl="0" eaLnBrk="1" latinLnBrk="0" hangingPunct="1">
              <a:spcBef>
                <a:spcPct val="20000"/>
              </a:spcBef>
              <a:buFont typeface="Arial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ja-JP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All normalized cases had mPAP of 20mmHg or less at rest (n=6)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9AB4680-4A5F-51ED-F5A3-47473975F8E7}"/>
              </a:ext>
            </a:extLst>
          </p:cNvPr>
          <p:cNvSpPr txBox="1"/>
          <p:nvPr/>
        </p:nvSpPr>
        <p:spPr>
          <a:xfrm>
            <a:off x="1253027" y="21563799"/>
            <a:ext cx="12828963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ja-JP" sz="3200" b="1" kern="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&lt;Peak</a:t>
            </a:r>
            <a:r>
              <a:rPr lang="ja-JP" altLang="en-US" sz="3200" b="1" kern="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b="1" kern="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</a:t>
            </a:r>
            <a:r>
              <a:rPr lang="en-US" altLang="ja-JP" sz="3200" b="1" kern="100" baseline="-25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3200" b="1" kern="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% predicted (%)&gt;</a:t>
            </a:r>
          </a:p>
          <a:p>
            <a:pPr algn="just"/>
            <a:r>
              <a:rPr lang="en-US" altLang="ja-JP" sz="16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  <a:p>
            <a:pPr algn="just"/>
            <a:r>
              <a:rPr lang="ja-JP" altLang="en-US" sz="3200" b="1" kern="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ja-JP" sz="3200" b="1" kern="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ja-JP" sz="3200" b="1" kern="1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ja-JP" altLang="en-US" sz="3200" b="1" kern="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　　　　         </a:t>
            </a:r>
            <a:r>
              <a:rPr lang="en-US" altLang="ja-JP" sz="3200" b="1" kern="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61.3±11.9</a:t>
            </a:r>
            <a:r>
              <a:rPr lang="ja-JP" altLang="en-US" sz="3200" b="1" kern="1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ja-JP" altLang="en-US" sz="3200" b="1" kern="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➡　　　 </a:t>
            </a:r>
            <a:r>
              <a:rPr lang="en-US" altLang="ja-JP" sz="3200" b="1" kern="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53.3±10.3</a:t>
            </a:r>
            <a:r>
              <a:rPr lang="ja-JP" altLang="en-US" sz="3200" b="1" kern="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　　　</a:t>
            </a:r>
            <a:endParaRPr lang="en-US" altLang="ja-JP" sz="3200" b="1" kern="1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ja-JP" altLang="en-US" sz="3200" b="1" kern="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ja-JP" sz="3200" b="1" kern="100" dirty="0">
                <a:latin typeface="Arial" panose="020B0604020202020204" pitchFamily="34" charset="0"/>
                <a:cs typeface="Arial" panose="020B0604020202020204" pitchFamily="34" charset="0"/>
              </a:rPr>
              <a:t>Post</a:t>
            </a:r>
            <a:r>
              <a:rPr lang="ja-JP" altLang="en-US" sz="3200" b="1" kern="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　　　　       </a:t>
            </a:r>
            <a:r>
              <a:rPr lang="en-US" altLang="ja-JP" sz="3200" b="1" kern="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70.7±9.4</a:t>
            </a:r>
            <a:r>
              <a:rPr lang="ja-JP" altLang="en-US" sz="3200" b="1" kern="1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ja-JP" altLang="en-US" sz="3200" b="1" kern="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➡　　　 </a:t>
            </a:r>
            <a:r>
              <a:rPr lang="en-US" altLang="ja-JP" sz="3200" b="1" kern="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69.6±18.5</a:t>
            </a:r>
          </a:p>
          <a:p>
            <a:pPr algn="just"/>
            <a:endParaRPr lang="en-US" altLang="ja-JP" sz="3200" b="1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ja-JP" sz="3200" b="1" kern="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&lt;VO</a:t>
            </a:r>
            <a:r>
              <a:rPr lang="en-US" altLang="ja-JP" sz="3200" b="1" kern="100" baseline="-25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3200" b="1" kern="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at AT % predicted (%)&gt;</a:t>
            </a:r>
          </a:p>
          <a:p>
            <a:pPr algn="just"/>
            <a:r>
              <a:rPr lang="ja-JP" altLang="en-US" sz="3200" b="1" kern="1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ja-JP" sz="3200" b="1" kern="100" dirty="0">
                <a:latin typeface="Arial" panose="020B0604020202020204" pitchFamily="34" charset="0"/>
                <a:cs typeface="Arial" panose="020B0604020202020204" pitchFamily="34" charset="0"/>
              </a:rPr>
              <a:t>Post</a:t>
            </a:r>
            <a:r>
              <a:rPr lang="ja-JP" altLang="en-US" sz="3200" b="1" kern="1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ja-JP" altLang="en-US" sz="3200" b="1" kern="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　　　      </a:t>
            </a:r>
            <a:r>
              <a:rPr lang="en-US" altLang="ja-JP" sz="3200" b="1" kern="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61.7±65.6</a:t>
            </a:r>
            <a:r>
              <a:rPr lang="ja-JP" altLang="en-US" sz="3200" b="1" kern="1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ja-JP" altLang="en-US" sz="3200" b="1" kern="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➡ 　 </a:t>
            </a:r>
            <a:r>
              <a:rPr lang="ja-JP" altLang="en-US" sz="3200" b="1" kern="1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ja-JP" sz="3200" b="1" kern="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66.6±13.2</a:t>
            </a:r>
            <a:r>
              <a:rPr lang="ja-JP" altLang="en-US" sz="3200" b="1" kern="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en-US" altLang="ja-JP" sz="3200" b="1" kern="1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ja-JP" sz="3200" b="1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ja-JP" sz="3200" b="1" kern="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&lt;VE-VCO</a:t>
            </a:r>
            <a:r>
              <a:rPr lang="en-US" altLang="ja-JP" sz="3200" b="1" kern="100" baseline="-25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3200" b="1" kern="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slope&gt;</a:t>
            </a:r>
          </a:p>
          <a:p>
            <a:pPr algn="just"/>
            <a:r>
              <a:rPr lang="ja-JP" altLang="en-US" sz="3200" b="1" kern="1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ja-JP" sz="3200" b="1" kern="100" dirty="0">
                <a:latin typeface="Arial" panose="020B0604020202020204" pitchFamily="34" charset="0"/>
                <a:cs typeface="Arial" panose="020B0604020202020204" pitchFamily="34" charset="0"/>
              </a:rPr>
              <a:t>Post</a:t>
            </a:r>
            <a:r>
              <a:rPr lang="ja-JP" altLang="en-US" sz="3200" b="1" kern="100" dirty="0">
                <a:latin typeface="Arial" panose="020B0604020202020204" pitchFamily="34" charset="0"/>
                <a:cs typeface="Arial" panose="020B0604020202020204" pitchFamily="34" charset="0"/>
              </a:rPr>
              <a:t>　　　　         </a:t>
            </a:r>
            <a:r>
              <a:rPr lang="en-US" altLang="ja-JP" sz="3200" b="1" kern="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42.1±10.2</a:t>
            </a:r>
            <a:r>
              <a:rPr lang="ja-JP" altLang="en-US" sz="3200" b="1" kern="1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ja-JP" altLang="en-US" sz="3200" b="1" kern="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➡　  </a:t>
            </a:r>
            <a:r>
              <a:rPr lang="en-US" altLang="ja-JP" sz="3200" b="1" kern="1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ja-JP" sz="3200" b="1" kern="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36.2±6.9</a:t>
            </a:r>
            <a:endParaRPr lang="en-US" altLang="ja-JP" sz="3200" b="1" kern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0691" y="562972"/>
            <a:ext cx="449807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9600" b="1" dirty="0">
                <a:latin typeface="Arial" panose="020B0604020202020204" pitchFamily="34" charset="0"/>
                <a:cs typeface="Arial" panose="020B0604020202020204" pitchFamily="34" charset="0"/>
              </a:rPr>
              <a:t>Relationship between post-treatment mPAP and Peak</a:t>
            </a:r>
            <a:r>
              <a:rPr lang="ja-JP" alt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9600" b="1" dirty="0">
                <a:latin typeface="Arial" panose="020B0604020202020204" pitchFamily="34" charset="0"/>
                <a:cs typeface="Arial" panose="020B0604020202020204" pitchFamily="34" charset="0"/>
              </a:rPr>
              <a:t>VO</a:t>
            </a:r>
            <a:r>
              <a:rPr lang="en-US" altLang="ja-JP" sz="9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9600" b="1" dirty="0">
                <a:latin typeface="Arial" panose="020B0604020202020204" pitchFamily="34" charset="0"/>
                <a:cs typeface="Arial" panose="020B0604020202020204" pitchFamily="34" charset="0"/>
              </a:rPr>
              <a:t> in CTEPH patients</a:t>
            </a:r>
            <a:endParaRPr sz="10500" b="1" dirty="0">
              <a:solidFill>
                <a:srgbClr val="1024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990" y="2510357"/>
            <a:ext cx="300188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6000" b="1" dirty="0">
                <a:latin typeface="Arial" panose="020B0604020202020204" pitchFamily="34" charset="0"/>
                <a:cs typeface="Arial" panose="020B0604020202020204" pitchFamily="34" charset="0"/>
              </a:rPr>
              <a:t>Kuniyoshi</a:t>
            </a:r>
            <a:r>
              <a:rPr lang="ja-JP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6000" b="1" dirty="0">
                <a:latin typeface="Arial" panose="020B0604020202020204" pitchFamily="34" charset="0"/>
                <a:cs typeface="Arial" panose="020B0604020202020204" pitchFamily="34" charset="0"/>
              </a:rPr>
              <a:t>Fukai ,MD ,Ph.D.</a:t>
            </a:r>
            <a:r>
              <a:rPr lang="ja-JP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z="4400" b="1" dirty="0">
                <a:latin typeface="Arial" panose="020B0604020202020204" pitchFamily="34" charset="0"/>
                <a:cs typeface="Arial" panose="020B0604020202020204" pitchFamily="34" charset="0"/>
              </a:rPr>
              <a:t>Omihachiman</a:t>
            </a:r>
            <a:r>
              <a:rPr lang="ja-JP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4400" b="1" dirty="0">
                <a:latin typeface="Arial" panose="020B0604020202020204" pitchFamily="34" charset="0"/>
                <a:cs typeface="Arial" panose="020B0604020202020204" pitchFamily="34" charset="0"/>
              </a:rPr>
              <a:t>community medical center,</a:t>
            </a:r>
            <a:r>
              <a:rPr lang="ja-JP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z="4400" b="1" dirty="0">
                <a:latin typeface="Arial" panose="020B0604020202020204" pitchFamily="34" charset="0"/>
                <a:cs typeface="Arial" panose="020B0604020202020204" pitchFamily="34" charset="0"/>
              </a:rPr>
              <a:t>Omihachiman, Shiga, Japan</a:t>
            </a:r>
            <a:endParaRPr sz="4200" dirty="0">
              <a:solidFill>
                <a:srgbClr val="1024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3148" y="4574581"/>
            <a:ext cx="15539551" cy="11141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400" b="1" dirty="0">
                <a:solidFill>
                  <a:srgbClr val="102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00" b="1" dirty="0">
                <a:solidFill>
                  <a:srgbClr val="102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algn="just"/>
            <a:r>
              <a:rPr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ja-JP" sz="3600" b="1" kern="100" dirty="0">
                <a:latin typeface="Arial" panose="020B0604020202020204" pitchFamily="34" charset="0"/>
                <a:cs typeface="Arial" panose="020B0604020202020204" pitchFamily="34" charset="0"/>
              </a:rPr>
              <a:t>The goal of treatment for chronic thromboembolic pulmonary hypertension (CTEPH) has shifted from improving prognosis to improving quality of life</a:t>
            </a:r>
            <a:r>
              <a:rPr lang="en-US" altLang="ja-JP" sz="3600" b="1" kern="100" baseline="-25000" dirty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en-US" altLang="ja-JP" sz="3600" b="1" kern="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altLang="ja-JP" sz="4000" b="1" kern="100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endParaRPr lang="ja-JP" altLang="ja-JP" sz="4000" b="1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However, the degree of improvement in quality of life varies widely, and there is no set standard for post-treatment assessment, including symptom improvement, oxygen discontinuation, and the presence or absence of exercise-induced pulmonary hypertension</a:t>
            </a:r>
            <a:r>
              <a:rPr lang="en-US" altLang="ja-JP" sz="3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altLang="ja-JP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In this study, we analyzed our own institution's data based on previously reported </a:t>
            </a:r>
            <a:r>
              <a:rPr lang="en-US" altLang="ja-JP" sz="3600" b="1" kern="100" dirty="0">
                <a:latin typeface="Arial" panose="020B0604020202020204" pitchFamily="34" charset="0"/>
                <a:cs typeface="Arial" panose="020B0604020202020204" pitchFamily="34" charset="0"/>
              </a:rPr>
              <a:t>cardiopulmonary exercise testing </a:t>
            </a:r>
            <a:r>
              <a:rPr lang="en-US" altLang="ja-JP" sz="4400" b="1" kern="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CPX) data</a:t>
            </a:r>
            <a:r>
              <a:rPr lang="en-US" altLang="ja-JP" sz="3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 and evaluated the efficacy of CPX and the patient population in which normalization occurred.</a:t>
            </a:r>
            <a:endParaRPr lang="pt-BR" altLang="ja-JP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altLang="ja-JP" sz="3600" b="1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arenR"/>
            </a:pPr>
            <a:r>
              <a:rPr lang="pt-BR" altLang="ja-JP" sz="2800" b="1" kern="100" dirty="0">
                <a:latin typeface="Arial" panose="020B0604020202020204" pitchFamily="34" charset="0"/>
                <a:cs typeface="Arial" panose="020B0604020202020204" pitchFamily="34" charset="0"/>
              </a:rPr>
              <a:t>Circ Cardiovasc Qual Outcome.2017 Nov:10(11): e004029</a:t>
            </a:r>
            <a:endParaRPr lang="sv-SE" altLang="ja-JP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arenR"/>
            </a:pPr>
            <a:r>
              <a:rPr lang="sv-SE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Eur Respir J 2020; 56: 1901982</a:t>
            </a:r>
          </a:p>
          <a:p>
            <a:pPr marL="228600" indent="-228600">
              <a:buAutoNum type="arabicParenR"/>
            </a:pPr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Heart 2016 Sep ;102(17):1403-9</a:t>
            </a:r>
            <a:endParaRPr lang="en-GB" altLang="ja-JP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sz="3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15838" y="4574581"/>
            <a:ext cx="14291547" cy="6873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5400" b="1" dirty="0">
                <a:solidFill>
                  <a:srgbClr val="102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  <a:p>
            <a:pPr algn="just"/>
            <a:r>
              <a:rPr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600" b="1" kern="100" dirty="0">
                <a:latin typeface="Arial" panose="020B0604020202020204" pitchFamily="34" charset="0"/>
                <a:cs typeface="Arial" panose="020B0604020202020204" pitchFamily="34" charset="0"/>
              </a:rPr>
              <a:t>A single-center retrospective analysis was conducted on 42 consecutive cases of CTEPH treated with balloon pulmonary angioplasty (BPA) at our hospital between January 2020 and February 2025.</a:t>
            </a:r>
          </a:p>
          <a:p>
            <a:pPr algn="just"/>
            <a:endParaRPr lang="en-US" altLang="ja-JP" sz="3600" b="1" dirty="0"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just"/>
            <a:r>
              <a:rPr lang="en-US" altLang="ja-JP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ja-JP" sz="3600" b="1" dirty="0"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Exclusion criteria: Lack of CPX data after BPA</a:t>
            </a:r>
            <a:endParaRPr lang="en-US" altLang="ja-JP" sz="3600" b="1" baseline="30000" dirty="0"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just"/>
            <a:endParaRPr lang="en-US" altLang="ja-JP" sz="3600" b="1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ja-JP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ja-JP" sz="3600" b="1" kern="100" dirty="0"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We analyzed 17 cases </a:t>
            </a:r>
            <a:r>
              <a:rPr lang="ja-JP" altLang="ja-JP" sz="3600" b="1" kern="1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altLang="ja-JP" sz="3600" b="1" kern="100" dirty="0">
                <a:latin typeface="Arial" panose="020B0604020202020204" pitchFamily="34" charset="0"/>
                <a:cs typeface="Arial" panose="020B0604020202020204" pitchFamily="34" charset="0"/>
              </a:rPr>
              <a:t>CPX before and after BPA</a:t>
            </a:r>
          </a:p>
          <a:p>
            <a:pPr algn="just"/>
            <a:r>
              <a:rPr lang="en-US" altLang="ja-JP" sz="3600" b="1" kern="100" dirty="0">
                <a:latin typeface="Arial" panose="020B0604020202020204" pitchFamily="34" charset="0"/>
                <a:cs typeface="Arial" panose="020B0604020202020204" pitchFamily="34" charset="0"/>
              </a:rPr>
              <a:t>   Normalization was defined as reaching Peak</a:t>
            </a:r>
            <a:r>
              <a:rPr lang="ja-JP" altLang="en-US" sz="3600" b="1" kern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600" b="1" kern="100" dirty="0">
                <a:latin typeface="Arial" panose="020B0604020202020204" pitchFamily="34" charset="0"/>
                <a:cs typeface="Arial" panose="020B0604020202020204" pitchFamily="34" charset="0"/>
              </a:rPr>
              <a:t>VO</a:t>
            </a:r>
            <a:r>
              <a:rPr lang="en-US" altLang="ja-JP" sz="3600" b="1" kern="1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3600" b="1" kern="100" dirty="0">
                <a:latin typeface="Arial" panose="020B0604020202020204" pitchFamily="34" charset="0"/>
                <a:cs typeface="Arial" panose="020B0604020202020204" pitchFamily="34" charset="0"/>
              </a:rPr>
              <a:t> 80% or higher. </a:t>
            </a:r>
          </a:p>
          <a:p>
            <a:r>
              <a:rPr sz="3267" dirty="0">
                <a:solidFill>
                  <a:srgbClr val="000000"/>
                </a:solidFill>
              </a:rPr>
              <a:t>
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55148" y="4574581"/>
            <a:ext cx="768672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102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Characteristics</a:t>
            </a:r>
            <a:endParaRPr sz="5400" b="1" dirty="0">
              <a:solidFill>
                <a:srgbClr val="1024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41968" y="16348733"/>
            <a:ext cx="14870729" cy="9469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5133" b="1" dirty="0">
                <a:solidFill>
                  <a:srgbClr val="102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  <a:p>
            <a:r>
              <a:rPr sz="3200" dirty="0">
                <a:solidFill>
                  <a:srgbClr val="000000"/>
                </a:solidFill>
              </a:rPr>
              <a:t>• </a:t>
            </a:r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Only 17 of the 42 patients were able to be evaluated with CPX. Many of them could not be evaluated due to elderly, oxygen therapy, or frailty</a:t>
            </a:r>
          </a:p>
          <a:p>
            <a:endParaRPr lang="en-US" altLang="ja-JP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800" dirty="0">
                <a:solidFill>
                  <a:srgbClr val="000000"/>
                </a:solidFill>
              </a:rPr>
              <a:t>• </a:t>
            </a:r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Cardiac rehabilitation is very important.         </a:t>
            </a:r>
          </a:p>
          <a:p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It has the therapeutic effect of increasing Peak VO</a:t>
            </a:r>
            <a:r>
              <a:rPr lang="en-US" altLang="ja-JP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 by 5-10%.</a:t>
            </a:r>
          </a:p>
          <a:p>
            <a:endParaRPr lang="en-US" altLang="ja-JP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800" dirty="0">
                <a:solidFill>
                  <a:srgbClr val="000000"/>
                </a:solidFill>
              </a:rPr>
              <a:t>• </a:t>
            </a:r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This study was conducted with a small population size and the results should be interpreted with caution.</a:t>
            </a:r>
          </a:p>
          <a:p>
            <a:endParaRPr lang="en-US" altLang="ja-JP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5133" b="1" dirty="0">
                <a:solidFill>
                  <a:srgbClr val="102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  <a:p>
            <a:r>
              <a:rPr lang="en-US" altLang="ja-JP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Only patients with normalized resting mPAP can achieve Peak VO2 of 80% or higher.</a:t>
            </a:r>
          </a:p>
          <a:p>
            <a:endParaRPr lang="en-US" altLang="ja-JP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HFpEF is the most influential factor affecting exercise tolerance.</a:t>
            </a:r>
          </a:p>
          <a:p>
            <a:endParaRPr lang="en-US" altLang="ja-JP" sz="3600" b="1" dirty="0"/>
          </a:p>
          <a:p>
            <a:r>
              <a:rPr lang="en-US" altLang="ja-JP" sz="5400" b="1" dirty="0">
                <a:solidFill>
                  <a:srgbClr val="102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/ QR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ja-JP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ku2fukai@koto.kpu-m.ac.jp</a:t>
            </a:r>
            <a:endParaRPr lang="en-US" altLang="ja-JP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sz="3267" dirty="0">
              <a:solidFill>
                <a:srgbClr val="000000"/>
              </a:solidFill>
            </a:endParaRPr>
          </a:p>
        </p:txBody>
      </p:sp>
      <p:sp>
        <p:nvSpPr>
          <p:cNvPr id="11" name="Line 12">
            <a:extLst>
              <a:ext uri="{FF2B5EF4-FFF2-40B4-BE49-F238E27FC236}">
                <a16:creationId xmlns:a16="http://schemas.microsoft.com/office/drawing/2014/main" id="{67F2CB98-3466-7DB1-73FE-FC7A1CC57A71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159" y="3409427"/>
            <a:ext cx="49523364" cy="155815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13" name="Rectangle 31">
            <a:extLst>
              <a:ext uri="{FF2B5EF4-FFF2-40B4-BE49-F238E27FC236}">
                <a16:creationId xmlns:a16="http://schemas.microsoft.com/office/drawing/2014/main" id="{D6E87F03-08FC-5255-F460-99D2386CE9AA}"/>
              </a:ext>
            </a:extLst>
          </p:cNvPr>
          <p:cNvSpPr/>
          <p:nvPr/>
        </p:nvSpPr>
        <p:spPr>
          <a:xfrm>
            <a:off x="-3938" y="28196902"/>
            <a:ext cx="51206400" cy="559593"/>
          </a:xfrm>
          <a:prstGeom prst="rect">
            <a:avLst/>
          </a:prstGeom>
          <a:solidFill>
            <a:srgbClr val="9CB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>
              <a:solidFill>
                <a:srgbClr val="9CBE45"/>
              </a:solidFill>
            </a:endParaRPr>
          </a:p>
        </p:txBody>
      </p:sp>
      <p:sp>
        <p:nvSpPr>
          <p:cNvPr id="32" name="Prostokąt zaokrąglony 31">
            <a:extLst>
              <a:ext uri="{FF2B5EF4-FFF2-40B4-BE49-F238E27FC236}">
                <a16:creationId xmlns:a16="http://schemas.microsoft.com/office/drawing/2014/main" id="{A5955368-173F-9AED-A8AD-38C5D09FC413}"/>
              </a:ext>
            </a:extLst>
          </p:cNvPr>
          <p:cNvSpPr/>
          <p:nvPr/>
        </p:nvSpPr>
        <p:spPr>
          <a:xfrm>
            <a:off x="17882442" y="4335399"/>
            <a:ext cx="15615138" cy="11104624"/>
          </a:xfrm>
          <a:prstGeom prst="roundRect">
            <a:avLst>
              <a:gd name="adj" fmla="val 2098"/>
            </a:avLst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rostokąt zaokrąglony 32">
            <a:extLst>
              <a:ext uri="{FF2B5EF4-FFF2-40B4-BE49-F238E27FC236}">
                <a16:creationId xmlns:a16="http://schemas.microsoft.com/office/drawing/2014/main" id="{FE11D300-F3BD-C90A-910E-816512D6A18F}"/>
              </a:ext>
            </a:extLst>
          </p:cNvPr>
          <p:cNvSpPr/>
          <p:nvPr/>
        </p:nvSpPr>
        <p:spPr>
          <a:xfrm>
            <a:off x="1097561" y="4341010"/>
            <a:ext cx="15615138" cy="11104624"/>
          </a:xfrm>
          <a:prstGeom prst="roundRect">
            <a:avLst>
              <a:gd name="adj" fmla="val 2098"/>
            </a:avLst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zaokrąglony 33">
            <a:extLst>
              <a:ext uri="{FF2B5EF4-FFF2-40B4-BE49-F238E27FC236}">
                <a16:creationId xmlns:a16="http://schemas.microsoft.com/office/drawing/2014/main" id="{AADB6174-9F98-2982-C892-61C9CE388888}"/>
              </a:ext>
            </a:extLst>
          </p:cNvPr>
          <p:cNvSpPr/>
          <p:nvPr/>
        </p:nvSpPr>
        <p:spPr>
          <a:xfrm>
            <a:off x="34666362" y="4370901"/>
            <a:ext cx="15615138" cy="11104624"/>
          </a:xfrm>
          <a:prstGeom prst="roundRect">
            <a:avLst>
              <a:gd name="adj" fmla="val 2098"/>
            </a:avLst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Prostokąt zaokrąglony 34">
            <a:extLst>
              <a:ext uri="{FF2B5EF4-FFF2-40B4-BE49-F238E27FC236}">
                <a16:creationId xmlns:a16="http://schemas.microsoft.com/office/drawing/2014/main" id="{15A88ED6-DDA5-9085-D469-D85A720EFDD0}"/>
              </a:ext>
            </a:extLst>
          </p:cNvPr>
          <p:cNvSpPr/>
          <p:nvPr/>
        </p:nvSpPr>
        <p:spPr>
          <a:xfrm>
            <a:off x="17946073" y="16222501"/>
            <a:ext cx="15615138" cy="11104624"/>
          </a:xfrm>
          <a:prstGeom prst="roundRect">
            <a:avLst>
              <a:gd name="adj" fmla="val 2098"/>
            </a:avLst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rostokąt zaokrąglony 35">
            <a:extLst>
              <a:ext uri="{FF2B5EF4-FFF2-40B4-BE49-F238E27FC236}">
                <a16:creationId xmlns:a16="http://schemas.microsoft.com/office/drawing/2014/main" id="{C56210BA-CB87-DD23-F66B-405E87A84EB9}"/>
              </a:ext>
            </a:extLst>
          </p:cNvPr>
          <p:cNvSpPr/>
          <p:nvPr/>
        </p:nvSpPr>
        <p:spPr>
          <a:xfrm>
            <a:off x="950178" y="16228112"/>
            <a:ext cx="15615138" cy="11104624"/>
          </a:xfrm>
          <a:prstGeom prst="roundRect">
            <a:avLst>
              <a:gd name="adj" fmla="val 2098"/>
            </a:avLst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rostokąt zaokrąglony 36">
            <a:extLst>
              <a:ext uri="{FF2B5EF4-FFF2-40B4-BE49-F238E27FC236}">
                <a16:creationId xmlns:a16="http://schemas.microsoft.com/office/drawing/2014/main" id="{4D071D21-676A-258E-C465-9430D14CE14C}"/>
              </a:ext>
            </a:extLst>
          </p:cNvPr>
          <p:cNvSpPr/>
          <p:nvPr/>
        </p:nvSpPr>
        <p:spPr>
          <a:xfrm>
            <a:off x="34666362" y="16125369"/>
            <a:ext cx="15615138" cy="11104624"/>
          </a:xfrm>
          <a:prstGeom prst="roundRect">
            <a:avLst>
              <a:gd name="adj" fmla="val 2098"/>
            </a:avLst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4" name="Group 3">
            <a:extLst>
              <a:ext uri="{FF2B5EF4-FFF2-40B4-BE49-F238E27FC236}">
                <a16:creationId xmlns:a16="http://schemas.microsoft.com/office/drawing/2014/main" id="{4051821F-37A4-CE64-F1FE-4B8FADB6D7DC}"/>
              </a:ext>
            </a:extLst>
          </p:cNvPr>
          <p:cNvGrpSpPr/>
          <p:nvPr/>
        </p:nvGrpSpPr>
        <p:grpSpPr>
          <a:xfrm>
            <a:off x="42655307" y="25719312"/>
            <a:ext cx="8547155" cy="2458430"/>
            <a:chOff x="10161910" y="5983477"/>
            <a:chExt cx="1964535" cy="565062"/>
          </a:xfrm>
        </p:grpSpPr>
        <p:grpSp>
          <p:nvGrpSpPr>
            <p:cNvPr id="15" name="Group 32">
              <a:extLst>
                <a:ext uri="{FF2B5EF4-FFF2-40B4-BE49-F238E27FC236}">
                  <a16:creationId xmlns:a16="http://schemas.microsoft.com/office/drawing/2014/main" id="{C49FAB1E-1D20-9357-86CD-91255FEF9A3A}"/>
                </a:ext>
              </a:extLst>
            </p:cNvPr>
            <p:cNvGrpSpPr/>
            <p:nvPr userDrawn="1"/>
          </p:nvGrpSpPr>
          <p:grpSpPr>
            <a:xfrm>
              <a:off x="11570903" y="5983477"/>
              <a:ext cx="555542" cy="565062"/>
              <a:chOff x="6114980" y="2695609"/>
              <a:chExt cx="831852" cy="846107"/>
            </a:xfrm>
          </p:grpSpPr>
          <p:pic>
            <p:nvPicPr>
              <p:cNvPr id="28" name="Afbeelding 12">
                <a:extLst>
                  <a:ext uri="{FF2B5EF4-FFF2-40B4-BE49-F238E27FC236}">
                    <a16:creationId xmlns:a16="http://schemas.microsoft.com/office/drawing/2014/main" id="{1ADB5757-9717-A3BB-735B-24594061DB1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22" r="23631" b="34108"/>
              <a:stretch/>
            </p:blipFill>
            <p:spPr>
              <a:xfrm>
                <a:off x="6114980" y="2695609"/>
                <a:ext cx="831852" cy="733391"/>
              </a:xfrm>
              <a:prstGeom prst="rect">
                <a:avLst/>
              </a:prstGeom>
            </p:spPr>
          </p:pic>
          <p:pic>
            <p:nvPicPr>
              <p:cNvPr id="29" name="Afbeelding 12">
                <a:extLst>
                  <a:ext uri="{FF2B5EF4-FFF2-40B4-BE49-F238E27FC236}">
                    <a16:creationId xmlns:a16="http://schemas.microsoft.com/office/drawing/2014/main" id="{7B9878C0-19D5-1B79-197C-5852BAB639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83" t="60828" r="45036" b="34108"/>
              <a:stretch/>
            </p:blipFill>
            <p:spPr>
              <a:xfrm>
                <a:off x="6434137" y="3429000"/>
                <a:ext cx="173832" cy="56358"/>
              </a:xfrm>
              <a:prstGeom prst="rect">
                <a:avLst/>
              </a:prstGeom>
            </p:spPr>
          </p:pic>
          <p:pic>
            <p:nvPicPr>
              <p:cNvPr id="30" name="Afbeelding 12">
                <a:extLst>
                  <a:ext uri="{FF2B5EF4-FFF2-40B4-BE49-F238E27FC236}">
                    <a16:creationId xmlns:a16="http://schemas.microsoft.com/office/drawing/2014/main" id="{A50C62C1-3C88-0DA9-D8C6-D676B7559D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83" t="60828" r="45036" b="34108"/>
              <a:stretch/>
            </p:blipFill>
            <p:spPr>
              <a:xfrm>
                <a:off x="6434137" y="3485358"/>
                <a:ext cx="173832" cy="56358"/>
              </a:xfrm>
              <a:prstGeom prst="rect">
                <a:avLst/>
              </a:prstGeom>
            </p:spPr>
          </p:pic>
        </p:grpSp>
        <p:grpSp>
          <p:nvGrpSpPr>
            <p:cNvPr id="16" name="Group 36">
              <a:extLst>
                <a:ext uri="{FF2B5EF4-FFF2-40B4-BE49-F238E27FC236}">
                  <a16:creationId xmlns:a16="http://schemas.microsoft.com/office/drawing/2014/main" id="{291B53C1-29DE-57BF-9479-3FA02011FD18}"/>
                </a:ext>
              </a:extLst>
            </p:cNvPr>
            <p:cNvGrpSpPr/>
            <p:nvPr userDrawn="1"/>
          </p:nvGrpSpPr>
          <p:grpSpPr>
            <a:xfrm>
              <a:off x="10161910" y="5983477"/>
              <a:ext cx="436799" cy="565062"/>
              <a:chOff x="3848029" y="2695609"/>
              <a:chExt cx="654050" cy="846107"/>
            </a:xfrm>
          </p:grpSpPr>
          <p:pic>
            <p:nvPicPr>
              <p:cNvPr id="25" name="Afbeelding 12">
                <a:extLst>
                  <a:ext uri="{FF2B5EF4-FFF2-40B4-BE49-F238E27FC236}">
                    <a16:creationId xmlns:a16="http://schemas.microsoft.com/office/drawing/2014/main" id="{9A28E4BF-9B03-3D58-68A9-435754253FC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281" r="29403" b="34108"/>
              <a:stretch/>
            </p:blipFill>
            <p:spPr>
              <a:xfrm>
                <a:off x="3848029" y="2695609"/>
                <a:ext cx="654050" cy="733391"/>
              </a:xfrm>
              <a:prstGeom prst="rect">
                <a:avLst/>
              </a:prstGeom>
            </p:spPr>
          </p:pic>
          <p:pic>
            <p:nvPicPr>
              <p:cNvPr id="26" name="Afbeelding 12">
                <a:extLst>
                  <a:ext uri="{FF2B5EF4-FFF2-40B4-BE49-F238E27FC236}">
                    <a16:creationId xmlns:a16="http://schemas.microsoft.com/office/drawing/2014/main" id="{69E525C2-4B60-C1F5-C045-94E06C51DF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832" t="60828" r="45293" b="34108"/>
              <a:stretch/>
            </p:blipFill>
            <p:spPr>
              <a:xfrm>
                <a:off x="4107655" y="3429000"/>
                <a:ext cx="140495" cy="56358"/>
              </a:xfrm>
              <a:prstGeom prst="rect">
                <a:avLst/>
              </a:prstGeom>
            </p:spPr>
          </p:pic>
          <p:pic>
            <p:nvPicPr>
              <p:cNvPr id="27" name="Afbeelding 12">
                <a:extLst>
                  <a:ext uri="{FF2B5EF4-FFF2-40B4-BE49-F238E27FC236}">
                    <a16:creationId xmlns:a16="http://schemas.microsoft.com/office/drawing/2014/main" id="{5AA31D19-53FE-5F3A-88FE-E905AD63D3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832" t="60828" r="45293" b="34108"/>
              <a:stretch/>
            </p:blipFill>
            <p:spPr>
              <a:xfrm>
                <a:off x="4110036" y="3485358"/>
                <a:ext cx="140495" cy="56358"/>
              </a:xfrm>
              <a:prstGeom prst="rect">
                <a:avLst/>
              </a:prstGeom>
            </p:spPr>
          </p:pic>
        </p:grpSp>
        <p:grpSp>
          <p:nvGrpSpPr>
            <p:cNvPr id="17" name="Group 40">
              <a:extLst>
                <a:ext uri="{FF2B5EF4-FFF2-40B4-BE49-F238E27FC236}">
                  <a16:creationId xmlns:a16="http://schemas.microsoft.com/office/drawing/2014/main" id="{F3C37D1D-045C-8B0E-F2BE-183255520FE1}"/>
                </a:ext>
              </a:extLst>
            </p:cNvPr>
            <p:cNvGrpSpPr/>
            <p:nvPr userDrawn="1"/>
          </p:nvGrpSpPr>
          <p:grpSpPr>
            <a:xfrm>
              <a:off x="10617795" y="5983477"/>
              <a:ext cx="521615" cy="565062"/>
              <a:chOff x="4502079" y="2695609"/>
              <a:chExt cx="781050" cy="846107"/>
            </a:xfrm>
          </p:grpSpPr>
          <p:pic>
            <p:nvPicPr>
              <p:cNvPr id="22" name="Afbeelding 12">
                <a:extLst>
                  <a:ext uri="{FF2B5EF4-FFF2-40B4-BE49-F238E27FC236}">
                    <a16:creationId xmlns:a16="http://schemas.microsoft.com/office/drawing/2014/main" id="{81688AAF-CCCC-7B76-881A-D0A8811E88F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7" cstate="print">
                <a:duotone>
                  <a:prstClr val="black"/>
                  <a:schemeClr val="accent2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92" r="24471" b="34108"/>
              <a:stretch/>
            </p:blipFill>
            <p:spPr>
              <a:xfrm>
                <a:off x="4502079" y="2695609"/>
                <a:ext cx="781050" cy="733391"/>
              </a:xfrm>
              <a:prstGeom prst="rect">
                <a:avLst/>
              </a:prstGeom>
            </p:spPr>
          </p:pic>
          <p:pic>
            <p:nvPicPr>
              <p:cNvPr id="23" name="Afbeelding 12">
                <a:extLst>
                  <a:ext uri="{FF2B5EF4-FFF2-40B4-BE49-F238E27FC236}">
                    <a16:creationId xmlns:a16="http://schemas.microsoft.com/office/drawing/2014/main" id="{B4D64EA7-17E0-425A-8237-40A6E29A7A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duotone>
                  <a:prstClr val="black"/>
                  <a:schemeClr val="accent2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02" t="60828" r="46679" b="34108"/>
              <a:stretch/>
            </p:blipFill>
            <p:spPr>
              <a:xfrm>
                <a:off x="4819650" y="3429000"/>
                <a:ext cx="109538" cy="56358"/>
              </a:xfrm>
              <a:prstGeom prst="rect">
                <a:avLst/>
              </a:prstGeom>
            </p:spPr>
          </p:pic>
          <p:pic>
            <p:nvPicPr>
              <p:cNvPr id="24" name="Afbeelding 12">
                <a:extLst>
                  <a:ext uri="{FF2B5EF4-FFF2-40B4-BE49-F238E27FC236}">
                    <a16:creationId xmlns:a16="http://schemas.microsoft.com/office/drawing/2014/main" id="{C7DC4393-A7E6-0F2F-ADAE-3CC67FFC1C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duotone>
                  <a:prstClr val="black"/>
                  <a:schemeClr val="accent2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02" t="60828" r="46679" b="34108"/>
              <a:stretch/>
            </p:blipFill>
            <p:spPr>
              <a:xfrm>
                <a:off x="4819650" y="3485358"/>
                <a:ext cx="109538" cy="56358"/>
              </a:xfrm>
              <a:prstGeom prst="rect">
                <a:avLst/>
              </a:prstGeom>
            </p:spPr>
          </p:pic>
        </p:grpSp>
        <p:grpSp>
          <p:nvGrpSpPr>
            <p:cNvPr id="18" name="Group 44">
              <a:extLst>
                <a:ext uri="{FF2B5EF4-FFF2-40B4-BE49-F238E27FC236}">
                  <a16:creationId xmlns:a16="http://schemas.microsoft.com/office/drawing/2014/main" id="{DE57CB83-44F7-26D6-FF29-1898137BE393}"/>
                </a:ext>
              </a:extLst>
            </p:cNvPr>
            <p:cNvGrpSpPr/>
            <p:nvPr userDrawn="1"/>
          </p:nvGrpSpPr>
          <p:grpSpPr>
            <a:xfrm>
              <a:off x="11085334" y="5983477"/>
              <a:ext cx="555542" cy="565062"/>
              <a:chOff x="5283128" y="2695609"/>
              <a:chExt cx="831851" cy="846107"/>
            </a:xfrm>
          </p:grpSpPr>
          <p:pic>
            <p:nvPicPr>
              <p:cNvPr id="20" name="Afbeelding 12">
                <a:extLst>
                  <a:ext uri="{FF2B5EF4-FFF2-40B4-BE49-F238E27FC236}">
                    <a16:creationId xmlns:a16="http://schemas.microsoft.com/office/drawing/2014/main" id="{47EC66ED-3C0A-6F6E-836A-ABA63BAE50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865" t="60828" r="46804" b="34108"/>
              <a:stretch/>
            </p:blipFill>
            <p:spPr>
              <a:xfrm>
                <a:off x="5595938" y="3429000"/>
                <a:ext cx="147710" cy="56358"/>
              </a:xfrm>
              <a:prstGeom prst="rect">
                <a:avLst/>
              </a:prstGeom>
            </p:spPr>
          </p:pic>
          <p:pic>
            <p:nvPicPr>
              <p:cNvPr id="21" name="Afbeelding 12">
                <a:extLst>
                  <a:ext uri="{FF2B5EF4-FFF2-40B4-BE49-F238E27FC236}">
                    <a16:creationId xmlns:a16="http://schemas.microsoft.com/office/drawing/2014/main" id="{4D27A79E-338E-8BB4-94B2-3BDB9F6E98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865" t="60828" r="46804" b="34108"/>
              <a:stretch/>
            </p:blipFill>
            <p:spPr>
              <a:xfrm>
                <a:off x="5595938" y="3485358"/>
                <a:ext cx="147710" cy="56358"/>
              </a:xfrm>
              <a:prstGeom prst="rect">
                <a:avLst/>
              </a:prstGeom>
            </p:spPr>
          </p:pic>
          <p:pic>
            <p:nvPicPr>
              <p:cNvPr id="19" name="Afbeelding 12">
                <a:extLst>
                  <a:ext uri="{FF2B5EF4-FFF2-40B4-BE49-F238E27FC236}">
                    <a16:creationId xmlns:a16="http://schemas.microsoft.com/office/drawing/2014/main" id="{109123D5-168D-D102-EB52-70B0785B662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0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05" r="23349" b="34108"/>
              <a:stretch/>
            </p:blipFill>
            <p:spPr>
              <a:xfrm>
                <a:off x="5283128" y="2695609"/>
                <a:ext cx="831851" cy="733391"/>
              </a:xfrm>
              <a:prstGeom prst="rect">
                <a:avLst/>
              </a:prstGeom>
            </p:spPr>
          </p:pic>
        </p:grpSp>
      </p:grp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4B4265E-33A8-B218-2729-15B47931FBBE}"/>
              </a:ext>
            </a:extLst>
          </p:cNvPr>
          <p:cNvSpPr txBox="1"/>
          <p:nvPr/>
        </p:nvSpPr>
        <p:spPr>
          <a:xfrm>
            <a:off x="8566484" y="914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/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60270BFA-5AF1-DA99-3F77-C3842E6AA2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420118"/>
              </p:ext>
            </p:extLst>
          </p:nvPr>
        </p:nvGraphicFramePr>
        <p:xfrm>
          <a:off x="34887331" y="6185977"/>
          <a:ext cx="7859309" cy="6496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27739">
                  <a:extLst>
                    <a:ext uri="{9D8B030D-6E8A-4147-A177-3AD203B41FA5}">
                      <a16:colId xmlns:a16="http://schemas.microsoft.com/office/drawing/2014/main" val="1626957011"/>
                    </a:ext>
                  </a:extLst>
                </a:gridCol>
                <a:gridCol w="3331570">
                  <a:extLst>
                    <a:ext uri="{9D8B030D-6E8A-4147-A177-3AD203B41FA5}">
                      <a16:colId xmlns:a16="http://schemas.microsoft.com/office/drawing/2014/main" val="3939484545"/>
                    </a:ext>
                  </a:extLst>
                </a:gridCol>
              </a:tblGrid>
              <a:tr h="359438">
                <a:tc>
                  <a:txBody>
                    <a:bodyPr/>
                    <a:lstStyle/>
                    <a:p>
                      <a:pPr algn="l" fontAlgn="ctr"/>
                      <a:endParaRPr lang="ja-JP" alt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Overall (n=</a:t>
                      </a:r>
                      <a:r>
                        <a:rPr lang="en-US" altLang="ja-JP" sz="2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17</a:t>
                      </a:r>
                      <a:r>
                        <a:rPr 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)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0068852"/>
                  </a:ext>
                </a:extLst>
              </a:tr>
              <a:tr h="2919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Age</a:t>
                      </a:r>
                      <a:r>
                        <a:rPr lang="ja-JP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ja-JP" sz="2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at diagnosis</a:t>
                      </a:r>
                      <a:r>
                        <a:rPr 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, yrs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64.2±13.4</a:t>
                      </a:r>
                      <a:endParaRPr lang="en-US" altLang="ja-JP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6844884"/>
                  </a:ext>
                </a:extLst>
              </a:tr>
              <a:tr h="29198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Fem</a:t>
                      </a:r>
                      <a:r>
                        <a:rPr 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ale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15 (88.2%)</a:t>
                      </a:r>
                      <a:endParaRPr lang="en-US" altLang="ja-JP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8253300"/>
                  </a:ext>
                </a:extLst>
              </a:tr>
              <a:tr h="2919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NYHA    </a:t>
                      </a:r>
                      <a:r>
                        <a:rPr lang="en-US" altLang="ja-JP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Ⅱ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9 (52.9%)</a:t>
                      </a:r>
                      <a:endParaRPr lang="en-US" altLang="ja-JP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8154234"/>
                  </a:ext>
                </a:extLst>
              </a:tr>
              <a:tr h="29198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　　       </a:t>
                      </a:r>
                      <a:r>
                        <a:rPr lang="en-US" altLang="ja-JP" sz="2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Ⅲ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7 (41.1%)</a:t>
                      </a:r>
                      <a:endParaRPr lang="en-US" altLang="ja-JP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155023"/>
                  </a:ext>
                </a:extLst>
              </a:tr>
              <a:tr h="29198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　　　　</a:t>
                      </a:r>
                      <a:r>
                        <a:rPr lang="en-US" altLang="ja-JP" sz="2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Ⅳ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1 (5.8%)</a:t>
                      </a:r>
                      <a:endParaRPr lang="en-US" altLang="ja-JP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819320"/>
                  </a:ext>
                </a:extLst>
              </a:tr>
              <a:tr h="2919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Hypertension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8 (47.0%)</a:t>
                      </a:r>
                      <a:endParaRPr lang="en-US" altLang="ja-JP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6695949"/>
                  </a:ext>
                </a:extLst>
              </a:tr>
              <a:tr h="2919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Diabetes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2 (11.8%)</a:t>
                      </a:r>
                      <a:endParaRPr lang="en-US" altLang="ja-JP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7658438"/>
                  </a:ext>
                </a:extLst>
              </a:tr>
              <a:tr h="2919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Dyslipidemia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6 (35.3%)</a:t>
                      </a:r>
                      <a:endParaRPr lang="en-US" altLang="ja-JP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518001"/>
                  </a:ext>
                </a:extLst>
              </a:tr>
              <a:tr h="2919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Smoker history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1 (5.8%)</a:t>
                      </a:r>
                      <a:endParaRPr lang="en-US" altLang="ja-JP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230862"/>
                  </a:ext>
                </a:extLst>
              </a:tr>
              <a:tr h="2919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HFpEF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7 (41.1%)</a:t>
                      </a:r>
                      <a:endParaRPr lang="en-US" altLang="ja-JP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905344"/>
                  </a:ext>
                </a:extLst>
              </a:tr>
              <a:tr h="2889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Obesity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3 (17.6%)</a:t>
                      </a:r>
                      <a:endParaRPr lang="en-US" altLang="ja-JP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1013573"/>
                  </a:ext>
                </a:extLst>
              </a:tr>
              <a:tr h="972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Mental illness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3 (17.6%)</a:t>
                      </a:r>
                      <a:endParaRPr lang="en-US" altLang="ja-JP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0986111"/>
                  </a:ext>
                </a:extLst>
              </a:tr>
              <a:tr h="291984">
                <a:tc>
                  <a:txBody>
                    <a:bodyPr/>
                    <a:lstStyle/>
                    <a:p>
                      <a:pPr algn="l" fontAlgn="ctr"/>
                      <a:endParaRPr 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8294192"/>
                  </a:ext>
                </a:extLst>
              </a:tr>
              <a:tr h="359438">
                <a:tc>
                  <a:txBody>
                    <a:bodyPr/>
                    <a:lstStyle/>
                    <a:p>
                      <a:pPr algn="l" fontAlgn="ctr"/>
                      <a:endParaRPr 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725204"/>
                  </a:ext>
                </a:extLst>
              </a:tr>
            </a:tbl>
          </a:graphicData>
        </a:graphic>
      </p:graphicFrame>
      <p:graphicFrame>
        <p:nvGraphicFramePr>
          <p:cNvPr id="31" name="表 30">
            <a:extLst>
              <a:ext uri="{FF2B5EF4-FFF2-40B4-BE49-F238E27FC236}">
                <a16:creationId xmlns:a16="http://schemas.microsoft.com/office/drawing/2014/main" id="{1E7E61E5-A4F3-84EA-9559-5AE8FB7D9E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683902"/>
              </p:ext>
            </p:extLst>
          </p:nvPr>
        </p:nvGraphicFramePr>
        <p:xfrm>
          <a:off x="42861785" y="6185909"/>
          <a:ext cx="7312143" cy="6496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75999">
                  <a:extLst>
                    <a:ext uri="{9D8B030D-6E8A-4147-A177-3AD203B41FA5}">
                      <a16:colId xmlns:a16="http://schemas.microsoft.com/office/drawing/2014/main" val="1626957011"/>
                    </a:ext>
                  </a:extLst>
                </a:gridCol>
                <a:gridCol w="2836144">
                  <a:extLst>
                    <a:ext uri="{9D8B030D-6E8A-4147-A177-3AD203B41FA5}">
                      <a16:colId xmlns:a16="http://schemas.microsoft.com/office/drawing/2014/main" val="3939484545"/>
                    </a:ext>
                  </a:extLst>
                </a:gridCol>
              </a:tblGrid>
              <a:tr h="359438">
                <a:tc>
                  <a:txBody>
                    <a:bodyPr/>
                    <a:lstStyle/>
                    <a:p>
                      <a:pPr algn="l" fontAlgn="ctr"/>
                      <a:endParaRPr lang="ja-JP" alt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Overall (n=</a:t>
                      </a:r>
                      <a:r>
                        <a:rPr lang="en-US" altLang="ja-JP" sz="2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17</a:t>
                      </a:r>
                      <a:r>
                        <a:rPr 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)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0068852"/>
                  </a:ext>
                </a:extLst>
              </a:tr>
              <a:tr h="2919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PH Medication none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7   (41.1%)</a:t>
                      </a:r>
                      <a:endParaRPr lang="en-US" altLang="ja-JP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6844884"/>
                  </a:ext>
                </a:extLst>
              </a:tr>
              <a:tr h="2919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en-US" sz="2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Riociguat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6   (35.3%)</a:t>
                      </a:r>
                      <a:endParaRPr lang="en-US" altLang="ja-JP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8253300"/>
                  </a:ext>
                </a:extLst>
              </a:tr>
              <a:tr h="2919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en-US" sz="2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Selexipag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4   (23.5%)</a:t>
                      </a:r>
                      <a:endParaRPr lang="en-US" altLang="ja-JP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8154234"/>
                  </a:ext>
                </a:extLst>
              </a:tr>
              <a:tr h="29198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DOAC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16 (94.2%)</a:t>
                      </a:r>
                      <a:endParaRPr lang="en-US" altLang="ja-JP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155023"/>
                  </a:ext>
                </a:extLst>
              </a:tr>
              <a:tr h="2919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Warfarin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1</a:t>
                      </a:r>
                      <a:r>
                        <a:rPr lang="ja-JP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altLang="ja-JP" sz="2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 (5.8%)</a:t>
                      </a:r>
                      <a:endParaRPr lang="en-US" altLang="ja-JP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819320"/>
                  </a:ext>
                </a:extLst>
              </a:tr>
              <a:tr h="291984">
                <a:tc>
                  <a:txBody>
                    <a:bodyPr/>
                    <a:lstStyle/>
                    <a:p>
                      <a:pPr algn="l" fontAlgn="ctr"/>
                      <a:endParaRPr 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6695949"/>
                  </a:ext>
                </a:extLst>
              </a:tr>
              <a:tr h="2919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Pre mPAP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39.1±13.6</a:t>
                      </a:r>
                      <a:endParaRPr lang="en-US" altLang="ja-JP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7658438"/>
                  </a:ext>
                </a:extLst>
              </a:tr>
              <a:tr h="29198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Post</a:t>
                      </a:r>
                      <a:r>
                        <a:rPr lang="ja-JP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ja-JP" sz="2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mPAP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20.6±3.6</a:t>
                      </a:r>
                      <a:endParaRPr lang="en-US" altLang="ja-JP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518001"/>
                  </a:ext>
                </a:extLst>
              </a:tr>
              <a:tr h="291984">
                <a:tc>
                  <a:txBody>
                    <a:bodyPr/>
                    <a:lstStyle/>
                    <a:p>
                      <a:pPr algn="l" fontAlgn="ctr"/>
                      <a:endParaRPr 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230862"/>
                  </a:ext>
                </a:extLst>
              </a:tr>
              <a:tr h="291984">
                <a:tc>
                  <a:txBody>
                    <a:bodyPr/>
                    <a:lstStyle/>
                    <a:p>
                      <a:pPr algn="l" fontAlgn="ctr"/>
                      <a:endParaRPr 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905344"/>
                  </a:ext>
                </a:extLst>
              </a:tr>
              <a:tr h="359438">
                <a:tc>
                  <a:txBody>
                    <a:bodyPr/>
                    <a:lstStyle/>
                    <a:p>
                      <a:pPr algn="l" fontAlgn="ctr"/>
                      <a:endParaRPr 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1013573"/>
                  </a:ext>
                </a:extLst>
              </a:tr>
              <a:tr h="362110">
                <a:tc>
                  <a:txBody>
                    <a:bodyPr/>
                    <a:lstStyle/>
                    <a:p>
                      <a:pPr algn="l" fontAlgn="ctr"/>
                      <a:endParaRPr 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0986111"/>
                  </a:ext>
                </a:extLst>
              </a:tr>
              <a:tr h="291984">
                <a:tc>
                  <a:txBody>
                    <a:bodyPr/>
                    <a:lstStyle/>
                    <a:p>
                      <a:pPr algn="l" fontAlgn="ctr"/>
                      <a:endParaRPr 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8294192"/>
                  </a:ext>
                </a:extLst>
              </a:tr>
              <a:tr h="359438">
                <a:tc>
                  <a:txBody>
                    <a:bodyPr/>
                    <a:lstStyle/>
                    <a:p>
                      <a:pPr algn="l" fontAlgn="ctr"/>
                      <a:endParaRPr 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2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725204"/>
                  </a:ext>
                </a:extLst>
              </a:tr>
            </a:tbl>
          </a:graphicData>
        </a:graphic>
      </p:graphicFrame>
      <p:sp>
        <p:nvSpPr>
          <p:cNvPr id="38" name="TextBox 8">
            <a:extLst>
              <a:ext uri="{FF2B5EF4-FFF2-40B4-BE49-F238E27FC236}">
                <a16:creationId xmlns:a16="http://schemas.microsoft.com/office/drawing/2014/main" id="{CDD2576B-B564-18A5-8D14-60533A71F1BF}"/>
              </a:ext>
            </a:extLst>
          </p:cNvPr>
          <p:cNvSpPr txBox="1"/>
          <p:nvPr/>
        </p:nvSpPr>
        <p:spPr>
          <a:xfrm>
            <a:off x="1316899" y="16333715"/>
            <a:ext cx="34117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400" b="1" dirty="0">
                <a:solidFill>
                  <a:srgbClr val="102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sz="5400" b="1" dirty="0">
                <a:solidFill>
                  <a:srgbClr val="102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B3CA56CF-237F-5384-1E59-D11998ADA4AE}"/>
              </a:ext>
            </a:extLst>
          </p:cNvPr>
          <p:cNvSpPr/>
          <p:nvPr/>
        </p:nvSpPr>
        <p:spPr>
          <a:xfrm>
            <a:off x="7807619" y="22215014"/>
            <a:ext cx="2848179" cy="43260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7F1DF24-2305-E793-6C45-E69B39CD7934}"/>
              </a:ext>
            </a:extLst>
          </p:cNvPr>
          <p:cNvSpPr txBox="1"/>
          <p:nvPr/>
        </p:nvSpPr>
        <p:spPr>
          <a:xfrm>
            <a:off x="1296230" y="17630021"/>
            <a:ext cx="714726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ja-JP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ja-JP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68±8.0 yrs</a:t>
            </a:r>
            <a:r>
              <a:rPr lang="ja-JP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ja-JP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CI</a:t>
            </a:r>
            <a:r>
              <a:rPr lang="ja-JP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2.58±0.52</a:t>
            </a:r>
          </a:p>
          <a:p>
            <a:r>
              <a:rPr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mPAP</a:t>
            </a:r>
            <a:r>
              <a:rPr lang="ja-JP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39.0±11.3</a:t>
            </a:r>
            <a:r>
              <a:rPr lang="ja-JP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➡</a:t>
            </a:r>
            <a:r>
              <a:rPr lang="en-US" altLang="ja-JP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24.5</a:t>
            </a:r>
            <a:r>
              <a:rPr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±5.3mmHg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A7033E4-6DDC-9F21-599D-E1F22D7B324C}"/>
              </a:ext>
            </a:extLst>
          </p:cNvPr>
          <p:cNvSpPr txBox="1"/>
          <p:nvPr/>
        </p:nvSpPr>
        <p:spPr>
          <a:xfrm>
            <a:off x="4155044" y="20286790"/>
            <a:ext cx="54933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Heart</a:t>
            </a:r>
            <a:r>
              <a:rPr kumimoji="1" lang="ja-JP" alt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2016;102:1403-1409</a:t>
            </a:r>
            <a:endParaRPr lang="ja-JP" altLang="en-U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D4956A3-F053-16FE-C68E-9B7B164DB5D9}"/>
              </a:ext>
            </a:extLst>
          </p:cNvPr>
          <p:cNvSpPr txBox="1"/>
          <p:nvPr/>
        </p:nvSpPr>
        <p:spPr>
          <a:xfrm>
            <a:off x="14026798" y="20285398"/>
            <a:ext cx="28481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kumimoji="1" lang="ja-JP" alt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ja-JP" altLang="en-U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矢印: 左右 42">
            <a:extLst>
              <a:ext uri="{FF2B5EF4-FFF2-40B4-BE49-F238E27FC236}">
                <a16:creationId xmlns:a16="http://schemas.microsoft.com/office/drawing/2014/main" id="{8AA59E34-78C3-C3BF-DEBF-3479CBADA897}"/>
              </a:ext>
            </a:extLst>
          </p:cNvPr>
          <p:cNvSpPr/>
          <p:nvPr/>
        </p:nvSpPr>
        <p:spPr>
          <a:xfrm>
            <a:off x="7824172" y="18361073"/>
            <a:ext cx="1238644" cy="1020913"/>
          </a:xfrm>
          <a:prstGeom prst="leftRightArrow">
            <a:avLst>
              <a:gd name="adj1" fmla="val 48027"/>
              <a:gd name="adj2" fmla="val 39349"/>
            </a:avLst>
          </a:prstGeom>
          <a:solidFill>
            <a:srgbClr val="1025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6AE45F4D-46B7-325B-74F5-F0E9788E2550}"/>
              </a:ext>
            </a:extLst>
          </p:cNvPr>
          <p:cNvSpPr/>
          <p:nvPr/>
        </p:nvSpPr>
        <p:spPr>
          <a:xfrm>
            <a:off x="1123973" y="22246270"/>
            <a:ext cx="5782771" cy="42357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矢印: 右 47">
            <a:extLst>
              <a:ext uri="{FF2B5EF4-FFF2-40B4-BE49-F238E27FC236}">
                <a16:creationId xmlns:a16="http://schemas.microsoft.com/office/drawing/2014/main" id="{E10AD710-2BE7-7FD1-3CB8-9B8A22EE340F}"/>
              </a:ext>
            </a:extLst>
          </p:cNvPr>
          <p:cNvSpPr/>
          <p:nvPr/>
        </p:nvSpPr>
        <p:spPr>
          <a:xfrm>
            <a:off x="10818989" y="23380169"/>
            <a:ext cx="556637" cy="172475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B27E846-BBDB-4429-E12F-47B2CFE334DB}"/>
              </a:ext>
            </a:extLst>
          </p:cNvPr>
          <p:cNvSpPr txBox="1"/>
          <p:nvPr/>
        </p:nvSpPr>
        <p:spPr>
          <a:xfrm>
            <a:off x="11459497" y="23281138"/>
            <a:ext cx="52748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Improvement in mPAP     is not the only factor affecting Peak VO2.</a:t>
            </a:r>
            <a:endParaRPr lang="ja-JP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1C684748-F4B8-F983-3D3E-5FCF3285ED13}"/>
              </a:ext>
            </a:extLst>
          </p:cNvPr>
          <p:cNvSpPr txBox="1"/>
          <p:nvPr/>
        </p:nvSpPr>
        <p:spPr>
          <a:xfrm>
            <a:off x="13339832" y="23885575"/>
            <a:ext cx="2513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endParaRPr lang="ja-JP" alt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itle 2">
            <a:extLst>
              <a:ext uri="{FF2B5EF4-FFF2-40B4-BE49-F238E27FC236}">
                <a16:creationId xmlns:a16="http://schemas.microsoft.com/office/drawing/2014/main" id="{02ECBF3D-A5D1-EAB9-51C5-C1DF63CE6E18}"/>
              </a:ext>
            </a:extLst>
          </p:cNvPr>
          <p:cNvSpPr txBox="1">
            <a:spLocks/>
          </p:cNvSpPr>
          <p:nvPr/>
        </p:nvSpPr>
        <p:spPr>
          <a:xfrm>
            <a:off x="3320796" y="22215014"/>
            <a:ext cx="526554" cy="4825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ja-JP" altLang="en-US" sz="1800" dirty="0"/>
              <a:t>・</a:t>
            </a:r>
            <a:endParaRPr lang="en-GB" sz="1800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7D14E98-BE2E-EE0B-B878-760DFF979920}"/>
              </a:ext>
            </a:extLst>
          </p:cNvPr>
          <p:cNvSpPr txBox="1"/>
          <p:nvPr/>
        </p:nvSpPr>
        <p:spPr>
          <a:xfrm>
            <a:off x="9364455" y="17630021"/>
            <a:ext cx="720086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Mean age 64.2±13.4</a:t>
            </a:r>
            <a:r>
              <a:rPr lang="ja-JP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</a:p>
          <a:p>
            <a:r>
              <a:rPr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CI</a:t>
            </a:r>
            <a:r>
              <a:rPr lang="ja-JP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2.52±0.41</a:t>
            </a:r>
          </a:p>
          <a:p>
            <a:r>
              <a:rPr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mPAP</a:t>
            </a:r>
            <a:r>
              <a:rPr lang="ja-JP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39.1±13.6</a:t>
            </a:r>
            <a:r>
              <a:rPr lang="ja-JP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➡</a:t>
            </a:r>
            <a:r>
              <a:rPr lang="en-US" altLang="ja-JP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20.6</a:t>
            </a:r>
            <a:r>
              <a:rPr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±3.6mmHg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72DDDC52-7EB6-694B-812D-54E1B0DE8481}"/>
              </a:ext>
            </a:extLst>
          </p:cNvPr>
          <p:cNvSpPr txBox="1"/>
          <p:nvPr/>
        </p:nvSpPr>
        <p:spPr>
          <a:xfrm>
            <a:off x="1461124" y="26275645"/>
            <a:ext cx="524627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en-US" altLang="ja-JP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Heart</a:t>
            </a:r>
            <a:r>
              <a:rPr kumimoji="1" lang="ja-JP" alt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2016;102:1403-1409</a:t>
            </a:r>
            <a:endParaRPr lang="ja-JP" altLang="en-U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A9A1B45F-A887-1BDC-25B9-6A16222B3F2A}"/>
              </a:ext>
            </a:extLst>
          </p:cNvPr>
          <p:cNvSpPr txBox="1"/>
          <p:nvPr/>
        </p:nvSpPr>
        <p:spPr>
          <a:xfrm>
            <a:off x="8377977" y="26258962"/>
            <a:ext cx="199694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en-US" altLang="ja-JP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kumimoji="1" lang="ja-JP" alt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ja-JP" altLang="en-U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E76E4933-972F-5A66-7C0C-E3E2CA39E045}"/>
              </a:ext>
            </a:extLst>
          </p:cNvPr>
          <p:cNvSpPr/>
          <p:nvPr/>
        </p:nvSpPr>
        <p:spPr>
          <a:xfrm>
            <a:off x="29982028" y="21674794"/>
            <a:ext cx="32928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Logistic statistics,</a:t>
            </a:r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p&lt;0.05</a:t>
            </a:r>
            <a:endParaRPr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A3E55D44-0CA8-207E-794E-7ECDBF11A179}"/>
              </a:ext>
            </a:extLst>
          </p:cNvPr>
          <p:cNvSpPr txBox="1"/>
          <p:nvPr/>
        </p:nvSpPr>
        <p:spPr>
          <a:xfrm>
            <a:off x="21212600" y="18011368"/>
            <a:ext cx="73689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/>
              <a:t>&lt; Inhibitory factors for improving exercise tolerance &gt;</a:t>
            </a:r>
            <a:endParaRPr lang="ja-JP" altLang="en-US" sz="2400" b="1" dirty="0"/>
          </a:p>
        </p:txBody>
      </p:sp>
      <p:graphicFrame>
        <p:nvGraphicFramePr>
          <p:cNvPr id="58" name="表 57">
            <a:extLst>
              <a:ext uri="{FF2B5EF4-FFF2-40B4-BE49-F238E27FC236}">
                <a16:creationId xmlns:a16="http://schemas.microsoft.com/office/drawing/2014/main" id="{E6D687CC-2FAE-AFB0-4E3D-A628DE4572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693570"/>
              </p:ext>
            </p:extLst>
          </p:nvPr>
        </p:nvGraphicFramePr>
        <p:xfrm>
          <a:off x="19770182" y="18470827"/>
          <a:ext cx="10584216" cy="45967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86058">
                  <a:extLst>
                    <a:ext uri="{9D8B030D-6E8A-4147-A177-3AD203B41FA5}">
                      <a16:colId xmlns:a16="http://schemas.microsoft.com/office/drawing/2014/main" val="1626957011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939484545"/>
                    </a:ext>
                  </a:extLst>
                </a:gridCol>
                <a:gridCol w="3440996">
                  <a:extLst>
                    <a:ext uri="{9D8B030D-6E8A-4147-A177-3AD203B41FA5}">
                      <a16:colId xmlns:a16="http://schemas.microsoft.com/office/drawing/2014/main" val="1423086649"/>
                    </a:ext>
                  </a:extLst>
                </a:gridCol>
                <a:gridCol w="1462602">
                  <a:extLst>
                    <a:ext uri="{9D8B030D-6E8A-4147-A177-3AD203B41FA5}">
                      <a16:colId xmlns:a16="http://schemas.microsoft.com/office/drawing/2014/main" val="4254005142"/>
                    </a:ext>
                  </a:extLst>
                </a:gridCol>
              </a:tblGrid>
              <a:tr h="356130">
                <a:tc>
                  <a:txBody>
                    <a:bodyPr/>
                    <a:lstStyle/>
                    <a:p>
                      <a:pPr algn="l" fontAlgn="ctr"/>
                      <a:endParaRPr lang="ja-JP" alt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Relative risk</a:t>
                      </a:r>
                      <a:endParaRPr kumimoji="1" lang="ja-JP" alt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95% Confidence</a:t>
                      </a:r>
                      <a:r>
                        <a:rPr kumimoji="1" lang="ja-JP" altLang="en-US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interval</a:t>
                      </a:r>
                      <a:endParaRPr kumimoji="1" lang="ja-JP" alt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p-Value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0068852"/>
                  </a:ext>
                </a:extLst>
              </a:tr>
              <a:tr h="2289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HFpEF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0.18-0.85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&lt;0.035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6844884"/>
                  </a:ext>
                </a:extLst>
              </a:tr>
              <a:tr h="35466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Obesity</a:t>
                      </a:r>
                      <a:endParaRPr lang="en-US" sz="2000" b="1" i="0" u="none" strike="noStrike" dirty="0">
                        <a:solidFill>
                          <a:schemeClr val="bg2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0.57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0.36-0.89</a:t>
                      </a:r>
                      <a:endParaRPr lang="en-US" altLang="ja-JP" sz="2000" b="1" i="0" u="none" strike="noStrike" dirty="0">
                        <a:solidFill>
                          <a:schemeClr val="bg2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0.51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8253300"/>
                  </a:ext>
                </a:extLst>
              </a:tr>
              <a:tr h="26357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espiratory disease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0.62 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0.42-0.91</a:t>
                      </a:r>
                      <a:endParaRPr lang="en-US" altLang="ja-JP" sz="2000" b="1" i="0" u="none" strike="noStrike" dirty="0">
                        <a:solidFill>
                          <a:schemeClr val="bg2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0.69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8154234"/>
                  </a:ext>
                </a:extLst>
              </a:tr>
              <a:tr h="40548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Mental</a:t>
                      </a:r>
                      <a:r>
                        <a:rPr lang="ja-JP" altLang="en-US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illness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0.96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0.39-2.35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155023"/>
                  </a:ext>
                </a:extLst>
              </a:tr>
              <a:tr h="32947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Anemia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ー</a:t>
                      </a:r>
                      <a:endParaRPr lang="en-US" altLang="ja-JP" sz="2000" b="1" i="0" u="none" strike="noStrike" dirty="0">
                        <a:solidFill>
                          <a:schemeClr val="bg2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ー</a:t>
                      </a:r>
                      <a:endParaRPr lang="en-US" altLang="ja-JP" sz="2000" b="1" i="0" u="none" strike="noStrike" dirty="0">
                        <a:solidFill>
                          <a:schemeClr val="bg2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819320"/>
                  </a:ext>
                </a:extLst>
              </a:tr>
              <a:tr h="2845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Hypertension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0.51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0.23-1.10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0.13</a:t>
                      </a:r>
                      <a:endParaRPr lang="en-US" altLang="ja-JP" sz="2000" b="1" i="0" u="none" strike="noStrike" dirty="0">
                        <a:solidFill>
                          <a:schemeClr val="bg2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6695949"/>
                  </a:ext>
                </a:extLst>
              </a:tr>
              <a:tr h="30985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Diabetes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0.39-0.9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0.51</a:t>
                      </a:r>
                      <a:endParaRPr lang="en-US" altLang="ja-JP" sz="2000" b="1" i="0" u="none" strike="noStrike" dirty="0">
                        <a:solidFill>
                          <a:schemeClr val="bg2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7658438"/>
                  </a:ext>
                </a:extLst>
              </a:tr>
              <a:tr h="33513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Female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PH</a:t>
                      </a:r>
                      <a:r>
                        <a:rPr lang="ja-JP" altLang="en-US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medication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Age at diagnosis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0.75</a:t>
                      </a:r>
                    </a:p>
                    <a:p>
                      <a:pPr algn="l" fontAlgn="ctr"/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1.4</a:t>
                      </a:r>
                    </a:p>
                    <a:p>
                      <a:pPr algn="l" fontAlgn="ctr"/>
                      <a:r>
                        <a:rPr lang="ja-JP" altLang="en-US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ー</a:t>
                      </a:r>
                      <a:endParaRPr lang="en-US" altLang="ja-JP" sz="2000" b="1" i="0" u="none" strike="noStrike" dirty="0">
                        <a:solidFill>
                          <a:schemeClr val="bg2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0.18-3.13</a:t>
                      </a:r>
                    </a:p>
                    <a:p>
                      <a:pPr algn="l" fontAlgn="ctr"/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0.35-5.65</a:t>
                      </a:r>
                    </a:p>
                    <a:p>
                      <a:pPr algn="l" fontAlgn="ctr"/>
                      <a:r>
                        <a:rPr lang="ja-JP" altLang="en-US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ー</a:t>
                      </a:r>
                      <a:endParaRPr lang="en-US" altLang="ja-JP" sz="2000" b="1" i="0" u="none" strike="noStrike" dirty="0">
                        <a:solidFill>
                          <a:schemeClr val="bg2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0.88</a:t>
                      </a:r>
                    </a:p>
                    <a:p>
                      <a:pPr algn="l" fontAlgn="ctr"/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0.51</a:t>
                      </a:r>
                    </a:p>
                    <a:p>
                      <a:pPr algn="l" fontAlgn="ctr"/>
                      <a:r>
                        <a:rPr lang="en-US" altLang="ja-JP" sz="2000" b="1" i="0" u="none" strike="noStrike" dirty="0">
                          <a:solidFill>
                            <a:schemeClr val="bg2">
                              <a:lumMod val="8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518001"/>
                  </a:ext>
                </a:extLst>
              </a:tr>
              <a:tr h="326727">
                <a:tc>
                  <a:txBody>
                    <a:bodyPr/>
                    <a:lstStyle/>
                    <a:p>
                      <a:pPr algn="l" fontAlgn="ctr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230862"/>
                  </a:ext>
                </a:extLst>
              </a:tr>
              <a:tr h="32947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905344"/>
                  </a:ext>
                </a:extLst>
              </a:tr>
              <a:tr h="32947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ja-JP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1013573"/>
                  </a:ext>
                </a:extLst>
              </a:tr>
            </a:tbl>
          </a:graphicData>
        </a:graphic>
      </p:graphicFrame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B38CF4D3-ADDF-0912-A66E-F0990B143C69}"/>
              </a:ext>
            </a:extLst>
          </p:cNvPr>
          <p:cNvGrpSpPr/>
          <p:nvPr/>
        </p:nvGrpSpPr>
        <p:grpSpPr>
          <a:xfrm>
            <a:off x="27007833" y="23485448"/>
            <a:ext cx="3564012" cy="2708480"/>
            <a:chOff x="6702533" y="2957971"/>
            <a:chExt cx="3564012" cy="2708480"/>
          </a:xfrm>
        </p:grpSpPr>
        <p:pic>
          <p:nvPicPr>
            <p:cNvPr id="60" name="図 59">
              <a:extLst>
                <a:ext uri="{FF2B5EF4-FFF2-40B4-BE49-F238E27FC236}">
                  <a16:creationId xmlns:a16="http://schemas.microsoft.com/office/drawing/2014/main" id="{26977569-924C-4769-AA8E-F4FAD196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l="48792" t="5916" r="3776" b="15774"/>
            <a:stretch/>
          </p:blipFill>
          <p:spPr>
            <a:xfrm>
              <a:off x="7029613" y="3089068"/>
              <a:ext cx="1914095" cy="2150504"/>
            </a:xfrm>
            <a:prstGeom prst="rect">
              <a:avLst/>
            </a:prstGeom>
          </p:spPr>
        </p:pic>
        <p:pic>
          <p:nvPicPr>
            <p:cNvPr id="61" name="図 60">
              <a:extLst>
                <a:ext uri="{FF2B5EF4-FFF2-40B4-BE49-F238E27FC236}">
                  <a16:creationId xmlns:a16="http://schemas.microsoft.com/office/drawing/2014/main" id="{D13A20B6-339A-D414-2810-A0C17EEFA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l="14497" t="4220" r="50910" b="17470"/>
            <a:stretch/>
          </p:blipFill>
          <p:spPr>
            <a:xfrm>
              <a:off x="8870563" y="3044456"/>
              <a:ext cx="1395982" cy="2150504"/>
            </a:xfrm>
            <a:prstGeom prst="rect">
              <a:avLst/>
            </a:prstGeom>
          </p:spPr>
        </p:pic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68B9025D-D7D4-26B2-DE2F-C7E8AF96EB40}"/>
                </a:ext>
              </a:extLst>
            </p:cNvPr>
            <p:cNvSpPr txBox="1"/>
            <p:nvPr/>
          </p:nvSpPr>
          <p:spPr>
            <a:xfrm>
              <a:off x="6702533" y="2957971"/>
              <a:ext cx="616602" cy="2677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1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110</a:t>
              </a:r>
            </a:p>
            <a:p>
              <a:endParaRPr lang="en-US" altLang="ja-JP" sz="1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ja-JP" sz="1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ja-JP" sz="1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90</a:t>
              </a:r>
            </a:p>
            <a:p>
              <a:endParaRPr lang="en-US" altLang="ja-JP" sz="1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ja-JP" sz="1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ja-JP" sz="1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</a:p>
            <a:p>
              <a:endParaRPr lang="en-US" altLang="ja-JP" sz="1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ja-JP" sz="1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ja-JP" sz="1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  <a:p>
              <a:endParaRPr lang="en-US" altLang="ja-JP" sz="1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ja-JP" sz="1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ja-JP" sz="1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  <a:p>
              <a:endParaRPr lang="ja-JP" altLang="en-US" sz="1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A1F441A4-B6AE-56D0-135D-E78BDF29D277}"/>
                </a:ext>
              </a:extLst>
            </p:cNvPr>
            <p:cNvSpPr txBox="1"/>
            <p:nvPr/>
          </p:nvSpPr>
          <p:spPr>
            <a:xfrm>
              <a:off x="7713947" y="5327897"/>
              <a:ext cx="52047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Pre</a:t>
              </a:r>
              <a:endParaRPr lang="ja-JP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F46FED6F-537E-8A3C-213A-316F70FFEF4D}"/>
                </a:ext>
              </a:extLst>
            </p:cNvPr>
            <p:cNvSpPr txBox="1"/>
            <p:nvPr/>
          </p:nvSpPr>
          <p:spPr>
            <a:xfrm>
              <a:off x="9234587" y="5324245"/>
              <a:ext cx="62741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Post</a:t>
              </a:r>
              <a:endParaRPr lang="ja-JP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5" name="タイトル 1">
            <a:extLst>
              <a:ext uri="{FF2B5EF4-FFF2-40B4-BE49-F238E27FC236}">
                <a16:creationId xmlns:a16="http://schemas.microsoft.com/office/drawing/2014/main" id="{25DCB11C-6E21-60CC-30DD-7C2BF779BA52}"/>
              </a:ext>
            </a:extLst>
          </p:cNvPr>
          <p:cNvSpPr txBox="1">
            <a:spLocks/>
          </p:cNvSpPr>
          <p:nvPr/>
        </p:nvSpPr>
        <p:spPr>
          <a:xfrm>
            <a:off x="25867250" y="26432172"/>
            <a:ext cx="6792230" cy="2805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ja-JP" sz="28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Peak VO</a:t>
            </a:r>
            <a:r>
              <a:rPr lang="en-US" altLang="ja-JP" sz="2800" b="1" baseline="-25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en-US" altLang="ja-JP" sz="2800" b="1" kern="100" dirty="0">
                <a:latin typeface="Arial" panose="020B0604020202020204" pitchFamily="34" charset="0"/>
                <a:cs typeface="Arial" panose="020B0604020202020204" pitchFamily="34" charset="0"/>
              </a:rPr>
              <a:t>(%)  5</a:t>
            </a:r>
            <a:r>
              <a:rPr lang="en-US" altLang="ja-JP" sz="28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5.5±10.4</a:t>
            </a:r>
            <a:r>
              <a:rPr lang="ja-JP" altLang="en-US" sz="28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➡</a:t>
            </a:r>
            <a:r>
              <a:rPr lang="en-US" altLang="ja-JP" sz="28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78.0</a:t>
            </a:r>
            <a:r>
              <a:rPr lang="en-US" altLang="ja-JP" sz="28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±12.6</a:t>
            </a:r>
            <a:endParaRPr lang="ja-JP" altLang="en-US" sz="28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9D5543F4-E3CE-6644-D9A4-D9D3E2F103D3}"/>
              </a:ext>
            </a:extLst>
          </p:cNvPr>
          <p:cNvGrpSpPr/>
          <p:nvPr/>
        </p:nvGrpSpPr>
        <p:grpSpPr>
          <a:xfrm>
            <a:off x="20983410" y="22952067"/>
            <a:ext cx="3597532" cy="3204379"/>
            <a:chOff x="666798" y="2916457"/>
            <a:chExt cx="3597532" cy="3204379"/>
          </a:xfrm>
        </p:grpSpPr>
        <p:pic>
          <p:nvPicPr>
            <p:cNvPr id="67" name="図 66">
              <a:extLst>
                <a:ext uri="{FF2B5EF4-FFF2-40B4-BE49-F238E27FC236}">
                  <a16:creationId xmlns:a16="http://schemas.microsoft.com/office/drawing/2014/main" id="{546D9EBC-BC18-F210-4A6D-89B31EA70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 l="16356" t="4367" r="43483" b="16257"/>
            <a:stretch/>
          </p:blipFill>
          <p:spPr>
            <a:xfrm>
              <a:off x="2549705" y="3457903"/>
              <a:ext cx="1714625" cy="2232381"/>
            </a:xfrm>
            <a:prstGeom prst="rect">
              <a:avLst/>
            </a:prstGeom>
          </p:spPr>
        </p:pic>
        <p:sp>
          <p:nvSpPr>
            <p:cNvPr id="68" name="字幕 2">
              <a:extLst>
                <a:ext uri="{FF2B5EF4-FFF2-40B4-BE49-F238E27FC236}">
                  <a16:creationId xmlns:a16="http://schemas.microsoft.com/office/drawing/2014/main" id="{91012363-4F92-5089-D764-9DA2935DBFF8}"/>
                </a:ext>
              </a:extLst>
            </p:cNvPr>
            <p:cNvSpPr txBox="1">
              <a:spLocks/>
            </p:cNvSpPr>
            <p:nvPr/>
          </p:nvSpPr>
          <p:spPr>
            <a:xfrm>
              <a:off x="1820123" y="2916457"/>
              <a:ext cx="1483151" cy="5029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p=0.018</a:t>
              </a:r>
              <a:endPara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0FC38FB3-F485-2301-58A7-DD617F959CDB}"/>
                </a:ext>
              </a:extLst>
            </p:cNvPr>
            <p:cNvSpPr txBox="1"/>
            <p:nvPr/>
          </p:nvSpPr>
          <p:spPr>
            <a:xfrm>
              <a:off x="666798" y="3412356"/>
              <a:ext cx="616602" cy="2677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1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110</a:t>
              </a:r>
            </a:p>
            <a:p>
              <a:endParaRPr lang="en-US" altLang="ja-JP" sz="1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ja-JP" sz="1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ja-JP" sz="1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90</a:t>
              </a:r>
            </a:p>
            <a:p>
              <a:endParaRPr lang="en-US" altLang="ja-JP" sz="1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ja-JP" sz="1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ja-JP" sz="1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</a:p>
            <a:p>
              <a:endParaRPr lang="en-US" altLang="ja-JP" sz="1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ja-JP" sz="1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ja-JP" sz="1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  <a:p>
              <a:endParaRPr lang="en-US" altLang="ja-JP" sz="1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ja-JP" sz="1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ja-JP" sz="1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  <a:p>
              <a:endParaRPr lang="ja-JP" altLang="en-US" sz="1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0" name="図 69">
              <a:extLst>
                <a:ext uri="{FF2B5EF4-FFF2-40B4-BE49-F238E27FC236}">
                  <a16:creationId xmlns:a16="http://schemas.microsoft.com/office/drawing/2014/main" id="{3E543C0D-3F97-98AC-07EB-6956B691F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 l="57850" t="4971" r="6393" b="18214"/>
            <a:stretch/>
          </p:blipFill>
          <p:spPr>
            <a:xfrm>
              <a:off x="1001679" y="3475659"/>
              <a:ext cx="1526547" cy="2160373"/>
            </a:xfrm>
            <a:prstGeom prst="rect">
              <a:avLst/>
            </a:prstGeom>
          </p:spPr>
        </p:pic>
        <p:sp>
          <p:nvSpPr>
            <p:cNvPr id="71" name="正方形/長方形 70">
              <a:extLst>
                <a:ext uri="{FF2B5EF4-FFF2-40B4-BE49-F238E27FC236}">
                  <a16:creationId xmlns:a16="http://schemas.microsoft.com/office/drawing/2014/main" id="{5CF2651D-00AD-9EE2-FEDB-7B978B4F5C03}"/>
                </a:ext>
              </a:extLst>
            </p:cNvPr>
            <p:cNvSpPr/>
            <p:nvPr/>
          </p:nvSpPr>
          <p:spPr>
            <a:xfrm>
              <a:off x="1764951" y="3271116"/>
              <a:ext cx="1593497" cy="276551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正方形/長方形 71">
              <a:extLst>
                <a:ext uri="{FF2B5EF4-FFF2-40B4-BE49-F238E27FC236}">
                  <a16:creationId xmlns:a16="http://schemas.microsoft.com/office/drawing/2014/main" id="{6B30CB89-D186-F7B4-B2CE-95200C032540}"/>
                </a:ext>
              </a:extLst>
            </p:cNvPr>
            <p:cNvSpPr/>
            <p:nvPr/>
          </p:nvSpPr>
          <p:spPr>
            <a:xfrm>
              <a:off x="1697214" y="3482499"/>
              <a:ext cx="1754166" cy="9180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7E907958-9A1C-3953-387A-80D71D961B58}"/>
                </a:ext>
              </a:extLst>
            </p:cNvPr>
            <p:cNvSpPr txBox="1"/>
            <p:nvPr/>
          </p:nvSpPr>
          <p:spPr>
            <a:xfrm>
              <a:off x="1516528" y="5782282"/>
              <a:ext cx="68216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Pre</a:t>
              </a:r>
              <a:endParaRPr lang="ja-JP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5E2A25D4-AE03-79E6-7B69-489134FF4DBC}"/>
                </a:ext>
              </a:extLst>
            </p:cNvPr>
            <p:cNvSpPr txBox="1"/>
            <p:nvPr/>
          </p:nvSpPr>
          <p:spPr>
            <a:xfrm>
              <a:off x="3144106" y="5778630"/>
              <a:ext cx="68216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Post</a:t>
              </a:r>
              <a:endParaRPr lang="ja-JP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5" name="字幕 2">
            <a:extLst>
              <a:ext uri="{FF2B5EF4-FFF2-40B4-BE49-F238E27FC236}">
                <a16:creationId xmlns:a16="http://schemas.microsoft.com/office/drawing/2014/main" id="{5F4F558C-FD76-3CA2-C32C-0282D4620FFA}"/>
              </a:ext>
            </a:extLst>
          </p:cNvPr>
          <p:cNvSpPr txBox="1">
            <a:spLocks/>
          </p:cNvSpPr>
          <p:nvPr/>
        </p:nvSpPr>
        <p:spPr>
          <a:xfrm>
            <a:off x="26238981" y="22477980"/>
            <a:ext cx="3928321" cy="5907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＜</a:t>
            </a:r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Without HFpEF cases</a:t>
            </a:r>
            <a:r>
              <a:rPr lang="ja-JP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＞</a:t>
            </a:r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ja-JP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E460264F-6B4A-C862-E691-423FF2D91EB5}"/>
              </a:ext>
            </a:extLst>
          </p:cNvPr>
          <p:cNvSpPr/>
          <p:nvPr/>
        </p:nvSpPr>
        <p:spPr>
          <a:xfrm>
            <a:off x="28294817" y="23301167"/>
            <a:ext cx="1593497" cy="27655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7CA39A65-F072-AFBE-6A86-BE3320921D93}"/>
              </a:ext>
            </a:extLst>
          </p:cNvPr>
          <p:cNvSpPr/>
          <p:nvPr/>
        </p:nvSpPr>
        <p:spPr>
          <a:xfrm>
            <a:off x="28278003" y="23523841"/>
            <a:ext cx="1754166" cy="918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字幕 2">
            <a:extLst>
              <a:ext uri="{FF2B5EF4-FFF2-40B4-BE49-F238E27FC236}">
                <a16:creationId xmlns:a16="http://schemas.microsoft.com/office/drawing/2014/main" id="{D975128D-F3A6-BE41-1AC3-0840D920065E}"/>
              </a:ext>
            </a:extLst>
          </p:cNvPr>
          <p:cNvSpPr txBox="1">
            <a:spLocks/>
          </p:cNvSpPr>
          <p:nvPr/>
        </p:nvSpPr>
        <p:spPr>
          <a:xfrm>
            <a:off x="28332994" y="22947777"/>
            <a:ext cx="1483151" cy="502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p&lt;0.001</a:t>
            </a:r>
            <a:endParaRPr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9CA90EEC-8ADE-C364-223E-AB3BB65E7A2F}"/>
              </a:ext>
            </a:extLst>
          </p:cNvPr>
          <p:cNvSpPr txBox="1"/>
          <p:nvPr/>
        </p:nvSpPr>
        <p:spPr>
          <a:xfrm>
            <a:off x="20769116" y="23113964"/>
            <a:ext cx="8308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100" b="1" dirty="0">
                <a:latin typeface="Arial" panose="020B0604020202020204" pitchFamily="34" charset="0"/>
                <a:cs typeface="Arial" panose="020B0604020202020204" pitchFamily="34" charset="0"/>
              </a:rPr>
              <a:t>Peak VO</a:t>
            </a:r>
            <a:r>
              <a:rPr lang="en-US" altLang="ja-JP" sz="11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ja-JP" alt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676526E6-EC19-C2BF-4377-70B898B203F6}"/>
              </a:ext>
            </a:extLst>
          </p:cNvPr>
          <p:cNvSpPr txBox="1"/>
          <p:nvPr/>
        </p:nvSpPr>
        <p:spPr>
          <a:xfrm>
            <a:off x="26849048" y="23120436"/>
            <a:ext cx="8308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100" b="1" dirty="0">
                <a:latin typeface="Arial" panose="020B0604020202020204" pitchFamily="34" charset="0"/>
                <a:cs typeface="Arial" panose="020B0604020202020204" pitchFamily="34" charset="0"/>
              </a:rPr>
              <a:t>Peak VO</a:t>
            </a:r>
            <a:r>
              <a:rPr lang="en-US" altLang="ja-JP" sz="11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ja-JP" alt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27000F65-BC7F-D4EB-4806-97C3E2C4ABD1}"/>
              </a:ext>
            </a:extLst>
          </p:cNvPr>
          <p:cNvSpPr txBox="1"/>
          <p:nvPr/>
        </p:nvSpPr>
        <p:spPr>
          <a:xfrm>
            <a:off x="18999378" y="26373359"/>
            <a:ext cx="65303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Peak VO</a:t>
            </a:r>
            <a:r>
              <a:rPr lang="en-US" altLang="ja-JP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800" b="1" kern="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(%)  53.3±10.3</a:t>
            </a:r>
            <a:r>
              <a:rPr lang="ja-JP" altLang="en-US" sz="2800" b="1" kern="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➡ </a:t>
            </a:r>
            <a:r>
              <a:rPr lang="en-US" altLang="ja-JP" sz="28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69.6</a:t>
            </a:r>
            <a:r>
              <a:rPr lang="en-US" altLang="ja-JP" sz="2800" b="1" kern="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±18.5</a:t>
            </a:r>
          </a:p>
        </p:txBody>
      </p:sp>
      <p:sp>
        <p:nvSpPr>
          <p:cNvPr id="82" name="Title 2">
            <a:extLst>
              <a:ext uri="{FF2B5EF4-FFF2-40B4-BE49-F238E27FC236}">
                <a16:creationId xmlns:a16="http://schemas.microsoft.com/office/drawing/2014/main" id="{62147579-F51C-7DB8-387C-AD32651ECFB7}"/>
              </a:ext>
            </a:extLst>
          </p:cNvPr>
          <p:cNvSpPr txBox="1">
            <a:spLocks/>
          </p:cNvSpPr>
          <p:nvPr/>
        </p:nvSpPr>
        <p:spPr>
          <a:xfrm>
            <a:off x="19962634" y="26257535"/>
            <a:ext cx="624401" cy="39994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ja-JP" altLang="en-US" sz="2400" dirty="0"/>
              <a:t>・</a:t>
            </a:r>
            <a:endParaRPr lang="en-GB" sz="2400" dirty="0"/>
          </a:p>
        </p:txBody>
      </p:sp>
      <p:sp>
        <p:nvSpPr>
          <p:cNvPr id="83" name="Title 2">
            <a:extLst>
              <a:ext uri="{FF2B5EF4-FFF2-40B4-BE49-F238E27FC236}">
                <a16:creationId xmlns:a16="http://schemas.microsoft.com/office/drawing/2014/main" id="{5B32B7E9-2919-7788-672E-76B209470D95}"/>
              </a:ext>
            </a:extLst>
          </p:cNvPr>
          <p:cNvSpPr txBox="1">
            <a:spLocks/>
          </p:cNvSpPr>
          <p:nvPr/>
        </p:nvSpPr>
        <p:spPr>
          <a:xfrm>
            <a:off x="26817017" y="26265773"/>
            <a:ext cx="624401" cy="39994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ja-JP" altLang="en-US" sz="2400" dirty="0"/>
              <a:t>・</a:t>
            </a:r>
            <a:endParaRPr lang="en-GB" sz="2400" dirty="0"/>
          </a:p>
        </p:txBody>
      </p:sp>
      <p:sp>
        <p:nvSpPr>
          <p:cNvPr id="84" name="矢印: 右 83">
            <a:extLst>
              <a:ext uri="{FF2B5EF4-FFF2-40B4-BE49-F238E27FC236}">
                <a16:creationId xmlns:a16="http://schemas.microsoft.com/office/drawing/2014/main" id="{DAEB6C0D-67B1-38E7-5358-1CE59E352C84}"/>
              </a:ext>
            </a:extLst>
          </p:cNvPr>
          <p:cNvSpPr/>
          <p:nvPr/>
        </p:nvSpPr>
        <p:spPr>
          <a:xfrm>
            <a:off x="25226792" y="24124481"/>
            <a:ext cx="905578" cy="133709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sp>
        <p:nvSpPr>
          <p:cNvPr id="85" name="字幕 2">
            <a:extLst>
              <a:ext uri="{FF2B5EF4-FFF2-40B4-BE49-F238E27FC236}">
                <a16:creationId xmlns:a16="http://schemas.microsoft.com/office/drawing/2014/main" id="{5EA2B9C0-0488-D5D1-A664-11B2950A2675}"/>
              </a:ext>
            </a:extLst>
          </p:cNvPr>
          <p:cNvSpPr txBox="1">
            <a:spLocks/>
          </p:cNvSpPr>
          <p:nvPr/>
        </p:nvSpPr>
        <p:spPr>
          <a:xfrm>
            <a:off x="20615420" y="22477850"/>
            <a:ext cx="3928321" cy="590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＜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All cases</a:t>
            </a:r>
            <a:r>
              <a:rPr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＞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6" name="図 85">
            <a:extLst>
              <a:ext uri="{FF2B5EF4-FFF2-40B4-BE49-F238E27FC236}">
                <a16:creationId xmlns:a16="http://schemas.microsoft.com/office/drawing/2014/main" id="{98EDDBAA-460D-0AE6-B827-05F2133BAF1D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1650" t="24801" r="19288" b="17240"/>
          <a:stretch/>
        </p:blipFill>
        <p:spPr>
          <a:xfrm>
            <a:off x="35924057" y="25403841"/>
            <a:ext cx="2141749" cy="1313606"/>
          </a:xfrm>
          <a:prstGeom prst="rect">
            <a:avLst/>
          </a:prstGeom>
        </p:spPr>
      </p:pic>
      <p:pic>
        <p:nvPicPr>
          <p:cNvPr id="87" name="図 86" descr="04.tif">
            <a:extLst>
              <a:ext uri="{FF2B5EF4-FFF2-40B4-BE49-F238E27FC236}">
                <a16:creationId xmlns:a16="http://schemas.microsoft.com/office/drawing/2014/main" id="{5061275F-A361-76B3-7795-8EC12A664FA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lum bright="-5000" contrast="10000"/>
          </a:blip>
          <a:srcRect l="5955" t="34017" r="13160" b="13314"/>
          <a:stretch/>
        </p:blipFill>
        <p:spPr>
          <a:xfrm>
            <a:off x="38232413" y="25427365"/>
            <a:ext cx="2606546" cy="1198642"/>
          </a:xfrm>
          <a:prstGeom prst="roundRect">
            <a:avLst>
              <a:gd name="adj" fmla="val 0"/>
            </a:avLst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9D6FA70-1BBF-15CF-36C3-A6E3CBC94C46}"/>
              </a:ext>
            </a:extLst>
          </p:cNvPr>
          <p:cNvSpPr txBox="1"/>
          <p:nvPr/>
        </p:nvSpPr>
        <p:spPr>
          <a:xfrm>
            <a:off x="13089860" y="24941466"/>
            <a:ext cx="1424364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1500" b="1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678</Words>
  <Application>Microsoft Office PowerPoint</Application>
  <PresentationFormat>ユーザー設定</PresentationFormat>
  <Paragraphs>191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Office Theme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Kuniyoshi Fukai</dc:creator>
  <cp:keywords/>
  <dc:description>generated using python-pptx</dc:description>
  <cp:lastModifiedBy>Kuniyoshi Fukai</cp:lastModifiedBy>
  <cp:revision>7</cp:revision>
  <dcterms:created xsi:type="dcterms:W3CDTF">2013-01-27T09:14:16Z</dcterms:created>
  <dcterms:modified xsi:type="dcterms:W3CDTF">2026-05-23T08:20:43Z</dcterms:modified>
  <cp:category/>
</cp:coreProperties>
</file>