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51206400" cy="28803600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90" userDrawn="1">
          <p15:clr>
            <a:srgbClr val="A4A3A4"/>
          </p15:clr>
        </p15:guide>
        <p15:guide id="2" pos="33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24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C083E6E3-FA7D-4D7B-A595-EF9225AFEA82}" styleName="淡色スタイル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03" autoAdjust="0"/>
    <p:restoredTop sz="94631"/>
  </p:normalViewPr>
  <p:slideViewPr>
    <p:cSldViewPr snapToGrid="0" snapToObjects="1">
      <p:cViewPr varScale="1">
        <p:scale>
          <a:sx n="24" d="100"/>
          <a:sy n="24" d="100"/>
        </p:scale>
        <p:origin x="1278" y="90"/>
      </p:cViewPr>
      <p:guideLst>
        <p:guide orient="horz" pos="1890"/>
        <p:guide pos="33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fld id="{E0AEAF5A-A78E-3140-B7CC-09D4CDAD590E}" type="datetimeFigureOut">
              <a:rPr lang="pl-PL" smtClean="0"/>
              <a:t>1.06.2026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6" tIns="48303" rIns="96606" bIns="48303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8817" y="4821506"/>
            <a:ext cx="5510530" cy="3944868"/>
          </a:xfrm>
          <a:prstGeom prst="rect">
            <a:avLst/>
          </a:prstGeom>
        </p:spPr>
        <p:txBody>
          <a:bodyPr vert="horz" lIns="96606" tIns="48303" rIns="96606" bIns="48303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901698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689B8D27-0B17-6B43-9582-1726B2EFF3A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00921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9B8D27-0B17-6B43-9582-1726B2EFF3AA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392918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0100" y="1864122"/>
            <a:ext cx="9067800" cy="128627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3400425"/>
            <a:ext cx="7467600" cy="153352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334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668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002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33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67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004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339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2673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34300" y="240309"/>
            <a:ext cx="2400300" cy="51200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40309"/>
            <a:ext cx="7023100" cy="51200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2699" y="3856038"/>
            <a:ext cx="9067800" cy="1191816"/>
          </a:xfrm>
        </p:spPr>
        <p:txBody>
          <a:bodyPr anchor="t"/>
          <a:lstStyle>
            <a:lvl1pPr algn="l">
              <a:defRPr sz="4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2699" y="2543374"/>
            <a:ext cx="9067800" cy="1312664"/>
          </a:xfrm>
        </p:spPr>
        <p:txBody>
          <a:bodyPr anchor="b"/>
          <a:lstStyle>
            <a:lvl1pPr marL="0" indent="0">
              <a:buNone/>
              <a:defRPr sz="2333">
                <a:solidFill>
                  <a:schemeClr val="tx1">
                    <a:tint val="75000"/>
                  </a:schemeClr>
                </a:solidFill>
              </a:defRPr>
            </a:lvl1pPr>
            <a:lvl2pPr marL="533415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66830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3pPr>
            <a:lvl4pPr marL="1600246" indent="0">
              <a:buNone/>
              <a:defRPr sz="1633">
                <a:solidFill>
                  <a:schemeClr val="tx1">
                    <a:tint val="75000"/>
                  </a:schemeClr>
                </a:solidFill>
              </a:defRPr>
            </a:lvl4pPr>
            <a:lvl5pPr marL="2133661" indent="0">
              <a:buNone/>
              <a:defRPr sz="1633">
                <a:solidFill>
                  <a:schemeClr val="tx1">
                    <a:tint val="75000"/>
                  </a:schemeClr>
                </a:solidFill>
              </a:defRPr>
            </a:lvl5pPr>
            <a:lvl6pPr marL="2667076" indent="0">
              <a:buNone/>
              <a:defRPr sz="1633">
                <a:solidFill>
                  <a:schemeClr val="tx1">
                    <a:tint val="75000"/>
                  </a:schemeClr>
                </a:solidFill>
              </a:defRPr>
            </a:lvl6pPr>
            <a:lvl7pPr marL="3200491" indent="0">
              <a:buNone/>
              <a:defRPr sz="1633">
                <a:solidFill>
                  <a:schemeClr val="tx1">
                    <a:tint val="75000"/>
                  </a:schemeClr>
                </a:solidFill>
              </a:defRPr>
            </a:lvl7pPr>
            <a:lvl8pPr marL="3733907" indent="0">
              <a:buNone/>
              <a:defRPr sz="1633">
                <a:solidFill>
                  <a:schemeClr val="tx1">
                    <a:tint val="75000"/>
                  </a:schemeClr>
                </a:solidFill>
              </a:defRPr>
            </a:lvl8pPr>
            <a:lvl9pPr marL="4267322" indent="0">
              <a:buNone/>
              <a:defRPr sz="16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400175"/>
            <a:ext cx="4711700" cy="3960218"/>
          </a:xfrm>
        </p:spPr>
        <p:txBody>
          <a:bodyPr/>
          <a:lstStyle>
            <a:lvl1pPr>
              <a:defRPr sz="3267"/>
            </a:lvl1pPr>
            <a:lvl2pPr>
              <a:defRPr sz="2800"/>
            </a:lvl2pPr>
            <a:lvl3pPr>
              <a:defRPr sz="2333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22900" y="1400175"/>
            <a:ext cx="4711700" cy="3960218"/>
          </a:xfrm>
        </p:spPr>
        <p:txBody>
          <a:bodyPr/>
          <a:lstStyle>
            <a:lvl1pPr>
              <a:defRPr sz="3267"/>
            </a:lvl1pPr>
            <a:lvl2pPr>
              <a:defRPr sz="2800"/>
            </a:lvl2pPr>
            <a:lvl3pPr>
              <a:defRPr sz="2333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343224"/>
            <a:ext cx="4713553" cy="559792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33415" indent="0">
              <a:buNone/>
              <a:defRPr sz="2333" b="1"/>
            </a:lvl2pPr>
            <a:lvl3pPr marL="1066830" indent="0">
              <a:buNone/>
              <a:defRPr sz="2100" b="1"/>
            </a:lvl3pPr>
            <a:lvl4pPr marL="1600246" indent="0">
              <a:buNone/>
              <a:defRPr sz="1867" b="1"/>
            </a:lvl4pPr>
            <a:lvl5pPr marL="2133661" indent="0">
              <a:buNone/>
              <a:defRPr sz="1867" b="1"/>
            </a:lvl5pPr>
            <a:lvl6pPr marL="2667076" indent="0">
              <a:buNone/>
              <a:defRPr sz="1867" b="1"/>
            </a:lvl6pPr>
            <a:lvl7pPr marL="3200491" indent="0">
              <a:buNone/>
              <a:defRPr sz="1867" b="1"/>
            </a:lvl7pPr>
            <a:lvl8pPr marL="3733907" indent="0">
              <a:buNone/>
              <a:defRPr sz="1867" b="1"/>
            </a:lvl8pPr>
            <a:lvl9pPr marL="4267322" indent="0">
              <a:buNone/>
              <a:defRPr sz="18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1903016"/>
            <a:ext cx="4713553" cy="3457377"/>
          </a:xfrm>
        </p:spPr>
        <p:txBody>
          <a:bodyPr/>
          <a:lstStyle>
            <a:lvl1pPr>
              <a:defRPr sz="2800"/>
            </a:lvl1pPr>
            <a:lvl2pPr>
              <a:defRPr sz="2333"/>
            </a:lvl2pPr>
            <a:lvl3pPr>
              <a:defRPr sz="2100"/>
            </a:lvl3pPr>
            <a:lvl4pPr>
              <a:defRPr sz="1867"/>
            </a:lvl4pPr>
            <a:lvl5pPr>
              <a:defRPr sz="1867"/>
            </a:lvl5pPr>
            <a:lvl6pPr>
              <a:defRPr sz="1867"/>
            </a:lvl6pPr>
            <a:lvl7pPr>
              <a:defRPr sz="1867"/>
            </a:lvl7pPr>
            <a:lvl8pPr>
              <a:defRPr sz="1867"/>
            </a:lvl8pPr>
            <a:lvl9pPr>
              <a:defRPr sz="18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9196" y="1343224"/>
            <a:ext cx="4715404" cy="559792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33415" indent="0">
              <a:buNone/>
              <a:defRPr sz="2333" b="1"/>
            </a:lvl2pPr>
            <a:lvl3pPr marL="1066830" indent="0">
              <a:buNone/>
              <a:defRPr sz="2100" b="1"/>
            </a:lvl3pPr>
            <a:lvl4pPr marL="1600246" indent="0">
              <a:buNone/>
              <a:defRPr sz="1867" b="1"/>
            </a:lvl4pPr>
            <a:lvl5pPr marL="2133661" indent="0">
              <a:buNone/>
              <a:defRPr sz="1867" b="1"/>
            </a:lvl5pPr>
            <a:lvl6pPr marL="2667076" indent="0">
              <a:buNone/>
              <a:defRPr sz="1867" b="1"/>
            </a:lvl6pPr>
            <a:lvl7pPr marL="3200491" indent="0">
              <a:buNone/>
              <a:defRPr sz="1867" b="1"/>
            </a:lvl7pPr>
            <a:lvl8pPr marL="3733907" indent="0">
              <a:buNone/>
              <a:defRPr sz="1867" b="1"/>
            </a:lvl8pPr>
            <a:lvl9pPr marL="4267322" indent="0">
              <a:buNone/>
              <a:defRPr sz="18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9196" y="1903016"/>
            <a:ext cx="4715404" cy="3457377"/>
          </a:xfrm>
        </p:spPr>
        <p:txBody>
          <a:bodyPr/>
          <a:lstStyle>
            <a:lvl1pPr>
              <a:defRPr sz="2800"/>
            </a:lvl1pPr>
            <a:lvl2pPr>
              <a:defRPr sz="2333"/>
            </a:lvl2pPr>
            <a:lvl3pPr>
              <a:defRPr sz="2100"/>
            </a:lvl3pPr>
            <a:lvl4pPr>
              <a:defRPr sz="1867"/>
            </a:lvl4pPr>
            <a:lvl5pPr>
              <a:defRPr sz="1867"/>
            </a:lvl5pPr>
            <a:lvl6pPr>
              <a:defRPr sz="1867"/>
            </a:lvl6pPr>
            <a:lvl7pPr>
              <a:defRPr sz="1867"/>
            </a:lvl7pPr>
            <a:lvl8pPr>
              <a:defRPr sz="1867"/>
            </a:lvl8pPr>
            <a:lvl9pPr>
              <a:defRPr sz="18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38919"/>
            <a:ext cx="3509699" cy="1016794"/>
          </a:xfrm>
        </p:spPr>
        <p:txBody>
          <a:bodyPr anchor="b"/>
          <a:lstStyle>
            <a:lvl1pPr algn="l">
              <a:defRPr sz="2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70892" y="238919"/>
            <a:ext cx="5963708" cy="5121474"/>
          </a:xfrm>
        </p:spPr>
        <p:txBody>
          <a:bodyPr/>
          <a:lstStyle>
            <a:lvl1pPr>
              <a:defRPr sz="3733"/>
            </a:lvl1pPr>
            <a:lvl2pPr>
              <a:defRPr sz="3267"/>
            </a:lvl2pPr>
            <a:lvl3pPr>
              <a:defRPr sz="2800"/>
            </a:lvl3pPr>
            <a:lvl4pPr>
              <a:defRPr sz="2333"/>
            </a:lvl4pPr>
            <a:lvl5pPr>
              <a:defRPr sz="2333"/>
            </a:lvl5pPr>
            <a:lvl6pPr>
              <a:defRPr sz="2333"/>
            </a:lvl6pPr>
            <a:lvl7pPr>
              <a:defRPr sz="2333"/>
            </a:lvl7pPr>
            <a:lvl8pPr>
              <a:defRPr sz="2333"/>
            </a:lvl8pPr>
            <a:lvl9pPr>
              <a:defRPr sz="2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0" y="1255713"/>
            <a:ext cx="3509699" cy="4104680"/>
          </a:xfrm>
        </p:spPr>
        <p:txBody>
          <a:bodyPr/>
          <a:lstStyle>
            <a:lvl1pPr marL="0" indent="0">
              <a:buNone/>
              <a:defRPr sz="1633"/>
            </a:lvl1pPr>
            <a:lvl2pPr marL="533415" indent="0">
              <a:buNone/>
              <a:defRPr sz="1400"/>
            </a:lvl2pPr>
            <a:lvl3pPr marL="1066830" indent="0">
              <a:buNone/>
              <a:defRPr sz="1167"/>
            </a:lvl3pPr>
            <a:lvl4pPr marL="1600246" indent="0">
              <a:buNone/>
              <a:defRPr sz="1050"/>
            </a:lvl4pPr>
            <a:lvl5pPr marL="2133661" indent="0">
              <a:buNone/>
              <a:defRPr sz="1050"/>
            </a:lvl5pPr>
            <a:lvl6pPr marL="2667076" indent="0">
              <a:buNone/>
              <a:defRPr sz="1050"/>
            </a:lvl6pPr>
            <a:lvl7pPr marL="3200491" indent="0">
              <a:buNone/>
              <a:defRPr sz="1050"/>
            </a:lvl7pPr>
            <a:lvl8pPr marL="3733907" indent="0">
              <a:buNone/>
              <a:defRPr sz="1050"/>
            </a:lvl8pPr>
            <a:lvl9pPr marL="4267322" indent="0">
              <a:buNone/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1003" y="4200525"/>
            <a:ext cx="6400800" cy="495896"/>
          </a:xfrm>
        </p:spPr>
        <p:txBody>
          <a:bodyPr anchor="b"/>
          <a:lstStyle>
            <a:lvl1pPr algn="l">
              <a:defRPr sz="2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91003" y="536178"/>
            <a:ext cx="6400800" cy="3600450"/>
          </a:xfrm>
        </p:spPr>
        <p:txBody>
          <a:bodyPr/>
          <a:lstStyle>
            <a:lvl1pPr marL="0" indent="0">
              <a:buNone/>
              <a:defRPr sz="3733"/>
            </a:lvl1pPr>
            <a:lvl2pPr marL="533415" indent="0">
              <a:buNone/>
              <a:defRPr sz="3267"/>
            </a:lvl2pPr>
            <a:lvl3pPr marL="1066830" indent="0">
              <a:buNone/>
              <a:defRPr sz="2800"/>
            </a:lvl3pPr>
            <a:lvl4pPr marL="1600246" indent="0">
              <a:buNone/>
              <a:defRPr sz="2333"/>
            </a:lvl4pPr>
            <a:lvl5pPr marL="2133661" indent="0">
              <a:buNone/>
              <a:defRPr sz="2333"/>
            </a:lvl5pPr>
            <a:lvl6pPr marL="2667076" indent="0">
              <a:buNone/>
              <a:defRPr sz="2333"/>
            </a:lvl6pPr>
            <a:lvl7pPr marL="3200491" indent="0">
              <a:buNone/>
              <a:defRPr sz="2333"/>
            </a:lvl7pPr>
            <a:lvl8pPr marL="3733907" indent="0">
              <a:buNone/>
              <a:defRPr sz="2333"/>
            </a:lvl8pPr>
            <a:lvl9pPr marL="4267322" indent="0">
              <a:buNone/>
              <a:defRPr sz="2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91003" y="4696421"/>
            <a:ext cx="6400800" cy="704254"/>
          </a:xfrm>
        </p:spPr>
        <p:txBody>
          <a:bodyPr/>
          <a:lstStyle>
            <a:lvl1pPr marL="0" indent="0">
              <a:buNone/>
              <a:defRPr sz="1633"/>
            </a:lvl1pPr>
            <a:lvl2pPr marL="533415" indent="0">
              <a:buNone/>
              <a:defRPr sz="1400"/>
            </a:lvl2pPr>
            <a:lvl3pPr marL="1066830" indent="0">
              <a:buNone/>
              <a:defRPr sz="1167"/>
            </a:lvl3pPr>
            <a:lvl4pPr marL="1600246" indent="0">
              <a:buNone/>
              <a:defRPr sz="1050"/>
            </a:lvl4pPr>
            <a:lvl5pPr marL="2133661" indent="0">
              <a:buNone/>
              <a:defRPr sz="1050"/>
            </a:lvl5pPr>
            <a:lvl6pPr marL="2667076" indent="0">
              <a:buNone/>
              <a:defRPr sz="1050"/>
            </a:lvl6pPr>
            <a:lvl7pPr marL="3200491" indent="0">
              <a:buNone/>
              <a:defRPr sz="1050"/>
            </a:lvl7pPr>
            <a:lvl8pPr marL="3733907" indent="0">
              <a:buNone/>
              <a:defRPr sz="1050"/>
            </a:lvl8pPr>
            <a:lvl9pPr marL="4267322" indent="0">
              <a:buNone/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240308"/>
            <a:ext cx="9601200" cy="1000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400175"/>
            <a:ext cx="9601200" cy="39602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3400" y="5561807"/>
            <a:ext cx="2489200" cy="3194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44900" y="5561807"/>
            <a:ext cx="3378200" cy="3194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45400" y="5561807"/>
            <a:ext cx="2489200" cy="3194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33415" rtl="0" eaLnBrk="1" latinLnBrk="0" hangingPunct="1">
        <a:spcBef>
          <a:spcPct val="0"/>
        </a:spcBef>
        <a:buNone/>
        <a:defRPr sz="51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0061" indent="-400061" algn="l" defTabSz="533415" rtl="0" eaLnBrk="1" latinLnBrk="0" hangingPunct="1">
        <a:spcBef>
          <a:spcPct val="20000"/>
        </a:spcBef>
        <a:buFont typeface="Arial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866800" indent="-333385" algn="l" defTabSz="533415" rtl="0" eaLnBrk="1" latinLnBrk="0" hangingPunct="1">
        <a:spcBef>
          <a:spcPct val="20000"/>
        </a:spcBef>
        <a:buFont typeface="Arial"/>
        <a:buChar char="–"/>
        <a:defRPr sz="3267" kern="1200">
          <a:solidFill>
            <a:schemeClr val="tx1"/>
          </a:solidFill>
          <a:latin typeface="+mn-lt"/>
          <a:ea typeface="+mn-ea"/>
          <a:cs typeface="+mn-cs"/>
        </a:defRPr>
      </a:lvl2pPr>
      <a:lvl3pPr marL="1333538" indent="-266708" algn="l" defTabSz="533415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66953" indent="-266708" algn="l" defTabSz="533415" rtl="0" eaLnBrk="1" latinLnBrk="0" hangingPunct="1">
        <a:spcBef>
          <a:spcPct val="20000"/>
        </a:spcBef>
        <a:buFont typeface="Arial"/>
        <a:buChar char="–"/>
        <a:defRPr sz="2333" kern="1200">
          <a:solidFill>
            <a:schemeClr val="tx1"/>
          </a:solidFill>
          <a:latin typeface="+mn-lt"/>
          <a:ea typeface="+mn-ea"/>
          <a:cs typeface="+mn-cs"/>
        </a:defRPr>
      </a:lvl4pPr>
      <a:lvl5pPr marL="2400369" indent="-266708" algn="l" defTabSz="533415" rtl="0" eaLnBrk="1" latinLnBrk="0" hangingPunct="1">
        <a:spcBef>
          <a:spcPct val="20000"/>
        </a:spcBef>
        <a:buFont typeface="Arial"/>
        <a:buChar char="»"/>
        <a:defRPr sz="2333" kern="1200">
          <a:solidFill>
            <a:schemeClr val="tx1"/>
          </a:solidFill>
          <a:latin typeface="+mn-lt"/>
          <a:ea typeface="+mn-ea"/>
          <a:cs typeface="+mn-cs"/>
        </a:defRPr>
      </a:lvl5pPr>
      <a:lvl6pPr marL="2933784" indent="-266708" algn="l" defTabSz="533415" rtl="0" eaLnBrk="1" latinLnBrk="0" hangingPunct="1">
        <a:spcBef>
          <a:spcPct val="20000"/>
        </a:spcBef>
        <a:buFont typeface="Arial"/>
        <a:buChar char="•"/>
        <a:defRPr sz="2333" kern="1200">
          <a:solidFill>
            <a:schemeClr val="tx1"/>
          </a:solidFill>
          <a:latin typeface="+mn-lt"/>
          <a:ea typeface="+mn-ea"/>
          <a:cs typeface="+mn-cs"/>
        </a:defRPr>
      </a:lvl6pPr>
      <a:lvl7pPr marL="3467199" indent="-266708" algn="l" defTabSz="533415" rtl="0" eaLnBrk="1" latinLnBrk="0" hangingPunct="1">
        <a:spcBef>
          <a:spcPct val="20000"/>
        </a:spcBef>
        <a:buFont typeface="Arial"/>
        <a:buChar char="•"/>
        <a:defRPr sz="2333" kern="1200">
          <a:solidFill>
            <a:schemeClr val="tx1"/>
          </a:solidFill>
          <a:latin typeface="+mn-lt"/>
          <a:ea typeface="+mn-ea"/>
          <a:cs typeface="+mn-cs"/>
        </a:defRPr>
      </a:lvl7pPr>
      <a:lvl8pPr marL="4000614" indent="-266708" algn="l" defTabSz="533415" rtl="0" eaLnBrk="1" latinLnBrk="0" hangingPunct="1">
        <a:spcBef>
          <a:spcPct val="20000"/>
        </a:spcBef>
        <a:buFont typeface="Arial"/>
        <a:buChar char="•"/>
        <a:defRPr sz="2333" kern="1200">
          <a:solidFill>
            <a:schemeClr val="tx1"/>
          </a:solidFill>
          <a:latin typeface="+mn-lt"/>
          <a:ea typeface="+mn-ea"/>
          <a:cs typeface="+mn-cs"/>
        </a:defRPr>
      </a:lvl8pPr>
      <a:lvl9pPr marL="4534030" indent="-266708" algn="l" defTabSz="533415" rtl="0" eaLnBrk="1" latinLnBrk="0" hangingPunct="1">
        <a:spcBef>
          <a:spcPct val="20000"/>
        </a:spcBef>
        <a:buFont typeface="Arial"/>
        <a:buChar char="•"/>
        <a:defRPr sz="2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3341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33415" algn="l" defTabSz="53341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66830" algn="l" defTabSz="53341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46" algn="l" defTabSz="53341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33661" algn="l" defTabSz="53341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67076" algn="l" defTabSz="53341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00491" algn="l" defTabSz="53341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733907" algn="l" defTabSz="53341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267322" algn="l" defTabSz="533415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mailto:yishibshi.oct13@gmail.com" TargetMode="External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image" Target="../media/image1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88159" y="845143"/>
            <a:ext cx="47915746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sz="9600" b="1" dirty="0">
                <a:solidFill>
                  <a:srgbClr val="102450"/>
                </a:solidFill>
              </a:rPr>
              <a:t>Determinants of Exercise Oxygen Desaturation After Balloon Pulmonary Angioplasty in CTEPH</a:t>
            </a:r>
            <a:endParaRPr sz="9600" b="1" dirty="0">
              <a:solidFill>
                <a:srgbClr val="10245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50178" y="2520395"/>
            <a:ext cx="9509998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200" dirty="0">
                <a:solidFill>
                  <a:srgbClr val="102450"/>
                </a:solidFill>
              </a:rPr>
              <a:t>Yohei Ishibashi</a:t>
            </a:r>
            <a:r>
              <a:rPr lang="en-US" sz="4200" baseline="30000" dirty="0">
                <a:solidFill>
                  <a:srgbClr val="102450"/>
                </a:solidFill>
              </a:rPr>
              <a:t>1,2</a:t>
            </a:r>
            <a:r>
              <a:rPr lang="en-US" sz="4200" dirty="0">
                <a:solidFill>
                  <a:srgbClr val="102450"/>
                </a:solidFill>
              </a:rPr>
              <a:t>, Takumi Inami</a:t>
            </a:r>
            <a:r>
              <a:rPr lang="en-US" sz="4200" baseline="30000" dirty="0">
                <a:solidFill>
                  <a:srgbClr val="102450"/>
                </a:solidFill>
              </a:rPr>
              <a:t>1</a:t>
            </a:r>
            <a:r>
              <a:rPr lang="en-US" sz="4200" dirty="0">
                <a:solidFill>
                  <a:srgbClr val="102450"/>
                </a:solidFill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73148" y="4574581"/>
            <a:ext cx="15138568" cy="63709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5133" b="1" dirty="0">
                <a:solidFill>
                  <a:srgbClr val="102450"/>
                </a:solidFill>
              </a:rPr>
              <a:t>Introduction</a:t>
            </a:r>
          </a:p>
          <a:p>
            <a:r>
              <a:rPr lang="ja-JP" altLang="en-US" sz="3600" dirty="0">
                <a:solidFill>
                  <a:srgbClr val="000000"/>
                </a:solidFill>
              </a:rPr>
              <a:t>・</a:t>
            </a:r>
            <a:r>
              <a:rPr sz="3600" dirty="0">
                <a:solidFill>
                  <a:srgbClr val="000000"/>
                </a:solidFill>
              </a:rPr>
              <a:t> </a:t>
            </a:r>
            <a:r>
              <a:rPr lang="en-US" sz="3600" dirty="0">
                <a:solidFill>
                  <a:srgbClr val="000000"/>
                </a:solidFill>
              </a:rPr>
              <a:t>Balloon pulmonary angioplasty (BPA) improves pulmonary hemodynamics in chronic thromboembolic pulmonary hypertension (CTEPH).</a:t>
            </a:r>
          </a:p>
          <a:p>
            <a:r>
              <a:rPr lang="ja-JP" altLang="en-US" sz="3600" dirty="0">
                <a:solidFill>
                  <a:srgbClr val="000000"/>
                </a:solidFill>
              </a:rPr>
              <a:t>・ </a:t>
            </a:r>
            <a:r>
              <a:rPr lang="en-US" sz="3600" dirty="0">
                <a:solidFill>
                  <a:srgbClr val="000000"/>
                </a:solidFill>
              </a:rPr>
              <a:t>However, exercise-induced oxygen desaturation may persist despite successful treatment.</a:t>
            </a:r>
          </a:p>
          <a:p>
            <a:r>
              <a:rPr lang="ja-JP" altLang="en-US" sz="3600" dirty="0">
                <a:solidFill>
                  <a:srgbClr val="000000"/>
                </a:solidFill>
              </a:rPr>
              <a:t>・ </a:t>
            </a:r>
            <a:r>
              <a:rPr lang="en-US" sz="3600" dirty="0">
                <a:solidFill>
                  <a:srgbClr val="000000"/>
                </a:solidFill>
              </a:rPr>
              <a:t>Some patients remain dependent on long-term oxygen therapy even after BPA.</a:t>
            </a:r>
          </a:p>
          <a:p>
            <a:r>
              <a:rPr lang="ja-JP" altLang="en-US" sz="3600" dirty="0">
                <a:solidFill>
                  <a:srgbClr val="000000"/>
                </a:solidFill>
              </a:rPr>
              <a:t>・ </a:t>
            </a:r>
            <a:r>
              <a:rPr lang="en-US" sz="3600" dirty="0">
                <a:solidFill>
                  <a:srgbClr val="000000"/>
                </a:solidFill>
              </a:rPr>
              <a:t>The physiological determinants of impaired oxygenation after BPA remain unclear.</a:t>
            </a:r>
          </a:p>
          <a:p>
            <a:r>
              <a:rPr lang="ja-JP" altLang="en-US" sz="3600" dirty="0">
                <a:solidFill>
                  <a:srgbClr val="000000"/>
                </a:solidFill>
              </a:rPr>
              <a:t>・ </a:t>
            </a:r>
            <a:r>
              <a:rPr lang="en-US" sz="3600" dirty="0">
                <a:solidFill>
                  <a:srgbClr val="000000"/>
                </a:solidFill>
              </a:rPr>
              <a:t>We investigated exercise oxygenation using exercise right heart catheterization data.</a:t>
            </a:r>
          </a:p>
          <a:p>
            <a:endParaRPr sz="3267" dirty="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60493" y="11472900"/>
            <a:ext cx="14314993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5133" b="1" dirty="0">
                <a:solidFill>
                  <a:srgbClr val="102450"/>
                </a:solidFill>
              </a:rPr>
              <a:t>Methods</a:t>
            </a:r>
          </a:p>
          <a:p>
            <a:endParaRPr sz="3267" dirty="0">
              <a:solidFill>
                <a:srgbClr val="0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762727" y="4557862"/>
            <a:ext cx="2145139" cy="138499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5133" b="1" dirty="0">
                <a:solidFill>
                  <a:srgbClr val="102450"/>
                </a:solidFill>
              </a:rPr>
              <a:t>Results</a:t>
            </a:r>
          </a:p>
          <a:p>
            <a:endParaRPr sz="3267" dirty="0">
              <a:solidFill>
                <a:srgbClr val="0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713069" y="18756962"/>
            <a:ext cx="16330390" cy="80329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5133" b="1" dirty="0">
                <a:solidFill>
                  <a:srgbClr val="102450"/>
                </a:solidFill>
              </a:rPr>
              <a:t>Discussion</a:t>
            </a:r>
          </a:p>
          <a:p>
            <a:r>
              <a:rPr lang="ja-JP" altLang="en-US" sz="3600" dirty="0">
                <a:solidFill>
                  <a:srgbClr val="000000"/>
                </a:solidFill>
              </a:rPr>
              <a:t>・ </a:t>
            </a:r>
            <a:r>
              <a:rPr lang="en-US" sz="3600" dirty="0">
                <a:solidFill>
                  <a:srgbClr val="000000"/>
                </a:solidFill>
              </a:rPr>
              <a:t>Peak VO₂ was independently associated with peak </a:t>
            </a:r>
            <a:r>
              <a:rPr lang="en-US" sz="3600" dirty="0" err="1">
                <a:solidFill>
                  <a:srgbClr val="000000"/>
                </a:solidFill>
              </a:rPr>
              <a:t>SaO</a:t>
            </a:r>
            <a:r>
              <a:rPr lang="en-US" sz="3600" dirty="0">
                <a:solidFill>
                  <a:srgbClr val="000000"/>
                </a:solidFill>
              </a:rPr>
              <a:t>₂.</a:t>
            </a:r>
          </a:p>
          <a:p>
            <a:r>
              <a:rPr lang="ja-JP" altLang="en-US" sz="3600" dirty="0">
                <a:solidFill>
                  <a:srgbClr val="000000"/>
                </a:solidFill>
              </a:rPr>
              <a:t>・ </a:t>
            </a:r>
            <a:r>
              <a:rPr lang="en-US" sz="3600" dirty="0">
                <a:solidFill>
                  <a:srgbClr val="000000"/>
                </a:solidFill>
              </a:rPr>
              <a:t>VE/VCO₂ slope showed a negative trend toward lower oxygenation.</a:t>
            </a:r>
          </a:p>
          <a:p>
            <a:r>
              <a:rPr lang="en-US" sz="3600" dirty="0">
                <a:solidFill>
                  <a:srgbClr val="000000"/>
                </a:solidFill>
              </a:rPr>
              <a:t>mPAP/CO slope was not independently associated.</a:t>
            </a:r>
          </a:p>
          <a:p>
            <a:r>
              <a:rPr lang="ja-JP" altLang="en-US" sz="3600" dirty="0">
                <a:solidFill>
                  <a:srgbClr val="000000"/>
                </a:solidFill>
              </a:rPr>
              <a:t>・</a:t>
            </a:r>
            <a:r>
              <a:rPr sz="3600" dirty="0">
                <a:solidFill>
                  <a:srgbClr val="000000"/>
                </a:solidFill>
              </a:rPr>
              <a:t> </a:t>
            </a:r>
            <a:r>
              <a:rPr lang="en-US" sz="3600" dirty="0">
                <a:solidFill>
                  <a:srgbClr val="000000"/>
                </a:solidFill>
              </a:rPr>
              <a:t>Exercise oxygenation is not determined solely by pulmonary hemodynamics.</a:t>
            </a:r>
          </a:p>
          <a:p>
            <a:r>
              <a:rPr lang="ja-JP" altLang="en-US" sz="3600" dirty="0">
                <a:solidFill>
                  <a:srgbClr val="000000"/>
                </a:solidFill>
              </a:rPr>
              <a:t>・ </a:t>
            </a:r>
            <a:r>
              <a:rPr lang="en-US" sz="3600" dirty="0">
                <a:solidFill>
                  <a:srgbClr val="000000"/>
                </a:solidFill>
              </a:rPr>
              <a:t>Even after normalization of resting pulmonary pressures, impaired oxygenation during exercise may persist.</a:t>
            </a:r>
          </a:p>
          <a:p>
            <a:r>
              <a:rPr lang="ja-JP" altLang="en-US" sz="3600" dirty="0">
                <a:solidFill>
                  <a:srgbClr val="000000"/>
                </a:solidFill>
              </a:rPr>
              <a:t>・ </a:t>
            </a:r>
            <a:r>
              <a:rPr lang="en-US" sz="3600" dirty="0">
                <a:solidFill>
                  <a:srgbClr val="000000"/>
                </a:solidFill>
              </a:rPr>
              <a:t>Exercise capacity and ventilatory efficiency play important roles in maintaining oxygenation.</a:t>
            </a:r>
          </a:p>
          <a:p>
            <a:r>
              <a:rPr lang="ja-JP" altLang="en-US" sz="3600" dirty="0">
                <a:solidFill>
                  <a:srgbClr val="000000"/>
                </a:solidFill>
              </a:rPr>
              <a:t>・ </a:t>
            </a:r>
            <a:r>
              <a:rPr lang="en-US" sz="3600" dirty="0">
                <a:solidFill>
                  <a:srgbClr val="000000"/>
                </a:solidFill>
              </a:rPr>
              <a:t>These findings suggest that peripheral conditioning, ventilatory inefficiency, and ventilation–perfusion mismatch contribute to exercise desaturation.</a:t>
            </a:r>
          </a:p>
          <a:p>
            <a:r>
              <a:rPr lang="ja-JP" altLang="en-US" sz="3600" dirty="0">
                <a:solidFill>
                  <a:srgbClr val="000000"/>
                </a:solidFill>
              </a:rPr>
              <a:t>・ </a:t>
            </a:r>
            <a:r>
              <a:rPr lang="en-US" sz="3600" dirty="0">
                <a:solidFill>
                  <a:srgbClr val="000000"/>
                </a:solidFill>
              </a:rPr>
              <a:t>Residual physiological limitation persists despite successful BPA and may explain ongoing functional impairment and oxygen therapy dependence.</a:t>
            </a:r>
          </a:p>
          <a:p>
            <a:endParaRPr sz="3267" dirty="0">
              <a:solidFill>
                <a:srgbClr val="0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938228" y="18500832"/>
            <a:ext cx="15434158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5133" b="1" dirty="0">
                <a:solidFill>
                  <a:srgbClr val="102450"/>
                </a:solidFill>
              </a:rPr>
              <a:t>Conclusions</a:t>
            </a:r>
          </a:p>
          <a:p>
            <a:r>
              <a:rPr lang="en-US" sz="4400" dirty="0">
                <a:solidFill>
                  <a:srgbClr val="000000"/>
                </a:solidFill>
              </a:rPr>
              <a:t>Residual physiological limitation persists after BPA, and exercise capacity and ventilatory efficiency play key roles in exercise oxygenation.</a:t>
            </a:r>
          </a:p>
          <a:p>
            <a:endParaRPr sz="3267" dirty="0">
              <a:solidFill>
                <a:srgbClr val="0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020588" y="22561599"/>
            <a:ext cx="14455165" cy="38988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5133" b="1" dirty="0">
                <a:solidFill>
                  <a:srgbClr val="102450"/>
                </a:solidFill>
              </a:rPr>
              <a:t>Contact</a:t>
            </a:r>
          </a:p>
          <a:p>
            <a:r>
              <a:rPr lang="en-US" sz="3267" dirty="0">
                <a:solidFill>
                  <a:srgbClr val="000000"/>
                </a:solidFill>
              </a:rPr>
              <a:t>Yohei Ishibashi, M.D. Ph.D.</a:t>
            </a:r>
          </a:p>
          <a:p>
            <a:r>
              <a:rPr lang="en-US" sz="3267" dirty="0">
                <a:solidFill>
                  <a:srgbClr val="000000"/>
                </a:solidFill>
              </a:rPr>
              <a:t>E-mail: </a:t>
            </a:r>
            <a:r>
              <a:rPr lang="en-US" sz="3267" dirty="0">
                <a:solidFill>
                  <a:srgbClr val="000000"/>
                </a:solidFill>
                <a:hlinkClick r:id="rId3"/>
              </a:rPr>
              <a:t>yishibashi.oct13@gmail.com</a:t>
            </a:r>
            <a:endParaRPr lang="en-US" sz="3267" dirty="0">
              <a:solidFill>
                <a:srgbClr val="000000"/>
              </a:solidFill>
            </a:endParaRPr>
          </a:p>
          <a:p>
            <a:endParaRPr lang="en-US" sz="3267" dirty="0">
              <a:solidFill>
                <a:srgbClr val="000000"/>
              </a:solidFill>
            </a:endParaRPr>
          </a:p>
          <a:p>
            <a:r>
              <a:rPr lang="en-US" sz="3267" dirty="0">
                <a:solidFill>
                  <a:srgbClr val="000000"/>
                </a:solidFill>
              </a:rPr>
              <a:t>Disclosures</a:t>
            </a:r>
          </a:p>
          <a:p>
            <a:r>
              <a:rPr lang="en-US" sz="3267" dirty="0">
                <a:solidFill>
                  <a:srgbClr val="000000"/>
                </a:solidFill>
              </a:rPr>
              <a:t>The authors declare no conflict of interest.</a:t>
            </a:r>
          </a:p>
          <a:p>
            <a:r>
              <a:rPr lang="en-US" sz="3267" dirty="0">
                <a:solidFill>
                  <a:srgbClr val="000000"/>
                </a:solidFill>
              </a:rPr>
              <a:t>No external funding was received for this work.</a:t>
            </a:r>
          </a:p>
        </p:txBody>
      </p:sp>
      <p:sp>
        <p:nvSpPr>
          <p:cNvPr id="11" name="Line 12">
            <a:extLst>
              <a:ext uri="{FF2B5EF4-FFF2-40B4-BE49-F238E27FC236}">
                <a16:creationId xmlns:a16="http://schemas.microsoft.com/office/drawing/2014/main" id="{67F2CB98-3466-7DB1-73FE-FC7A1CC57A71}"/>
              </a:ext>
            </a:extLst>
          </p:cNvPr>
          <p:cNvSpPr>
            <a:spLocks noChangeShapeType="1"/>
          </p:cNvSpPr>
          <p:nvPr/>
        </p:nvSpPr>
        <p:spPr bwMode="auto">
          <a:xfrm>
            <a:off x="588159" y="3409427"/>
            <a:ext cx="49523364" cy="155815"/>
          </a:xfrm>
          <a:prstGeom prst="line">
            <a:avLst/>
          </a:prstGeom>
          <a:noFill/>
          <a:ln w="19050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800"/>
          </a:p>
        </p:txBody>
      </p:sp>
      <p:sp>
        <p:nvSpPr>
          <p:cNvPr id="13" name="Rectangle 31">
            <a:extLst>
              <a:ext uri="{FF2B5EF4-FFF2-40B4-BE49-F238E27FC236}">
                <a16:creationId xmlns:a16="http://schemas.microsoft.com/office/drawing/2014/main" id="{D6E87F03-08FC-5255-F460-99D2386CE9AA}"/>
              </a:ext>
            </a:extLst>
          </p:cNvPr>
          <p:cNvSpPr/>
          <p:nvPr/>
        </p:nvSpPr>
        <p:spPr>
          <a:xfrm>
            <a:off x="-3938" y="28196902"/>
            <a:ext cx="51206400" cy="559593"/>
          </a:xfrm>
          <a:prstGeom prst="rect">
            <a:avLst/>
          </a:prstGeom>
          <a:solidFill>
            <a:srgbClr val="9CBE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100">
              <a:solidFill>
                <a:srgbClr val="9CBE45"/>
              </a:solidFill>
            </a:endParaRPr>
          </a:p>
        </p:txBody>
      </p:sp>
      <p:sp>
        <p:nvSpPr>
          <p:cNvPr id="32" name="Prostokąt zaokrąglony 31">
            <a:extLst>
              <a:ext uri="{FF2B5EF4-FFF2-40B4-BE49-F238E27FC236}">
                <a16:creationId xmlns:a16="http://schemas.microsoft.com/office/drawing/2014/main" id="{A5955368-173F-9AED-A8AD-38C5D09FC413}"/>
              </a:ext>
            </a:extLst>
          </p:cNvPr>
          <p:cNvSpPr/>
          <p:nvPr/>
        </p:nvSpPr>
        <p:spPr>
          <a:xfrm>
            <a:off x="17233397" y="4341010"/>
            <a:ext cx="33048103" cy="13650655"/>
          </a:xfrm>
          <a:prstGeom prst="roundRect">
            <a:avLst>
              <a:gd name="adj" fmla="val 2098"/>
            </a:avLst>
          </a:prstGeom>
          <a:noFill/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3" name="Prostokąt zaokrąglony 32">
            <a:extLst>
              <a:ext uri="{FF2B5EF4-FFF2-40B4-BE49-F238E27FC236}">
                <a16:creationId xmlns:a16="http://schemas.microsoft.com/office/drawing/2014/main" id="{FE11D300-F3BD-C90A-910E-816512D6A18F}"/>
              </a:ext>
            </a:extLst>
          </p:cNvPr>
          <p:cNvSpPr/>
          <p:nvPr/>
        </p:nvSpPr>
        <p:spPr>
          <a:xfrm>
            <a:off x="1097561" y="4341010"/>
            <a:ext cx="15615138" cy="6420335"/>
          </a:xfrm>
          <a:prstGeom prst="roundRect">
            <a:avLst>
              <a:gd name="adj" fmla="val 2098"/>
            </a:avLst>
          </a:prstGeom>
          <a:noFill/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5" name="Prostokąt zaokrąglony 34">
            <a:extLst>
              <a:ext uri="{FF2B5EF4-FFF2-40B4-BE49-F238E27FC236}">
                <a16:creationId xmlns:a16="http://schemas.microsoft.com/office/drawing/2014/main" id="{15A88ED6-DDA5-9085-D469-D85A720EFDD0}"/>
              </a:ext>
            </a:extLst>
          </p:cNvPr>
          <p:cNvSpPr/>
          <p:nvPr/>
        </p:nvSpPr>
        <p:spPr>
          <a:xfrm>
            <a:off x="17233397" y="18338331"/>
            <a:ext cx="16899084" cy="8988794"/>
          </a:xfrm>
          <a:prstGeom prst="roundRect">
            <a:avLst>
              <a:gd name="adj" fmla="val 2098"/>
            </a:avLst>
          </a:prstGeom>
          <a:noFill/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6" name="Prostokąt zaokrąglony 35">
            <a:extLst>
              <a:ext uri="{FF2B5EF4-FFF2-40B4-BE49-F238E27FC236}">
                <a16:creationId xmlns:a16="http://schemas.microsoft.com/office/drawing/2014/main" id="{C56210BA-CB87-DD23-F66B-405E87A84EB9}"/>
              </a:ext>
            </a:extLst>
          </p:cNvPr>
          <p:cNvSpPr/>
          <p:nvPr/>
        </p:nvSpPr>
        <p:spPr>
          <a:xfrm>
            <a:off x="1149925" y="11292221"/>
            <a:ext cx="15640416" cy="16175349"/>
          </a:xfrm>
          <a:prstGeom prst="roundRect">
            <a:avLst>
              <a:gd name="adj" fmla="val 2098"/>
            </a:avLst>
          </a:prstGeom>
          <a:noFill/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37" name="Prostokąt zaokrąglony 36">
            <a:extLst>
              <a:ext uri="{FF2B5EF4-FFF2-40B4-BE49-F238E27FC236}">
                <a16:creationId xmlns:a16="http://schemas.microsoft.com/office/drawing/2014/main" id="{4D071D21-676A-258E-C465-9430D14CE14C}"/>
              </a:ext>
            </a:extLst>
          </p:cNvPr>
          <p:cNvSpPr/>
          <p:nvPr/>
        </p:nvSpPr>
        <p:spPr>
          <a:xfrm>
            <a:off x="34666362" y="18338331"/>
            <a:ext cx="15615138" cy="8891662"/>
          </a:xfrm>
          <a:prstGeom prst="roundRect">
            <a:avLst>
              <a:gd name="adj" fmla="val 2098"/>
            </a:avLst>
          </a:prstGeom>
          <a:noFill/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grpSp>
        <p:nvGrpSpPr>
          <p:cNvPr id="14" name="Group 3">
            <a:extLst>
              <a:ext uri="{FF2B5EF4-FFF2-40B4-BE49-F238E27FC236}">
                <a16:creationId xmlns:a16="http://schemas.microsoft.com/office/drawing/2014/main" id="{4051821F-37A4-CE64-F1FE-4B8FADB6D7DC}"/>
              </a:ext>
            </a:extLst>
          </p:cNvPr>
          <p:cNvGrpSpPr/>
          <p:nvPr/>
        </p:nvGrpSpPr>
        <p:grpSpPr>
          <a:xfrm>
            <a:off x="42655307" y="25719312"/>
            <a:ext cx="8547155" cy="2458430"/>
            <a:chOff x="10161910" y="5983477"/>
            <a:chExt cx="1964535" cy="565062"/>
          </a:xfrm>
        </p:grpSpPr>
        <p:grpSp>
          <p:nvGrpSpPr>
            <p:cNvPr id="15" name="Group 32">
              <a:extLst>
                <a:ext uri="{FF2B5EF4-FFF2-40B4-BE49-F238E27FC236}">
                  <a16:creationId xmlns:a16="http://schemas.microsoft.com/office/drawing/2014/main" id="{C49FAB1E-1D20-9357-86CD-91255FEF9A3A}"/>
                </a:ext>
              </a:extLst>
            </p:cNvPr>
            <p:cNvGrpSpPr/>
            <p:nvPr userDrawn="1"/>
          </p:nvGrpSpPr>
          <p:grpSpPr>
            <a:xfrm>
              <a:off x="11570903" y="5983477"/>
              <a:ext cx="555542" cy="565062"/>
              <a:chOff x="6114980" y="2695609"/>
              <a:chExt cx="831852" cy="846107"/>
            </a:xfrm>
          </p:grpSpPr>
          <p:pic>
            <p:nvPicPr>
              <p:cNvPr id="28" name="Afbeelding 12">
                <a:extLst>
                  <a:ext uri="{FF2B5EF4-FFF2-40B4-BE49-F238E27FC236}">
                    <a16:creationId xmlns:a16="http://schemas.microsoft.com/office/drawing/2014/main" id="{1ADB5757-9717-A3BB-735B-24594061DB1E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3822" r="23631" b="34108"/>
              <a:stretch/>
            </p:blipFill>
            <p:spPr>
              <a:xfrm>
                <a:off x="6114980" y="2695609"/>
                <a:ext cx="831852" cy="733391"/>
              </a:xfrm>
              <a:prstGeom prst="rect">
                <a:avLst/>
              </a:prstGeom>
            </p:spPr>
          </p:pic>
          <p:pic>
            <p:nvPicPr>
              <p:cNvPr id="29" name="Afbeelding 12">
                <a:extLst>
                  <a:ext uri="{FF2B5EF4-FFF2-40B4-BE49-F238E27FC236}">
                    <a16:creationId xmlns:a16="http://schemas.microsoft.com/office/drawing/2014/main" id="{7B9878C0-19D5-1B79-197C-5852BAB6397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983" t="60828" r="45036" b="34108"/>
              <a:stretch/>
            </p:blipFill>
            <p:spPr>
              <a:xfrm>
                <a:off x="6434137" y="3429000"/>
                <a:ext cx="173832" cy="56358"/>
              </a:xfrm>
              <a:prstGeom prst="rect">
                <a:avLst/>
              </a:prstGeom>
            </p:spPr>
          </p:pic>
          <p:pic>
            <p:nvPicPr>
              <p:cNvPr id="30" name="Afbeelding 12">
                <a:extLst>
                  <a:ext uri="{FF2B5EF4-FFF2-40B4-BE49-F238E27FC236}">
                    <a16:creationId xmlns:a16="http://schemas.microsoft.com/office/drawing/2014/main" id="{A50C62C1-3C88-0DA9-D8C6-D676B7559D7B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983" t="60828" r="45036" b="34108"/>
              <a:stretch/>
            </p:blipFill>
            <p:spPr>
              <a:xfrm>
                <a:off x="6434137" y="3485358"/>
                <a:ext cx="173832" cy="56358"/>
              </a:xfrm>
              <a:prstGeom prst="rect">
                <a:avLst/>
              </a:prstGeom>
            </p:spPr>
          </p:pic>
        </p:grpSp>
        <p:grpSp>
          <p:nvGrpSpPr>
            <p:cNvPr id="16" name="Group 36">
              <a:extLst>
                <a:ext uri="{FF2B5EF4-FFF2-40B4-BE49-F238E27FC236}">
                  <a16:creationId xmlns:a16="http://schemas.microsoft.com/office/drawing/2014/main" id="{291B53C1-29DE-57BF-9479-3FA02011FD18}"/>
                </a:ext>
              </a:extLst>
            </p:cNvPr>
            <p:cNvGrpSpPr/>
            <p:nvPr userDrawn="1"/>
          </p:nvGrpSpPr>
          <p:grpSpPr>
            <a:xfrm>
              <a:off x="10161910" y="5983477"/>
              <a:ext cx="436799" cy="565062"/>
              <a:chOff x="3848029" y="2695609"/>
              <a:chExt cx="654050" cy="846107"/>
            </a:xfrm>
          </p:grpSpPr>
          <p:pic>
            <p:nvPicPr>
              <p:cNvPr id="25" name="Afbeelding 12">
                <a:extLst>
                  <a:ext uri="{FF2B5EF4-FFF2-40B4-BE49-F238E27FC236}">
                    <a16:creationId xmlns:a16="http://schemas.microsoft.com/office/drawing/2014/main" id="{9A28E4BF-9B03-3D58-68A9-435754253FCE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6" cstate="print">
                <a:duotone>
                  <a:schemeClr val="accent3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9281" r="29403" b="34108"/>
              <a:stretch/>
            </p:blipFill>
            <p:spPr>
              <a:xfrm>
                <a:off x="3848029" y="2695609"/>
                <a:ext cx="654050" cy="733391"/>
              </a:xfrm>
              <a:prstGeom prst="rect">
                <a:avLst/>
              </a:prstGeom>
            </p:spPr>
          </p:pic>
          <p:pic>
            <p:nvPicPr>
              <p:cNvPr id="26" name="Afbeelding 12">
                <a:extLst>
                  <a:ext uri="{FF2B5EF4-FFF2-40B4-BE49-F238E27FC236}">
                    <a16:creationId xmlns:a16="http://schemas.microsoft.com/office/drawing/2014/main" id="{69E525C2-4B60-C1F5-C045-94E06C51DFF7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7" cstate="print">
                <a:duotone>
                  <a:schemeClr val="accent3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5832" t="60828" r="45293" b="34108"/>
              <a:stretch/>
            </p:blipFill>
            <p:spPr>
              <a:xfrm>
                <a:off x="4107655" y="3429000"/>
                <a:ext cx="140495" cy="56358"/>
              </a:xfrm>
              <a:prstGeom prst="rect">
                <a:avLst/>
              </a:prstGeom>
            </p:spPr>
          </p:pic>
          <p:pic>
            <p:nvPicPr>
              <p:cNvPr id="27" name="Afbeelding 12">
                <a:extLst>
                  <a:ext uri="{FF2B5EF4-FFF2-40B4-BE49-F238E27FC236}">
                    <a16:creationId xmlns:a16="http://schemas.microsoft.com/office/drawing/2014/main" id="{5AA31D19-53FE-5F3A-88FE-E905AD63D38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7" cstate="print">
                <a:duotone>
                  <a:schemeClr val="accent3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5832" t="60828" r="45293" b="34108"/>
              <a:stretch/>
            </p:blipFill>
            <p:spPr>
              <a:xfrm>
                <a:off x="4110036" y="3485358"/>
                <a:ext cx="140495" cy="56358"/>
              </a:xfrm>
              <a:prstGeom prst="rect">
                <a:avLst/>
              </a:prstGeom>
            </p:spPr>
          </p:pic>
        </p:grpSp>
        <p:grpSp>
          <p:nvGrpSpPr>
            <p:cNvPr id="17" name="Group 40">
              <a:extLst>
                <a:ext uri="{FF2B5EF4-FFF2-40B4-BE49-F238E27FC236}">
                  <a16:creationId xmlns:a16="http://schemas.microsoft.com/office/drawing/2014/main" id="{F3C37D1D-045C-8B0E-F2BE-183255520FE1}"/>
                </a:ext>
              </a:extLst>
            </p:cNvPr>
            <p:cNvGrpSpPr/>
            <p:nvPr userDrawn="1"/>
          </p:nvGrpSpPr>
          <p:grpSpPr>
            <a:xfrm>
              <a:off x="10617795" y="5983477"/>
              <a:ext cx="521615" cy="565062"/>
              <a:chOff x="4502079" y="2695609"/>
              <a:chExt cx="781050" cy="846107"/>
            </a:xfrm>
          </p:grpSpPr>
          <p:pic>
            <p:nvPicPr>
              <p:cNvPr id="22" name="Afbeelding 12">
                <a:extLst>
                  <a:ext uri="{FF2B5EF4-FFF2-40B4-BE49-F238E27FC236}">
                    <a16:creationId xmlns:a16="http://schemas.microsoft.com/office/drawing/2014/main" id="{81688AAF-CCCC-7B76-881A-D0A8811E88FD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8" cstate="print">
                <a:duotone>
                  <a:prstClr val="black"/>
                  <a:schemeClr val="accent2">
                    <a:lumMod val="20000"/>
                    <a:lumOff val="80000"/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6192" r="24471" b="34108"/>
              <a:stretch/>
            </p:blipFill>
            <p:spPr>
              <a:xfrm>
                <a:off x="4502079" y="2695609"/>
                <a:ext cx="781050" cy="733391"/>
              </a:xfrm>
              <a:prstGeom prst="rect">
                <a:avLst/>
              </a:prstGeom>
            </p:spPr>
          </p:pic>
          <p:pic>
            <p:nvPicPr>
              <p:cNvPr id="23" name="Afbeelding 12">
                <a:extLst>
                  <a:ext uri="{FF2B5EF4-FFF2-40B4-BE49-F238E27FC236}">
                    <a16:creationId xmlns:a16="http://schemas.microsoft.com/office/drawing/2014/main" id="{B4D64EA7-17E0-425A-8237-40A6E29A7A1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9" cstate="print">
                <a:duotone>
                  <a:prstClr val="black"/>
                  <a:schemeClr val="accent2">
                    <a:lumMod val="20000"/>
                    <a:lumOff val="80000"/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6402" t="60828" r="46679" b="34108"/>
              <a:stretch/>
            </p:blipFill>
            <p:spPr>
              <a:xfrm>
                <a:off x="4819650" y="3429000"/>
                <a:ext cx="109538" cy="56358"/>
              </a:xfrm>
              <a:prstGeom prst="rect">
                <a:avLst/>
              </a:prstGeom>
            </p:spPr>
          </p:pic>
          <p:pic>
            <p:nvPicPr>
              <p:cNvPr id="24" name="Afbeelding 12">
                <a:extLst>
                  <a:ext uri="{FF2B5EF4-FFF2-40B4-BE49-F238E27FC236}">
                    <a16:creationId xmlns:a16="http://schemas.microsoft.com/office/drawing/2014/main" id="{C7DC4393-A7E6-0F2F-ADAE-3CC67FFC1C8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9" cstate="print">
                <a:duotone>
                  <a:prstClr val="black"/>
                  <a:schemeClr val="accent2">
                    <a:lumMod val="20000"/>
                    <a:lumOff val="80000"/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6402" t="60828" r="46679" b="34108"/>
              <a:stretch/>
            </p:blipFill>
            <p:spPr>
              <a:xfrm>
                <a:off x="4819650" y="3485358"/>
                <a:ext cx="109538" cy="56358"/>
              </a:xfrm>
              <a:prstGeom prst="rect">
                <a:avLst/>
              </a:prstGeom>
            </p:spPr>
          </p:pic>
        </p:grpSp>
        <p:grpSp>
          <p:nvGrpSpPr>
            <p:cNvPr id="18" name="Group 44">
              <a:extLst>
                <a:ext uri="{FF2B5EF4-FFF2-40B4-BE49-F238E27FC236}">
                  <a16:creationId xmlns:a16="http://schemas.microsoft.com/office/drawing/2014/main" id="{DE57CB83-44F7-26D6-FF29-1898137BE393}"/>
                </a:ext>
              </a:extLst>
            </p:cNvPr>
            <p:cNvGrpSpPr/>
            <p:nvPr userDrawn="1"/>
          </p:nvGrpSpPr>
          <p:grpSpPr>
            <a:xfrm>
              <a:off x="11085334" y="5983477"/>
              <a:ext cx="555542" cy="565062"/>
              <a:chOff x="5283128" y="2695609"/>
              <a:chExt cx="831851" cy="846107"/>
            </a:xfrm>
          </p:grpSpPr>
          <p:pic>
            <p:nvPicPr>
              <p:cNvPr id="20" name="Afbeelding 12">
                <a:extLst>
                  <a:ext uri="{FF2B5EF4-FFF2-40B4-BE49-F238E27FC236}">
                    <a16:creationId xmlns:a16="http://schemas.microsoft.com/office/drawing/2014/main" id="{47EC66ED-3C0A-6F6E-836A-ABA63BAE5001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0" cstate="print">
                <a:duotone>
                  <a:prstClr val="black"/>
                  <a:schemeClr val="accent2"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865" t="60828" r="46804" b="34108"/>
              <a:stretch/>
            </p:blipFill>
            <p:spPr>
              <a:xfrm>
                <a:off x="5595938" y="3429000"/>
                <a:ext cx="147710" cy="56358"/>
              </a:xfrm>
              <a:prstGeom prst="rect">
                <a:avLst/>
              </a:prstGeom>
            </p:spPr>
          </p:pic>
          <p:pic>
            <p:nvPicPr>
              <p:cNvPr id="21" name="Afbeelding 12">
                <a:extLst>
                  <a:ext uri="{FF2B5EF4-FFF2-40B4-BE49-F238E27FC236}">
                    <a16:creationId xmlns:a16="http://schemas.microsoft.com/office/drawing/2014/main" id="{4D27A79E-338E-8BB4-94B2-3BDB9F6E9865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0" cstate="print">
                <a:duotone>
                  <a:prstClr val="black"/>
                  <a:schemeClr val="accent2"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3865" t="60828" r="46804" b="34108"/>
              <a:stretch/>
            </p:blipFill>
            <p:spPr>
              <a:xfrm>
                <a:off x="5595938" y="3485358"/>
                <a:ext cx="147710" cy="56358"/>
              </a:xfrm>
              <a:prstGeom prst="rect">
                <a:avLst/>
              </a:prstGeom>
            </p:spPr>
          </p:pic>
          <p:pic>
            <p:nvPicPr>
              <p:cNvPr id="19" name="Afbeelding 12">
                <a:extLst>
                  <a:ext uri="{FF2B5EF4-FFF2-40B4-BE49-F238E27FC236}">
                    <a16:creationId xmlns:a16="http://schemas.microsoft.com/office/drawing/2014/main" id="{109123D5-168D-D102-EB52-70B0785B6626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11" cstate="print">
                <a:duotone>
                  <a:prstClr val="black"/>
                  <a:schemeClr val="accent2"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4105" r="23349" b="34108"/>
              <a:stretch/>
            </p:blipFill>
            <p:spPr>
              <a:xfrm>
                <a:off x="5283128" y="2695609"/>
                <a:ext cx="831851" cy="733391"/>
              </a:xfrm>
              <a:prstGeom prst="rect">
                <a:avLst/>
              </a:prstGeom>
            </p:spPr>
          </p:pic>
        </p:grpSp>
      </p:grpSp>
      <p:sp>
        <p:nvSpPr>
          <p:cNvPr id="2" name="pole tekstowe 1">
            <a:extLst>
              <a:ext uri="{FF2B5EF4-FFF2-40B4-BE49-F238E27FC236}">
                <a16:creationId xmlns:a16="http://schemas.microsoft.com/office/drawing/2014/main" id="{74B4265E-33A8-B218-2729-15B47931FBBE}"/>
              </a:ext>
            </a:extLst>
          </p:cNvPr>
          <p:cNvSpPr txBox="1"/>
          <p:nvPr/>
        </p:nvSpPr>
        <p:spPr>
          <a:xfrm>
            <a:off x="8566484" y="9144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l-PL"/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5330A259-C155-70EA-43E0-EFDECF4AEB02}"/>
              </a:ext>
            </a:extLst>
          </p:cNvPr>
          <p:cNvGrpSpPr/>
          <p:nvPr/>
        </p:nvGrpSpPr>
        <p:grpSpPr>
          <a:xfrm>
            <a:off x="39818705" y="5841931"/>
            <a:ext cx="7195768" cy="7296099"/>
            <a:chOff x="2428363" y="85258"/>
            <a:chExt cx="7335274" cy="6687483"/>
          </a:xfrm>
        </p:grpSpPr>
        <p:pic>
          <p:nvPicPr>
            <p:cNvPr id="31" name="図 30">
              <a:extLst>
                <a:ext uri="{FF2B5EF4-FFF2-40B4-BE49-F238E27FC236}">
                  <a16:creationId xmlns:a16="http://schemas.microsoft.com/office/drawing/2014/main" id="{EF7949F8-40F0-0613-F36D-1DE0D84EFA92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2428363" y="85258"/>
              <a:ext cx="7335274" cy="6687483"/>
            </a:xfrm>
            <a:prstGeom prst="rect">
              <a:avLst/>
            </a:prstGeom>
          </p:spPr>
        </p:pic>
        <p:cxnSp>
          <p:nvCxnSpPr>
            <p:cNvPr id="38" name="直線コネクタ 37">
              <a:extLst>
                <a:ext uri="{FF2B5EF4-FFF2-40B4-BE49-F238E27FC236}">
                  <a16:creationId xmlns:a16="http://schemas.microsoft.com/office/drawing/2014/main" id="{F1AA32D3-8305-FA2C-B152-2205C6685E5D}"/>
                </a:ext>
              </a:extLst>
            </p:cNvPr>
            <p:cNvCxnSpPr/>
            <p:nvPr/>
          </p:nvCxnSpPr>
          <p:spPr>
            <a:xfrm flipV="1">
              <a:off x="3319670" y="1630017"/>
              <a:ext cx="5943600" cy="815009"/>
            </a:xfrm>
            <a:prstGeom prst="line">
              <a:avLst/>
            </a:prstGeom>
            <a:ln w="19050">
              <a:solidFill>
                <a:schemeClr val="tx1">
                  <a:lumMod val="90000"/>
                  <a:lumOff val="1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39" name="表 38">
            <a:extLst>
              <a:ext uri="{FF2B5EF4-FFF2-40B4-BE49-F238E27FC236}">
                <a16:creationId xmlns:a16="http://schemas.microsoft.com/office/drawing/2014/main" id="{003E3E91-B459-E4C1-024E-1035BAEEA3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598523"/>
              </p:ext>
            </p:extLst>
          </p:nvPr>
        </p:nvGraphicFramePr>
        <p:xfrm>
          <a:off x="37231132" y="14283785"/>
          <a:ext cx="12779132" cy="3016364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3602989">
                  <a:extLst>
                    <a:ext uri="{9D8B030D-6E8A-4147-A177-3AD203B41FA5}">
                      <a16:colId xmlns:a16="http://schemas.microsoft.com/office/drawing/2014/main" val="3656410123"/>
                    </a:ext>
                  </a:extLst>
                </a:gridCol>
                <a:gridCol w="3058715">
                  <a:extLst>
                    <a:ext uri="{9D8B030D-6E8A-4147-A177-3AD203B41FA5}">
                      <a16:colId xmlns:a16="http://schemas.microsoft.com/office/drawing/2014/main" val="2157901950"/>
                    </a:ext>
                  </a:extLst>
                </a:gridCol>
                <a:gridCol w="3494556">
                  <a:extLst>
                    <a:ext uri="{9D8B030D-6E8A-4147-A177-3AD203B41FA5}">
                      <a16:colId xmlns:a16="http://schemas.microsoft.com/office/drawing/2014/main" val="1396208681"/>
                    </a:ext>
                  </a:extLst>
                </a:gridCol>
                <a:gridCol w="2622872">
                  <a:extLst>
                    <a:ext uri="{9D8B030D-6E8A-4147-A177-3AD203B41FA5}">
                      <a16:colId xmlns:a16="http://schemas.microsoft.com/office/drawing/2014/main" val="1912926795"/>
                    </a:ext>
                  </a:extLst>
                </a:gridCol>
              </a:tblGrid>
              <a:tr h="75409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600" kern="100" dirty="0">
                          <a:effectLst/>
                        </a:rPr>
                        <a:t>Variable</a:t>
                      </a:r>
                      <a:endParaRPr lang="ja-JP" sz="3600" kern="100" dirty="0"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600" kern="100">
                          <a:effectLst/>
                        </a:rPr>
                        <a:t>β coefficient</a:t>
                      </a:r>
                      <a:endParaRPr lang="ja-JP" sz="3600" kern="100"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600" kern="100">
                          <a:effectLst/>
                        </a:rPr>
                        <a:t>95% CI</a:t>
                      </a:r>
                      <a:endParaRPr lang="ja-JP" sz="3600" kern="100"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600" kern="100">
                          <a:effectLst/>
                        </a:rPr>
                        <a:t>p value</a:t>
                      </a:r>
                      <a:endParaRPr lang="ja-JP" sz="3600" kern="100"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588155843"/>
                  </a:ext>
                </a:extLst>
              </a:tr>
              <a:tr h="75409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600" kern="100" dirty="0">
                          <a:effectLst/>
                        </a:rPr>
                        <a:t>mPAP/CO slope</a:t>
                      </a:r>
                      <a:endParaRPr lang="ja-JP" sz="3600" kern="100" dirty="0"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600" kern="100" dirty="0">
                          <a:effectLst/>
                        </a:rPr>
                        <a:t>-0.0013</a:t>
                      </a:r>
                      <a:endParaRPr lang="ja-JP" sz="3600" kern="100" dirty="0"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600" kern="100" dirty="0">
                          <a:effectLst/>
                        </a:rPr>
                        <a:t>-0.0032 – 0.0005</a:t>
                      </a:r>
                      <a:endParaRPr lang="ja-JP" sz="3600" kern="100" dirty="0"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600" kern="100" dirty="0">
                          <a:effectLst/>
                        </a:rPr>
                        <a:t>0.160</a:t>
                      </a:r>
                      <a:endParaRPr lang="ja-JP" sz="3600" kern="100" dirty="0"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17509841"/>
                  </a:ext>
                </a:extLst>
              </a:tr>
              <a:tr h="75409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600" kern="100">
                          <a:effectLst/>
                        </a:rPr>
                        <a:t>VE/VCO₂ slope</a:t>
                      </a:r>
                      <a:endParaRPr lang="ja-JP" sz="3600" kern="100"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600" kern="100" dirty="0">
                          <a:effectLst/>
                        </a:rPr>
                        <a:t>-0.062</a:t>
                      </a:r>
                      <a:endParaRPr lang="ja-JP" sz="3600" kern="100" dirty="0"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600" kern="100" dirty="0">
                          <a:effectLst/>
                        </a:rPr>
                        <a:t>-0.139 – 0.015</a:t>
                      </a:r>
                      <a:endParaRPr lang="ja-JP" sz="3600" kern="100" dirty="0"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600" kern="100" dirty="0">
                          <a:effectLst/>
                        </a:rPr>
                        <a:t>0.110</a:t>
                      </a:r>
                      <a:endParaRPr lang="ja-JP" sz="3600" kern="100" dirty="0"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779259656"/>
                  </a:ext>
                </a:extLst>
              </a:tr>
              <a:tr h="75409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600" kern="100">
                          <a:effectLst/>
                        </a:rPr>
                        <a:t>Peak VO₂</a:t>
                      </a:r>
                      <a:endParaRPr lang="ja-JP" sz="3600" kern="100"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600" kern="100" dirty="0">
                          <a:effectLst/>
                        </a:rPr>
                        <a:t>0.0020</a:t>
                      </a:r>
                      <a:endParaRPr lang="ja-JP" sz="3600" kern="100" dirty="0"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600" kern="100" dirty="0">
                          <a:effectLst/>
                        </a:rPr>
                        <a:t>0.00025 – 0.00379</a:t>
                      </a:r>
                      <a:endParaRPr lang="ja-JP" sz="3600" kern="100" dirty="0"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3600" kern="100" dirty="0">
                          <a:effectLst/>
                        </a:rPr>
                        <a:t>0.026</a:t>
                      </a:r>
                      <a:endParaRPr lang="ja-JP" sz="3600" kern="100" dirty="0">
                        <a:effectLst/>
                        <a:latin typeface="+mn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95973656"/>
                  </a:ext>
                </a:extLst>
              </a:tr>
            </a:tbl>
          </a:graphicData>
        </a:graphic>
      </p:graphicFrame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B2F7C986-0DB7-BB40-D40D-DF0B7D697CDE}"/>
              </a:ext>
            </a:extLst>
          </p:cNvPr>
          <p:cNvSpPr txBox="1"/>
          <p:nvPr/>
        </p:nvSpPr>
        <p:spPr>
          <a:xfrm>
            <a:off x="37121826" y="5132244"/>
            <a:ext cx="1235392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3600" b="1" dirty="0"/>
              <a:t>Figure 2. Association of Peak Exercise </a:t>
            </a:r>
            <a:r>
              <a:rPr lang="en-US" altLang="ja-JP" sz="3600" b="1" dirty="0" err="1"/>
              <a:t>SaO</a:t>
            </a:r>
            <a:r>
              <a:rPr lang="en-US" altLang="ja-JP" sz="3600" b="1" dirty="0"/>
              <a:t>₂</a:t>
            </a:r>
            <a:r>
              <a:rPr lang="ja-JP" altLang="en-US" sz="3600" b="1" dirty="0"/>
              <a:t> </a:t>
            </a:r>
            <a:r>
              <a:rPr lang="en-US" altLang="ja-JP" sz="3600" b="1" dirty="0"/>
              <a:t>and</a:t>
            </a:r>
            <a:r>
              <a:rPr lang="ja-JP" altLang="en-US" sz="3600" b="1" dirty="0"/>
              <a:t> </a:t>
            </a:r>
            <a:r>
              <a:rPr lang="en-US" altLang="ja-JP" sz="3600" b="1" dirty="0"/>
              <a:t>Peak VO₂ </a:t>
            </a:r>
            <a:endParaRPr lang="ja-JP" altLang="en-US" sz="3600" b="1" dirty="0"/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75A094ED-7C60-585C-391F-52D7F5D9B75A}"/>
              </a:ext>
            </a:extLst>
          </p:cNvPr>
          <p:cNvSpPr txBox="1"/>
          <p:nvPr/>
        </p:nvSpPr>
        <p:spPr>
          <a:xfrm>
            <a:off x="37189598" y="13524551"/>
            <a:ext cx="1277573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3600" b="1"/>
              <a:t>Table 3. </a:t>
            </a:r>
            <a:r>
              <a:rPr lang="en-US" altLang="ja-JP" sz="3600" b="1" dirty="0"/>
              <a:t>Multivariable Analysis of Peak Exercise SaO</a:t>
            </a:r>
            <a:r>
              <a:rPr lang="en-US" altLang="ja-JP" sz="3600" b="1" baseline="-25000" dirty="0"/>
              <a:t>2</a:t>
            </a:r>
            <a:endParaRPr lang="ja-JP" altLang="en-US" sz="3600" b="1" baseline="-25000" dirty="0"/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EF98E03B-8FF6-2C67-BE52-6C02B48AEAF8}"/>
              </a:ext>
            </a:extLst>
          </p:cNvPr>
          <p:cNvSpPr txBox="1"/>
          <p:nvPr/>
        </p:nvSpPr>
        <p:spPr>
          <a:xfrm>
            <a:off x="17131822" y="2549873"/>
            <a:ext cx="35773911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4400" dirty="0">
                <a:solidFill>
                  <a:srgbClr val="102450"/>
                </a:solidFill>
              </a:rPr>
              <a:t> 1. </a:t>
            </a:r>
            <a:r>
              <a:rPr lang="en-US" altLang="ja-JP" sz="4400" dirty="0" err="1">
                <a:solidFill>
                  <a:srgbClr val="102450"/>
                </a:solidFill>
              </a:rPr>
              <a:t>Kyorin</a:t>
            </a:r>
            <a:r>
              <a:rPr lang="en-US" altLang="ja-JP" sz="4400" dirty="0">
                <a:solidFill>
                  <a:srgbClr val="102450"/>
                </a:solidFill>
              </a:rPr>
              <a:t> University Hospital, Department of Cardiology, Tokyo, Japan.</a:t>
            </a:r>
            <a:r>
              <a:rPr lang="ja-JP" altLang="en-US" sz="4400" dirty="0">
                <a:solidFill>
                  <a:srgbClr val="102450"/>
                </a:solidFill>
              </a:rPr>
              <a:t>　</a:t>
            </a:r>
            <a:r>
              <a:rPr lang="en-US" altLang="ja-JP" sz="4400" dirty="0">
                <a:solidFill>
                  <a:srgbClr val="102450"/>
                </a:solidFill>
              </a:rPr>
              <a:t> 2. Gunma University Hospital, Department of Cardiology, Gunma, Japan</a:t>
            </a:r>
          </a:p>
        </p:txBody>
      </p:sp>
      <p:grpSp>
        <p:nvGrpSpPr>
          <p:cNvPr id="45" name="グループ化 44">
            <a:extLst>
              <a:ext uri="{FF2B5EF4-FFF2-40B4-BE49-F238E27FC236}">
                <a16:creationId xmlns:a16="http://schemas.microsoft.com/office/drawing/2014/main" id="{7CB92111-FB84-E3EC-2BF3-C932EB57F6DB}"/>
              </a:ext>
            </a:extLst>
          </p:cNvPr>
          <p:cNvGrpSpPr/>
          <p:nvPr/>
        </p:nvGrpSpPr>
        <p:grpSpPr>
          <a:xfrm>
            <a:off x="1730647" y="13461260"/>
            <a:ext cx="14581068" cy="13638552"/>
            <a:chOff x="3535527" y="868680"/>
            <a:chExt cx="5316145" cy="5897880"/>
          </a:xfrm>
        </p:grpSpPr>
        <p:sp>
          <p:nvSpPr>
            <p:cNvPr id="47" name="Rectangle 2">
              <a:extLst>
                <a:ext uri="{FF2B5EF4-FFF2-40B4-BE49-F238E27FC236}">
                  <a16:creationId xmlns:a16="http://schemas.microsoft.com/office/drawing/2014/main" id="{D3931795-EAA9-53AF-EC7E-1A7B5E28EA35}"/>
                </a:ext>
              </a:extLst>
            </p:cNvPr>
            <p:cNvSpPr/>
            <p:nvPr/>
          </p:nvSpPr>
          <p:spPr>
            <a:xfrm>
              <a:off x="3535527" y="868680"/>
              <a:ext cx="5120640" cy="799404"/>
            </a:xfrm>
            <a:prstGeom prst="rect">
              <a:avLst/>
            </a:prstGeom>
            <a:solidFill>
              <a:srgbClr val="FFFFFF"/>
            </a:solidFill>
            <a:ln w="22225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lIns="137160" tIns="73152" rIns="137160" bIns="73152" rtlCol="0" anchor="ctr"/>
            <a:lstStyle/>
            <a:p>
              <a:pPr algn="ctr"/>
              <a:r>
                <a:rPr sz="3600" b="1" dirty="0">
                  <a:solidFill>
                    <a:srgbClr val="000000"/>
                  </a:solidFill>
                  <a:latin typeface="+mj-lt"/>
                </a:rPr>
                <a:t>Consecutive CTEPH patients who underwent BPA at our center</a:t>
              </a:r>
            </a:p>
            <a:p>
              <a:pPr algn="ctr">
                <a:spcAft>
                  <a:spcPts val="400"/>
                </a:spcAft>
              </a:pPr>
              <a:r>
                <a:rPr sz="3600" b="1" dirty="0">
                  <a:solidFill>
                    <a:srgbClr val="000000"/>
                  </a:solidFill>
                  <a:latin typeface="+mj-lt"/>
                </a:rPr>
                <a:t>(February 2009 – May 2024)</a:t>
              </a:r>
            </a:p>
            <a:p>
              <a:pPr algn="ctr"/>
              <a:r>
                <a:rPr sz="3600" b="1" dirty="0">
                  <a:solidFill>
                    <a:srgbClr val="000000"/>
                  </a:solidFill>
                  <a:latin typeface="+mj-lt"/>
                </a:rPr>
                <a:t>n = 385</a:t>
              </a:r>
            </a:p>
          </p:txBody>
        </p:sp>
        <p:sp>
          <p:nvSpPr>
            <p:cNvPr id="48" name="Down Arrow 3">
              <a:extLst>
                <a:ext uri="{FF2B5EF4-FFF2-40B4-BE49-F238E27FC236}">
                  <a16:creationId xmlns:a16="http://schemas.microsoft.com/office/drawing/2014/main" id="{F7109650-BEE8-5B6B-E759-83E70DE04786}"/>
                </a:ext>
              </a:extLst>
            </p:cNvPr>
            <p:cNvSpPr/>
            <p:nvPr/>
          </p:nvSpPr>
          <p:spPr>
            <a:xfrm>
              <a:off x="5532898" y="1811932"/>
              <a:ext cx="320040" cy="1097280"/>
            </a:xfrm>
            <a:prstGeom prst="downArrow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3600">
                <a:latin typeface="+mj-lt"/>
              </a:endParaRPr>
            </a:p>
          </p:txBody>
        </p:sp>
        <p:sp>
          <p:nvSpPr>
            <p:cNvPr id="49" name="Rectangle 4">
              <a:extLst>
                <a:ext uri="{FF2B5EF4-FFF2-40B4-BE49-F238E27FC236}">
                  <a16:creationId xmlns:a16="http://schemas.microsoft.com/office/drawing/2014/main" id="{D6F1A003-0C62-2022-4CF4-A69A2EABB239}"/>
                </a:ext>
              </a:extLst>
            </p:cNvPr>
            <p:cNvSpPr/>
            <p:nvPr/>
          </p:nvSpPr>
          <p:spPr>
            <a:xfrm>
              <a:off x="6352755" y="1930032"/>
              <a:ext cx="2498917" cy="914400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lIns="137160" tIns="73152" bIns="73152" rtlCol="0" anchor="ctr"/>
            <a:lstStyle/>
            <a:p>
              <a:pPr algn="l"/>
              <a:r>
                <a:rPr sz="3600" b="1" dirty="0">
                  <a:solidFill>
                    <a:srgbClr val="000000"/>
                  </a:solidFill>
                  <a:latin typeface="+mj-lt"/>
                </a:rPr>
                <a:t>Excluded (n = 197)</a:t>
              </a:r>
            </a:p>
            <a:p>
              <a:pPr algn="l"/>
              <a:r>
                <a:rPr sz="3600" b="0" dirty="0">
                  <a:solidFill>
                    <a:srgbClr val="000000"/>
                  </a:solidFill>
                  <a:latin typeface="+mj-lt"/>
                </a:rPr>
                <a:t>No follow-up exercise right heart</a:t>
              </a:r>
            </a:p>
            <a:p>
              <a:pPr algn="l"/>
              <a:r>
                <a:rPr sz="3600" b="0" dirty="0">
                  <a:solidFill>
                    <a:srgbClr val="000000"/>
                  </a:solidFill>
                  <a:latin typeface="+mj-lt"/>
                </a:rPr>
                <a:t>catheterization within 1 year after</a:t>
              </a:r>
            </a:p>
            <a:p>
              <a:pPr algn="l"/>
              <a:r>
                <a:rPr sz="3600" b="0" dirty="0">
                  <a:solidFill>
                    <a:srgbClr val="000000"/>
                  </a:solidFill>
                  <a:latin typeface="+mj-lt"/>
                </a:rPr>
                <a:t>the final BPA session</a:t>
              </a:r>
            </a:p>
          </p:txBody>
        </p:sp>
        <p:cxnSp>
          <p:nvCxnSpPr>
            <p:cNvPr id="50" name="Connector 5">
              <a:extLst>
                <a:ext uri="{FF2B5EF4-FFF2-40B4-BE49-F238E27FC236}">
                  <a16:creationId xmlns:a16="http://schemas.microsoft.com/office/drawing/2014/main" id="{1E93B6B1-E612-B0FA-5003-3370B7F8B498}"/>
                </a:ext>
              </a:extLst>
            </p:cNvPr>
            <p:cNvCxnSpPr/>
            <p:nvPr/>
          </p:nvCxnSpPr>
          <p:spPr>
            <a:xfrm>
              <a:off x="5935827" y="2266292"/>
              <a:ext cx="388620" cy="0"/>
            </a:xfrm>
            <a:prstGeom prst="line">
              <a:avLst/>
            </a:prstGeom>
            <a:ln w="15875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Rectangle 6">
              <a:extLst>
                <a:ext uri="{FF2B5EF4-FFF2-40B4-BE49-F238E27FC236}">
                  <a16:creationId xmlns:a16="http://schemas.microsoft.com/office/drawing/2014/main" id="{FE865EFF-5D08-952C-D574-81B8B7B5F628}"/>
                </a:ext>
              </a:extLst>
            </p:cNvPr>
            <p:cNvSpPr/>
            <p:nvPr/>
          </p:nvSpPr>
          <p:spPr>
            <a:xfrm>
              <a:off x="3535527" y="3063240"/>
              <a:ext cx="5120640" cy="1188720"/>
            </a:xfrm>
            <a:prstGeom prst="rect">
              <a:avLst/>
            </a:prstGeom>
            <a:solidFill>
              <a:srgbClr val="FFFFFF"/>
            </a:solidFill>
            <a:ln w="22225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lIns="137160" tIns="73152" rIns="137160" bIns="73152" rtlCol="0" anchor="ctr"/>
            <a:lstStyle/>
            <a:p>
              <a:pPr algn="ctr">
                <a:spcAft>
                  <a:spcPts val="400"/>
                </a:spcAft>
              </a:pPr>
              <a:r>
                <a:rPr sz="3600" b="1" dirty="0">
                  <a:solidFill>
                    <a:srgbClr val="000000"/>
                  </a:solidFill>
                  <a:latin typeface="+mj-lt"/>
                </a:rPr>
                <a:t>Study population</a:t>
              </a:r>
            </a:p>
            <a:p>
              <a:pPr algn="ctr"/>
              <a:r>
                <a:rPr sz="3600" b="0" dirty="0">
                  <a:solidFill>
                    <a:srgbClr val="000000"/>
                  </a:solidFill>
                  <a:latin typeface="+mj-lt"/>
                </a:rPr>
                <a:t>Patients with follow-up exercise right heart catheterization</a:t>
              </a:r>
            </a:p>
            <a:p>
              <a:pPr algn="ctr">
                <a:spcAft>
                  <a:spcPts val="400"/>
                </a:spcAft>
              </a:pPr>
              <a:r>
                <a:rPr sz="3600" b="0" dirty="0">
                  <a:solidFill>
                    <a:srgbClr val="000000"/>
                  </a:solidFill>
                  <a:latin typeface="+mj-lt"/>
                </a:rPr>
                <a:t>within 1 year after the final BPA session</a:t>
              </a:r>
            </a:p>
            <a:p>
              <a:pPr algn="ctr"/>
              <a:r>
                <a:rPr sz="3600" b="1" dirty="0">
                  <a:solidFill>
                    <a:srgbClr val="000000"/>
                  </a:solidFill>
                  <a:latin typeface="+mj-lt"/>
                </a:rPr>
                <a:t>n = 188</a:t>
              </a:r>
            </a:p>
          </p:txBody>
        </p:sp>
        <p:sp>
          <p:nvSpPr>
            <p:cNvPr id="52" name="Down Arrow 7">
              <a:extLst>
                <a:ext uri="{FF2B5EF4-FFF2-40B4-BE49-F238E27FC236}">
                  <a16:creationId xmlns:a16="http://schemas.microsoft.com/office/drawing/2014/main" id="{1798FB31-6692-15E0-B58B-F2763C68F547}"/>
                </a:ext>
              </a:extLst>
            </p:cNvPr>
            <p:cNvSpPr/>
            <p:nvPr/>
          </p:nvSpPr>
          <p:spPr>
            <a:xfrm>
              <a:off x="5935827" y="4251960"/>
              <a:ext cx="320040" cy="274319"/>
            </a:xfrm>
            <a:prstGeom prst="downArrow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3600">
                <a:latin typeface="+mj-lt"/>
              </a:endParaRPr>
            </a:p>
          </p:txBody>
        </p:sp>
        <p:sp>
          <p:nvSpPr>
            <p:cNvPr id="53" name="Rectangle 8">
              <a:extLst>
                <a:ext uri="{FF2B5EF4-FFF2-40B4-BE49-F238E27FC236}">
                  <a16:creationId xmlns:a16="http://schemas.microsoft.com/office/drawing/2014/main" id="{CB183B1A-B175-727E-D924-136E487A972B}"/>
                </a:ext>
              </a:extLst>
            </p:cNvPr>
            <p:cNvSpPr/>
            <p:nvPr/>
          </p:nvSpPr>
          <p:spPr>
            <a:xfrm>
              <a:off x="3535527" y="4526280"/>
              <a:ext cx="5120640" cy="1188720"/>
            </a:xfrm>
            <a:prstGeom prst="rect">
              <a:avLst/>
            </a:prstGeom>
            <a:solidFill>
              <a:srgbClr val="FFFFFF"/>
            </a:solidFill>
            <a:ln w="22225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lIns="548640" tIns="73152" rIns="182880" bIns="73152" rtlCol="0" anchor="ctr"/>
            <a:lstStyle/>
            <a:p>
              <a:pPr algn="ctr">
                <a:spcAft>
                  <a:spcPts val="600"/>
                </a:spcAft>
              </a:pPr>
              <a:r>
                <a:rPr sz="3600" b="1">
                  <a:solidFill>
                    <a:srgbClr val="000000"/>
                  </a:solidFill>
                  <a:latin typeface="+mj-lt"/>
                </a:rPr>
                <a:t>Variables evaluated</a:t>
              </a:r>
            </a:p>
            <a:p>
              <a:pPr algn="l"/>
              <a:r>
                <a:rPr sz="3600" b="0">
                  <a:solidFill>
                    <a:srgbClr val="000000"/>
                  </a:solidFill>
                  <a:latin typeface="+mj-lt"/>
                </a:rPr>
                <a:t>•  Peak exercise SaO₂</a:t>
              </a:r>
            </a:p>
            <a:p>
              <a:pPr algn="l"/>
              <a:r>
                <a:rPr sz="3600" b="0">
                  <a:solidFill>
                    <a:srgbClr val="000000"/>
                  </a:solidFill>
                  <a:latin typeface="+mj-lt"/>
                </a:rPr>
                <a:t>•  Cardiopulmonary exercise variables</a:t>
              </a:r>
            </a:p>
            <a:p>
              <a:pPr algn="l"/>
              <a:r>
                <a:rPr sz="3600" b="0">
                  <a:solidFill>
                    <a:srgbClr val="000000"/>
                  </a:solidFill>
                  <a:latin typeface="+mj-lt"/>
                </a:rPr>
                <a:t>•  Hemodynamic variables</a:t>
              </a:r>
            </a:p>
          </p:txBody>
        </p:sp>
        <p:sp>
          <p:nvSpPr>
            <p:cNvPr id="54" name="Down Arrow 9">
              <a:extLst>
                <a:ext uri="{FF2B5EF4-FFF2-40B4-BE49-F238E27FC236}">
                  <a16:creationId xmlns:a16="http://schemas.microsoft.com/office/drawing/2014/main" id="{9CA2DE78-0F41-17C2-E729-298310816A27}"/>
                </a:ext>
              </a:extLst>
            </p:cNvPr>
            <p:cNvSpPr/>
            <p:nvPr/>
          </p:nvSpPr>
          <p:spPr>
            <a:xfrm>
              <a:off x="5935827" y="5715000"/>
              <a:ext cx="320040" cy="182880"/>
            </a:xfrm>
            <a:prstGeom prst="downArrow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sz="3600">
                <a:latin typeface="+mj-lt"/>
              </a:endParaRPr>
            </a:p>
          </p:txBody>
        </p:sp>
        <p:sp>
          <p:nvSpPr>
            <p:cNvPr id="55" name="Rectangle 10">
              <a:extLst>
                <a:ext uri="{FF2B5EF4-FFF2-40B4-BE49-F238E27FC236}">
                  <a16:creationId xmlns:a16="http://schemas.microsoft.com/office/drawing/2014/main" id="{FFE993B0-83E1-D3E4-AA84-BB92453BD559}"/>
                </a:ext>
              </a:extLst>
            </p:cNvPr>
            <p:cNvSpPr/>
            <p:nvPr/>
          </p:nvSpPr>
          <p:spPr>
            <a:xfrm>
              <a:off x="3535527" y="5897880"/>
              <a:ext cx="5120640" cy="868680"/>
            </a:xfrm>
            <a:prstGeom prst="rect">
              <a:avLst/>
            </a:prstGeom>
            <a:solidFill>
              <a:srgbClr val="FFFFFF"/>
            </a:solidFill>
            <a:ln w="22225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square" lIns="137160" tIns="73152" rIns="137160" bIns="73152" rtlCol="0" anchor="ctr"/>
            <a:lstStyle/>
            <a:p>
              <a:pPr algn="ctr">
                <a:spcAft>
                  <a:spcPts val="200"/>
                </a:spcAft>
              </a:pPr>
              <a:r>
                <a:rPr sz="3600" b="1">
                  <a:solidFill>
                    <a:srgbClr val="000000"/>
                  </a:solidFill>
                  <a:latin typeface="+mj-lt"/>
                </a:rPr>
                <a:t>Multivariable linear regression analysis</a:t>
              </a:r>
            </a:p>
            <a:p>
              <a:pPr algn="ctr"/>
              <a:r>
                <a:rPr sz="3600" b="0">
                  <a:solidFill>
                    <a:srgbClr val="000000"/>
                  </a:solidFill>
                  <a:latin typeface="+mj-lt"/>
                </a:rPr>
                <a:t>to identify determinants of peak exercise SaO₂</a:t>
              </a:r>
            </a:p>
          </p:txBody>
        </p:sp>
      </p:grpSp>
      <p:graphicFrame>
        <p:nvGraphicFramePr>
          <p:cNvPr id="56" name="表 55">
            <a:extLst>
              <a:ext uri="{FF2B5EF4-FFF2-40B4-BE49-F238E27FC236}">
                <a16:creationId xmlns:a16="http://schemas.microsoft.com/office/drawing/2014/main" id="{99EB3C8C-2980-EA50-AA12-1EFE8016BF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5852965"/>
              </p:ext>
            </p:extLst>
          </p:nvPr>
        </p:nvGraphicFramePr>
        <p:xfrm>
          <a:off x="17907136" y="6461550"/>
          <a:ext cx="6835275" cy="10022700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3310128">
                  <a:extLst>
                    <a:ext uri="{9D8B030D-6E8A-4147-A177-3AD203B41FA5}">
                      <a16:colId xmlns:a16="http://schemas.microsoft.com/office/drawing/2014/main" val="3269193251"/>
                    </a:ext>
                  </a:extLst>
                </a:gridCol>
                <a:gridCol w="3525147">
                  <a:extLst>
                    <a:ext uri="{9D8B030D-6E8A-4147-A177-3AD203B41FA5}">
                      <a16:colId xmlns:a16="http://schemas.microsoft.com/office/drawing/2014/main" val="1861573337"/>
                    </a:ext>
                  </a:extLst>
                </a:gridCol>
              </a:tblGrid>
              <a:tr h="66797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>
                          <a:effectLst/>
                        </a:rPr>
                        <a:t>Age</a:t>
                      </a:r>
                      <a:endParaRPr lang="ja-JP" sz="3600" kern="10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b="0" kern="100" dirty="0">
                          <a:effectLst/>
                        </a:rPr>
                        <a:t>63 </a:t>
                      </a:r>
                      <a:r>
                        <a:rPr lang="ja-JP" sz="3600" b="0" kern="100" dirty="0">
                          <a:effectLst/>
                        </a:rPr>
                        <a:t>±</a:t>
                      </a:r>
                      <a:r>
                        <a:rPr lang="en-US" sz="3600" b="0" kern="100" dirty="0">
                          <a:effectLst/>
                        </a:rPr>
                        <a:t> 13</a:t>
                      </a:r>
                      <a:endParaRPr lang="ja-JP" sz="3600" b="0" kern="100" dirty="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78879044"/>
                  </a:ext>
                </a:extLst>
              </a:tr>
              <a:tr h="66797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>
                          <a:effectLst/>
                        </a:rPr>
                        <a:t>Female</a:t>
                      </a:r>
                      <a:endParaRPr lang="ja-JP" sz="3600" kern="100" dirty="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 dirty="0">
                          <a:effectLst/>
                        </a:rPr>
                        <a:t>133 (70.7%)</a:t>
                      </a:r>
                      <a:endParaRPr lang="ja-JP" sz="3600" kern="100" dirty="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21291785"/>
                  </a:ext>
                </a:extLst>
              </a:tr>
              <a:tr h="66797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 dirty="0">
                          <a:effectLst/>
                        </a:rPr>
                        <a:t>BMI</a:t>
                      </a:r>
                      <a:r>
                        <a:rPr lang="en-US" sz="1800" kern="100" dirty="0">
                          <a:effectLst/>
                        </a:rPr>
                        <a:t>, kg/m²</a:t>
                      </a:r>
                      <a:endParaRPr lang="ja-JP" sz="3600" kern="100" dirty="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>
                          <a:effectLst/>
                        </a:rPr>
                        <a:t>22.8 </a:t>
                      </a:r>
                      <a:r>
                        <a:rPr lang="ja-JP" sz="3600" kern="100">
                          <a:effectLst/>
                        </a:rPr>
                        <a:t>±</a:t>
                      </a:r>
                      <a:r>
                        <a:rPr lang="ja-JP" sz="3600" b="1" kern="100">
                          <a:effectLst/>
                        </a:rPr>
                        <a:t> </a:t>
                      </a:r>
                      <a:r>
                        <a:rPr lang="en-US" sz="3600" kern="100">
                          <a:effectLst/>
                        </a:rPr>
                        <a:t>3.6</a:t>
                      </a:r>
                      <a:endParaRPr lang="ja-JP" sz="3600" kern="10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98981168"/>
                  </a:ext>
                </a:extLst>
              </a:tr>
              <a:tr h="133594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 dirty="0">
                          <a:effectLst/>
                        </a:rPr>
                        <a:t>Onset to Diagnosis</a:t>
                      </a:r>
                      <a:r>
                        <a:rPr lang="en-US" sz="1800" kern="100" dirty="0">
                          <a:effectLst/>
                        </a:rPr>
                        <a:t>, months</a:t>
                      </a:r>
                      <a:endParaRPr lang="ja-JP" sz="3600" kern="100" dirty="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 dirty="0">
                          <a:effectLst/>
                        </a:rPr>
                        <a:t>12 (5-24)</a:t>
                      </a:r>
                      <a:endParaRPr lang="ja-JP" sz="3600" kern="100" dirty="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252017"/>
                  </a:ext>
                </a:extLst>
              </a:tr>
              <a:tr h="82337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 dirty="0">
                          <a:effectLst/>
                        </a:rPr>
                        <a:t>PEA</a:t>
                      </a:r>
                      <a:endParaRPr lang="ja-JP" sz="3600" kern="100" dirty="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>
                          <a:effectLst/>
                        </a:rPr>
                        <a:t>12 (6.4%)</a:t>
                      </a:r>
                      <a:endParaRPr lang="ja-JP" sz="3600" kern="10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00012028"/>
                  </a:ext>
                </a:extLst>
              </a:tr>
              <a:tr h="82337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 dirty="0">
                          <a:effectLst/>
                        </a:rPr>
                        <a:t>APE</a:t>
                      </a:r>
                      <a:endParaRPr lang="ja-JP" sz="3600" kern="100" dirty="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>
                          <a:effectLst/>
                        </a:rPr>
                        <a:t>93 (49.5%)</a:t>
                      </a:r>
                      <a:endParaRPr lang="ja-JP" sz="3600" kern="10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75318554"/>
                  </a:ext>
                </a:extLst>
              </a:tr>
              <a:tr h="66797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 dirty="0">
                          <a:effectLst/>
                        </a:rPr>
                        <a:t>DVT</a:t>
                      </a:r>
                      <a:endParaRPr lang="ja-JP" sz="3600" kern="100" dirty="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>
                          <a:effectLst/>
                        </a:rPr>
                        <a:t>44 (23.4%)</a:t>
                      </a:r>
                      <a:endParaRPr lang="ja-JP" sz="3600" kern="10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7109832"/>
                  </a:ext>
                </a:extLst>
              </a:tr>
              <a:tr h="66797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>
                          <a:effectLst/>
                        </a:rPr>
                        <a:t>Smoking</a:t>
                      </a:r>
                      <a:endParaRPr lang="ja-JP" sz="3600" kern="10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 dirty="0">
                          <a:effectLst/>
                        </a:rPr>
                        <a:t>59 (31.4%)</a:t>
                      </a:r>
                      <a:endParaRPr lang="ja-JP" sz="3600" kern="100" dirty="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53123674"/>
                  </a:ext>
                </a:extLst>
              </a:tr>
              <a:tr h="133594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 dirty="0">
                          <a:effectLst/>
                        </a:rPr>
                        <a:t>WHO functional class </a:t>
                      </a:r>
                      <a:r>
                        <a:rPr lang="en-US" sz="1800" kern="100" dirty="0">
                          <a:effectLst/>
                        </a:rPr>
                        <a:t>(I/</a:t>
                      </a:r>
                      <a:r>
                        <a:rPr lang="ja-JP" sz="1800" kern="100" dirty="0">
                          <a:effectLst/>
                        </a:rPr>
                        <a:t>Ⅱ</a:t>
                      </a:r>
                      <a:r>
                        <a:rPr lang="en-US" sz="1800" kern="100" dirty="0">
                          <a:effectLst/>
                        </a:rPr>
                        <a:t>/</a:t>
                      </a:r>
                      <a:r>
                        <a:rPr lang="ja-JP" sz="1800" kern="100" dirty="0">
                          <a:effectLst/>
                        </a:rPr>
                        <a:t>Ⅲ</a:t>
                      </a:r>
                      <a:r>
                        <a:rPr lang="en-US" sz="1800" kern="100" dirty="0">
                          <a:effectLst/>
                        </a:rPr>
                        <a:t>/</a:t>
                      </a:r>
                      <a:r>
                        <a:rPr lang="ja-JP" sz="1800" kern="100" dirty="0">
                          <a:effectLst/>
                        </a:rPr>
                        <a:t>Ⅳ</a:t>
                      </a:r>
                      <a:r>
                        <a:rPr lang="en-US" altLang="ja-JP" sz="1800" kern="100" dirty="0">
                          <a:effectLst/>
                        </a:rPr>
                        <a:t>)</a:t>
                      </a:r>
                      <a:endParaRPr lang="ja-JP" sz="3600" kern="100" dirty="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 dirty="0">
                          <a:effectLst/>
                        </a:rPr>
                        <a:t>2/58/120/8</a:t>
                      </a:r>
                      <a:endParaRPr lang="ja-JP" sz="3600" kern="100" dirty="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5182918"/>
                  </a:ext>
                </a:extLst>
              </a:tr>
              <a:tr h="66797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 dirty="0">
                          <a:effectLst/>
                        </a:rPr>
                        <a:t>BNP</a:t>
                      </a:r>
                      <a:r>
                        <a:rPr lang="en-US" sz="2000" kern="100" dirty="0">
                          <a:effectLst/>
                        </a:rPr>
                        <a:t>, </a:t>
                      </a:r>
                      <a:r>
                        <a:rPr lang="en-US" sz="2000" kern="100" dirty="0" err="1">
                          <a:effectLst/>
                        </a:rPr>
                        <a:t>pg</a:t>
                      </a:r>
                      <a:r>
                        <a:rPr lang="en-US" sz="2000" kern="100" dirty="0">
                          <a:effectLst/>
                        </a:rPr>
                        <a:t>/mL</a:t>
                      </a:r>
                      <a:endParaRPr lang="ja-JP" sz="3600" kern="100" dirty="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 dirty="0">
                          <a:effectLst/>
                        </a:rPr>
                        <a:t>53 (25-168)</a:t>
                      </a:r>
                      <a:endParaRPr lang="ja-JP" sz="3600" kern="100" dirty="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595161"/>
                  </a:ext>
                </a:extLst>
              </a:tr>
              <a:tr h="94234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 dirty="0">
                          <a:effectLst/>
                        </a:rPr>
                        <a:t>6-minute walk</a:t>
                      </a:r>
                      <a:r>
                        <a:rPr lang="en-US" sz="1800" kern="100" dirty="0">
                          <a:effectLst/>
                        </a:rPr>
                        <a:t>, m</a:t>
                      </a:r>
                      <a:endParaRPr lang="ja-JP" sz="3600" kern="100" dirty="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>
                          <a:effectLst/>
                        </a:rPr>
                        <a:t>380 (325-440)</a:t>
                      </a:r>
                      <a:endParaRPr lang="ja-JP" sz="3600" kern="100" dirty="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58235091"/>
                  </a:ext>
                </a:extLst>
              </a:tr>
              <a:tr h="75387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>
                          <a:effectLst/>
                        </a:rPr>
                        <a:t>Oxygen therapy</a:t>
                      </a:r>
                      <a:endParaRPr lang="ja-JP" sz="3600" kern="10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 dirty="0">
                          <a:effectLst/>
                        </a:rPr>
                        <a:t>123 (65.4%)</a:t>
                      </a:r>
                      <a:endParaRPr lang="ja-JP" sz="3600" kern="100" dirty="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92751774"/>
                  </a:ext>
                </a:extLst>
              </a:tr>
            </a:tbl>
          </a:graphicData>
        </a:graphic>
      </p:graphicFrame>
      <p:sp>
        <p:nvSpPr>
          <p:cNvPr id="57" name="TextBox 6">
            <a:extLst>
              <a:ext uri="{FF2B5EF4-FFF2-40B4-BE49-F238E27FC236}">
                <a16:creationId xmlns:a16="http://schemas.microsoft.com/office/drawing/2014/main" id="{70442F05-9778-32EE-EAC5-3FE3A5FC30AE}"/>
              </a:ext>
            </a:extLst>
          </p:cNvPr>
          <p:cNvSpPr txBox="1"/>
          <p:nvPr/>
        </p:nvSpPr>
        <p:spPr>
          <a:xfrm>
            <a:off x="17587055" y="5613526"/>
            <a:ext cx="9375390" cy="1210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3600" b="1" dirty="0">
                <a:solidFill>
                  <a:srgbClr val="102450"/>
                </a:solidFill>
              </a:rPr>
              <a:t>Table 1. Baseline characteristics</a:t>
            </a:r>
            <a:endParaRPr sz="3600" b="1" dirty="0">
              <a:solidFill>
                <a:srgbClr val="102450"/>
              </a:solidFill>
            </a:endParaRPr>
          </a:p>
          <a:p>
            <a:endParaRPr sz="3600" dirty="0">
              <a:solidFill>
                <a:srgbClr val="000000"/>
              </a:solidFill>
            </a:endParaRPr>
          </a:p>
        </p:txBody>
      </p:sp>
      <p:graphicFrame>
        <p:nvGraphicFramePr>
          <p:cNvPr id="59" name="表 58">
            <a:extLst>
              <a:ext uri="{FF2B5EF4-FFF2-40B4-BE49-F238E27FC236}">
                <a16:creationId xmlns:a16="http://schemas.microsoft.com/office/drawing/2014/main" id="{F4D043CE-94C6-CA3D-08D9-D239E987DC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4999536"/>
              </p:ext>
            </p:extLst>
          </p:nvPr>
        </p:nvGraphicFramePr>
        <p:xfrm>
          <a:off x="25043442" y="6400564"/>
          <a:ext cx="11574792" cy="10083684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2893698">
                  <a:extLst>
                    <a:ext uri="{9D8B030D-6E8A-4147-A177-3AD203B41FA5}">
                      <a16:colId xmlns:a16="http://schemas.microsoft.com/office/drawing/2014/main" val="4068833704"/>
                    </a:ext>
                  </a:extLst>
                </a:gridCol>
                <a:gridCol w="2775601">
                  <a:extLst>
                    <a:ext uri="{9D8B030D-6E8A-4147-A177-3AD203B41FA5}">
                      <a16:colId xmlns:a16="http://schemas.microsoft.com/office/drawing/2014/main" val="3449359903"/>
                    </a:ext>
                  </a:extLst>
                </a:gridCol>
                <a:gridCol w="3011795">
                  <a:extLst>
                    <a:ext uri="{9D8B030D-6E8A-4147-A177-3AD203B41FA5}">
                      <a16:colId xmlns:a16="http://schemas.microsoft.com/office/drawing/2014/main" val="1748756127"/>
                    </a:ext>
                  </a:extLst>
                </a:gridCol>
                <a:gridCol w="2893698">
                  <a:extLst>
                    <a:ext uri="{9D8B030D-6E8A-4147-A177-3AD203B41FA5}">
                      <a16:colId xmlns:a16="http://schemas.microsoft.com/office/drawing/2014/main" val="2492753463"/>
                    </a:ext>
                  </a:extLst>
                </a:gridCol>
              </a:tblGrid>
              <a:tr h="155133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 dirty="0">
                          <a:effectLst/>
                        </a:rPr>
                        <a:t> </a:t>
                      </a:r>
                      <a:endParaRPr lang="ja-JP" sz="3600" kern="100" dirty="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 dirty="0">
                          <a:effectLst/>
                        </a:rPr>
                        <a:t>RHC</a:t>
                      </a:r>
                    </a:p>
                    <a:p>
                      <a:pPr>
                        <a:buNone/>
                      </a:pPr>
                      <a:r>
                        <a:rPr lang="en-US" sz="3600" kern="100" dirty="0">
                          <a:effectLst/>
                        </a:rPr>
                        <a:t> (before BPA)</a:t>
                      </a:r>
                      <a:endParaRPr lang="ja-JP" sz="3600" kern="100" dirty="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 dirty="0">
                          <a:effectLst/>
                        </a:rPr>
                        <a:t>RHC, rest</a:t>
                      </a:r>
                    </a:p>
                    <a:p>
                      <a:pPr>
                        <a:buNone/>
                      </a:pPr>
                      <a:r>
                        <a:rPr lang="en-US" sz="3600" kern="100" dirty="0">
                          <a:effectLst/>
                        </a:rPr>
                        <a:t> (follow-up)</a:t>
                      </a:r>
                      <a:endParaRPr lang="ja-JP" sz="3600" kern="100" dirty="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 dirty="0">
                          <a:effectLst/>
                        </a:rPr>
                        <a:t>RHC, </a:t>
                      </a:r>
                    </a:p>
                    <a:p>
                      <a:pPr>
                        <a:buNone/>
                      </a:pPr>
                      <a:r>
                        <a:rPr lang="en-US" sz="3600" kern="100" dirty="0">
                          <a:effectLst/>
                        </a:rPr>
                        <a:t>Peak Exercise</a:t>
                      </a:r>
                      <a:endParaRPr lang="ja-JP" sz="3600" kern="100" dirty="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95737306"/>
                  </a:ext>
                </a:extLst>
              </a:tr>
              <a:tr h="77566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 dirty="0">
                          <a:effectLst/>
                        </a:rPr>
                        <a:t>RA</a:t>
                      </a:r>
                      <a:r>
                        <a:rPr lang="en-US" sz="1800" kern="100" dirty="0">
                          <a:effectLst/>
                        </a:rPr>
                        <a:t>, </a:t>
                      </a:r>
                      <a:r>
                        <a:rPr lang="ja-JP" sz="1800" b="0" kern="100" dirty="0">
                          <a:effectLst/>
                        </a:rPr>
                        <a:t>ｍｍ</a:t>
                      </a:r>
                      <a:r>
                        <a:rPr lang="en-US" sz="1800" b="0" kern="100" dirty="0">
                          <a:effectLst/>
                        </a:rPr>
                        <a:t>Hg</a:t>
                      </a:r>
                      <a:endParaRPr lang="ja-JP" sz="3600" b="0" kern="100" dirty="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>
                          <a:effectLst/>
                        </a:rPr>
                        <a:t>5 (3-6)</a:t>
                      </a:r>
                      <a:endParaRPr lang="ja-JP" sz="3600" kern="10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>
                          <a:effectLst/>
                        </a:rPr>
                        <a:t>3 (2-4)</a:t>
                      </a:r>
                      <a:endParaRPr lang="ja-JP" sz="3600" kern="10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>
                          <a:effectLst/>
                        </a:rPr>
                        <a:t> </a:t>
                      </a:r>
                      <a:endParaRPr lang="ja-JP" sz="3600" kern="10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02205842"/>
                  </a:ext>
                </a:extLst>
              </a:tr>
              <a:tr h="77566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 dirty="0">
                          <a:effectLst/>
                        </a:rPr>
                        <a:t>RVEDP</a:t>
                      </a:r>
                      <a:r>
                        <a:rPr lang="en-US" sz="1800" kern="100" dirty="0">
                          <a:effectLst/>
                        </a:rPr>
                        <a:t>, mmHg</a:t>
                      </a:r>
                      <a:endParaRPr lang="ja-JP" sz="3600" kern="100" dirty="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 dirty="0">
                          <a:effectLst/>
                        </a:rPr>
                        <a:t>8 (6-11)</a:t>
                      </a:r>
                      <a:endParaRPr lang="ja-JP" sz="3600" kern="100" dirty="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 dirty="0">
                          <a:effectLst/>
                        </a:rPr>
                        <a:t>2 (-1-2)</a:t>
                      </a:r>
                      <a:endParaRPr lang="ja-JP" sz="3600" kern="100" dirty="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 dirty="0">
                          <a:effectLst/>
                        </a:rPr>
                        <a:t> </a:t>
                      </a:r>
                      <a:endParaRPr lang="ja-JP" sz="3600" kern="100" dirty="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80386941"/>
                  </a:ext>
                </a:extLst>
              </a:tr>
              <a:tr h="116350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 dirty="0">
                          <a:effectLst/>
                        </a:rPr>
                        <a:t>PA, systolic</a:t>
                      </a:r>
                      <a:r>
                        <a:rPr lang="en-US" sz="1800" kern="100" dirty="0">
                          <a:effectLst/>
                        </a:rPr>
                        <a:t>, mmHg</a:t>
                      </a:r>
                      <a:endParaRPr lang="ja-JP" sz="3600" kern="100" dirty="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 dirty="0">
                          <a:effectLst/>
                        </a:rPr>
                        <a:t>65 (49-77)</a:t>
                      </a:r>
                      <a:endParaRPr lang="ja-JP" sz="3600" kern="100" dirty="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>
                          <a:effectLst/>
                        </a:rPr>
                        <a:t>32 (28-37)</a:t>
                      </a:r>
                      <a:endParaRPr lang="ja-JP" sz="3600" kern="10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>
                          <a:effectLst/>
                        </a:rPr>
                        <a:t>65 (56-74)</a:t>
                      </a:r>
                      <a:endParaRPr lang="ja-JP" sz="3600" kern="10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15121732"/>
                  </a:ext>
                </a:extLst>
              </a:tr>
              <a:tr h="116350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 dirty="0">
                          <a:effectLst/>
                        </a:rPr>
                        <a:t>PA, diastolic</a:t>
                      </a:r>
                      <a:r>
                        <a:rPr lang="en-US" sz="1800" kern="100" dirty="0">
                          <a:effectLst/>
                        </a:rPr>
                        <a:t>, mmHg</a:t>
                      </a:r>
                      <a:endParaRPr lang="ja-JP" sz="3600" kern="100" dirty="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 dirty="0">
                          <a:effectLst/>
                        </a:rPr>
                        <a:t>17 (12-22)</a:t>
                      </a:r>
                      <a:endParaRPr lang="ja-JP" sz="3600" kern="100" dirty="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>
                          <a:effectLst/>
                        </a:rPr>
                        <a:t>8 (5-11)</a:t>
                      </a:r>
                      <a:endParaRPr lang="ja-JP" sz="3600" kern="10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>
                          <a:effectLst/>
                        </a:rPr>
                        <a:t>17 (13-21)</a:t>
                      </a:r>
                      <a:endParaRPr lang="ja-JP" sz="3600" kern="10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55226485"/>
                  </a:ext>
                </a:extLst>
              </a:tr>
              <a:tr h="77566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 dirty="0">
                          <a:effectLst/>
                        </a:rPr>
                        <a:t>PA, mean</a:t>
                      </a:r>
                      <a:r>
                        <a:rPr lang="en-US" sz="1800" kern="100" dirty="0">
                          <a:effectLst/>
                        </a:rPr>
                        <a:t>, mmHg</a:t>
                      </a:r>
                      <a:endParaRPr lang="ja-JP" sz="3600" kern="100" dirty="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 dirty="0">
                          <a:effectLst/>
                        </a:rPr>
                        <a:t>35 (27-42)</a:t>
                      </a:r>
                      <a:endParaRPr lang="ja-JP" sz="3600" kern="100" dirty="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>
                          <a:effectLst/>
                        </a:rPr>
                        <a:t>23 (18-27)</a:t>
                      </a:r>
                      <a:endParaRPr lang="ja-JP" sz="3600" kern="10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>
                          <a:effectLst/>
                        </a:rPr>
                        <a:t>39 (33-45)</a:t>
                      </a:r>
                      <a:endParaRPr lang="ja-JP" sz="3600" kern="10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52411365"/>
                  </a:ext>
                </a:extLst>
              </a:tr>
              <a:tr h="77566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 dirty="0">
                          <a:effectLst/>
                        </a:rPr>
                        <a:t>PCW</a:t>
                      </a:r>
                      <a:r>
                        <a:rPr lang="en-US" sz="2000" kern="100" dirty="0">
                          <a:effectLst/>
                        </a:rPr>
                        <a:t>, mmHg</a:t>
                      </a:r>
                      <a:endParaRPr lang="ja-JP" sz="3600" kern="100" dirty="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>
                          <a:effectLst/>
                        </a:rPr>
                        <a:t>8 (6-11)</a:t>
                      </a:r>
                      <a:endParaRPr lang="ja-JP" sz="3600" kern="10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>
                          <a:effectLst/>
                        </a:rPr>
                        <a:t>11 (9-14)</a:t>
                      </a:r>
                      <a:endParaRPr lang="ja-JP" sz="3600" kern="10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>
                          <a:effectLst/>
                        </a:rPr>
                        <a:t>16 (12-21)</a:t>
                      </a:r>
                      <a:endParaRPr lang="ja-JP" sz="3600" kern="10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58817354"/>
                  </a:ext>
                </a:extLst>
              </a:tr>
              <a:tr h="77566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 dirty="0">
                          <a:effectLst/>
                        </a:rPr>
                        <a:t>CO</a:t>
                      </a:r>
                      <a:r>
                        <a:rPr lang="en-US" sz="1800" kern="100" dirty="0">
                          <a:effectLst/>
                        </a:rPr>
                        <a:t>, L/min</a:t>
                      </a:r>
                      <a:endParaRPr lang="ja-JP" sz="3600" kern="100" dirty="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>
                          <a:effectLst/>
                        </a:rPr>
                        <a:t>4.7 (3.9-5.7)</a:t>
                      </a:r>
                      <a:endParaRPr lang="ja-JP" sz="3600" kern="10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>
                          <a:effectLst/>
                        </a:rPr>
                        <a:t>5.5 (4.3-6.9)</a:t>
                      </a:r>
                      <a:endParaRPr lang="ja-JP" sz="3600" kern="10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>
                          <a:effectLst/>
                        </a:rPr>
                        <a:t>10.7 (8.5-13.0)</a:t>
                      </a:r>
                      <a:endParaRPr lang="ja-JP" sz="3600" kern="10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86948148"/>
                  </a:ext>
                </a:extLst>
              </a:tr>
              <a:tr h="77566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 dirty="0">
                          <a:effectLst/>
                        </a:rPr>
                        <a:t>PVR</a:t>
                      </a:r>
                      <a:r>
                        <a:rPr lang="en-US" sz="1800" kern="100" dirty="0">
                          <a:effectLst/>
                        </a:rPr>
                        <a:t>, wood unit</a:t>
                      </a:r>
                      <a:endParaRPr lang="ja-JP" sz="3600" kern="100" dirty="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>
                          <a:effectLst/>
                        </a:rPr>
                        <a:t>6.3 (4.3-9.6)</a:t>
                      </a:r>
                      <a:endParaRPr lang="ja-JP" sz="3600" kern="10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>
                          <a:effectLst/>
                        </a:rPr>
                        <a:t>2.0 (1.4-2.8)</a:t>
                      </a:r>
                      <a:endParaRPr lang="ja-JP" sz="3600" kern="10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>
                          <a:effectLst/>
                        </a:rPr>
                        <a:t>2.2 (1.4-2.8)</a:t>
                      </a:r>
                      <a:endParaRPr lang="ja-JP" sz="3600" kern="10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5272674"/>
                  </a:ext>
                </a:extLst>
              </a:tr>
              <a:tr h="77566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 dirty="0">
                          <a:effectLst/>
                        </a:rPr>
                        <a:t>SaO</a:t>
                      </a:r>
                      <a:r>
                        <a:rPr lang="en-US" sz="3600" kern="100" baseline="-25000" dirty="0">
                          <a:effectLst/>
                        </a:rPr>
                        <a:t>2</a:t>
                      </a:r>
                      <a:r>
                        <a:rPr lang="en-US" sz="1800" kern="100" dirty="0">
                          <a:effectLst/>
                        </a:rPr>
                        <a:t>, %</a:t>
                      </a:r>
                      <a:endParaRPr lang="ja-JP" sz="3600" kern="100" dirty="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>
                          <a:effectLst/>
                        </a:rPr>
                        <a:t>93 (90-95)</a:t>
                      </a:r>
                      <a:endParaRPr lang="ja-JP" sz="3600" kern="10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>
                          <a:effectLst/>
                        </a:rPr>
                        <a:t>95 (93-97)</a:t>
                      </a:r>
                      <a:endParaRPr lang="ja-JP" sz="3600" kern="10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>
                          <a:effectLst/>
                        </a:rPr>
                        <a:t>92 (89-94)</a:t>
                      </a:r>
                      <a:endParaRPr lang="ja-JP" sz="3600" kern="10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80911653"/>
                  </a:ext>
                </a:extLst>
              </a:tr>
              <a:tr h="77566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 dirty="0">
                          <a:effectLst/>
                        </a:rPr>
                        <a:t>Aa-DO</a:t>
                      </a:r>
                      <a:r>
                        <a:rPr lang="en-US" sz="3600" kern="100" baseline="-25000" dirty="0">
                          <a:effectLst/>
                        </a:rPr>
                        <a:t>2</a:t>
                      </a:r>
                      <a:r>
                        <a:rPr lang="en-US" sz="1800" kern="100" dirty="0">
                          <a:effectLst/>
                        </a:rPr>
                        <a:t>, mmHg</a:t>
                      </a:r>
                      <a:endParaRPr lang="ja-JP" sz="3600" kern="100" dirty="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>
                          <a:effectLst/>
                        </a:rPr>
                        <a:t>45 (34-54)</a:t>
                      </a:r>
                      <a:endParaRPr lang="ja-JP" sz="3600" kern="10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>
                          <a:effectLst/>
                        </a:rPr>
                        <a:t>27 (16-36)</a:t>
                      </a:r>
                      <a:endParaRPr lang="ja-JP" sz="3600" kern="10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600" kern="100" dirty="0">
                          <a:effectLst/>
                        </a:rPr>
                        <a:t>47 (40-54)</a:t>
                      </a:r>
                      <a:endParaRPr lang="ja-JP" sz="3600" kern="100" dirty="0">
                        <a:effectLst/>
                        <a:latin typeface="+mj-lt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95131780"/>
                  </a:ext>
                </a:extLst>
              </a:tr>
            </a:tbl>
          </a:graphicData>
        </a:graphic>
      </p:graphicFrame>
      <p:sp>
        <p:nvSpPr>
          <p:cNvPr id="42" name="TextBox 6">
            <a:extLst>
              <a:ext uri="{FF2B5EF4-FFF2-40B4-BE49-F238E27FC236}">
                <a16:creationId xmlns:a16="http://schemas.microsoft.com/office/drawing/2014/main" id="{899F40A9-AEF5-98CE-6305-F7B1A8F5043D}"/>
              </a:ext>
            </a:extLst>
          </p:cNvPr>
          <p:cNvSpPr txBox="1"/>
          <p:nvPr/>
        </p:nvSpPr>
        <p:spPr>
          <a:xfrm>
            <a:off x="1460493" y="12661918"/>
            <a:ext cx="937539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4000" b="1" dirty="0">
                <a:solidFill>
                  <a:srgbClr val="102450"/>
                </a:solidFill>
              </a:rPr>
              <a:t>Figure 1. Study Flow</a:t>
            </a:r>
            <a:endParaRPr sz="3267" dirty="0">
              <a:solidFill>
                <a:srgbClr val="000000"/>
              </a:solidFill>
            </a:endParaRPr>
          </a:p>
        </p:txBody>
      </p:sp>
      <p:sp>
        <p:nvSpPr>
          <p:cNvPr id="44" name="TextBox 6">
            <a:extLst>
              <a:ext uri="{FF2B5EF4-FFF2-40B4-BE49-F238E27FC236}">
                <a16:creationId xmlns:a16="http://schemas.microsoft.com/office/drawing/2014/main" id="{BCB36612-3493-F485-BA83-EAE9811845CE}"/>
              </a:ext>
            </a:extLst>
          </p:cNvPr>
          <p:cNvSpPr txBox="1"/>
          <p:nvPr/>
        </p:nvSpPr>
        <p:spPr>
          <a:xfrm>
            <a:off x="24742411" y="5613526"/>
            <a:ext cx="9375390" cy="1210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3600" b="1" dirty="0">
                <a:solidFill>
                  <a:srgbClr val="102450"/>
                </a:solidFill>
              </a:rPr>
              <a:t>Table 2. Hemodynamic characteristics</a:t>
            </a:r>
            <a:endParaRPr sz="3600" b="1" dirty="0">
              <a:solidFill>
                <a:srgbClr val="102450"/>
              </a:solidFill>
            </a:endParaRPr>
          </a:p>
          <a:p>
            <a:endParaRPr sz="3600" dirty="0">
              <a:solidFill>
                <a:srgbClr val="000000"/>
              </a:solidFill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AA3E8928-C8D2-02FC-BA0F-30A46C86BF38}"/>
              </a:ext>
            </a:extLst>
          </p:cNvPr>
          <p:cNvSpPr txBox="1"/>
          <p:nvPr/>
        </p:nvSpPr>
        <p:spPr>
          <a:xfrm>
            <a:off x="38653734" y="6257218"/>
            <a:ext cx="203932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3600" dirty="0" err="1"/>
              <a:t>SaO</a:t>
            </a:r>
            <a:r>
              <a:rPr lang="en-US" altLang="ja-JP" sz="3600" dirty="0"/>
              <a:t>₂</a:t>
            </a:r>
            <a:r>
              <a:rPr lang="en-US" altLang="ja-JP" sz="2400" dirty="0"/>
              <a:t>, %</a:t>
            </a:r>
            <a:endParaRPr lang="ja-JP" altLang="en-US" sz="3600" dirty="0"/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07B5DC30-948D-B563-A203-C0E37E911927}"/>
              </a:ext>
            </a:extLst>
          </p:cNvPr>
          <p:cNvSpPr txBox="1"/>
          <p:nvPr/>
        </p:nvSpPr>
        <p:spPr>
          <a:xfrm>
            <a:off x="46908142" y="12341866"/>
            <a:ext cx="203932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3600" dirty="0"/>
              <a:t>VO₂</a:t>
            </a:r>
            <a:r>
              <a:rPr lang="en-US" altLang="ja-JP" sz="2000" dirty="0"/>
              <a:t>, mL/min</a:t>
            </a:r>
            <a:endParaRPr lang="ja-JP" altLang="en-US" sz="3600" dirty="0"/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E3645141-9A3C-2D85-F500-6D7230AB59E2}"/>
              </a:ext>
            </a:extLst>
          </p:cNvPr>
          <p:cNvSpPr txBox="1"/>
          <p:nvPr/>
        </p:nvSpPr>
        <p:spPr>
          <a:xfrm>
            <a:off x="588159" y="27747142"/>
            <a:ext cx="5069459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dirty="0"/>
              <a:t>APE: Acute pulmonary embolism, BNP: B-type natriuretic peptide, BPA: Balloon pulmonary angioplasty, CTEPH: Chronic thromboembolic pulmonary hypertension, DVT: Deep vein thrombosis, PA: Pulmonary artery, PCW: Pulmonary capillary wedge, PEA: Pulmonary endarterectomy, PVR: Pulmonary vascular resistance, RA: Right atrium, RHC: Right heart catheterization, RVEDP: Right ventricular end-diastolic pressure, WHO: World Health Organization</a:t>
            </a:r>
          </a:p>
          <a:p>
            <a:endParaRPr lang="en-US" altLang="ja-JP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793</Words>
  <Application>Microsoft Office PowerPoint</Application>
  <PresentationFormat>ユーザー設定</PresentationFormat>
  <Paragraphs>142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Yohei Ishibashi</dc:creator>
  <cp:keywords/>
  <dc:description>generated using python-pptx</dc:description>
  <cp:lastModifiedBy>Yohei Ishibashi</cp:lastModifiedBy>
  <cp:revision>8</cp:revision>
  <cp:lastPrinted>2026-05-31T15:45:10Z</cp:lastPrinted>
  <dcterms:created xsi:type="dcterms:W3CDTF">2013-01-27T09:14:16Z</dcterms:created>
  <dcterms:modified xsi:type="dcterms:W3CDTF">2026-05-31T15:50:27Z</dcterms:modified>
  <cp:category/>
</cp:coreProperties>
</file>