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0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632"/>
  </p:normalViewPr>
  <p:slideViewPr>
    <p:cSldViewPr snapToGrid="0" snapToObjects="1">
      <p:cViewPr>
        <p:scale>
          <a:sx n="50" d="100"/>
          <a:sy n="50" d="100"/>
        </p:scale>
        <p:origin x="-3528" y="144"/>
      </p:cViewPr>
      <p:guideLst>
        <p:guide orient="horz" pos="1890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AF5A-A78E-3140-B7CC-09D4CDAD590E}" type="datetimeFigureOut">
              <a:rPr lang="pl-PL" smtClean="0"/>
              <a:t>18.05.2026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8D27-0B17-6B43-9582-1726B2EFF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D27-0B17-6B43-9582-1726B2EFF3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29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864122"/>
            <a:ext cx="9067800" cy="1286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00425"/>
            <a:ext cx="7467600" cy="15335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3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240309"/>
            <a:ext cx="2400300" cy="5120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40309"/>
            <a:ext cx="7023100" cy="5120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3856038"/>
            <a:ext cx="9067800" cy="1191816"/>
          </a:xfrm>
        </p:spPr>
        <p:txBody>
          <a:bodyPr anchor="t"/>
          <a:lstStyle>
            <a:lvl1pPr algn="l">
              <a:defRPr sz="4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2543374"/>
            <a:ext cx="9067800" cy="1312664"/>
          </a:xfrm>
        </p:spPr>
        <p:txBody>
          <a:bodyPr anchor="b"/>
          <a:lstStyle>
            <a:lvl1pPr marL="0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43224"/>
            <a:ext cx="4713553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3016"/>
            <a:ext cx="4713553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6" y="1343224"/>
            <a:ext cx="4715404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6" y="1903016"/>
            <a:ext cx="4715404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8919"/>
            <a:ext cx="3509699" cy="1016794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238919"/>
            <a:ext cx="5963708" cy="5121474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55713"/>
            <a:ext cx="3509699" cy="4104680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4200525"/>
            <a:ext cx="6400800" cy="495896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536178"/>
            <a:ext cx="6400800" cy="3600450"/>
          </a:xfrm>
        </p:spPr>
        <p:txBody>
          <a:bodyPr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4696421"/>
            <a:ext cx="6400800" cy="704254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40308"/>
            <a:ext cx="96012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00175"/>
            <a:ext cx="9601200" cy="396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4900" y="5561807"/>
            <a:ext cx="3378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3415" rtl="0" eaLnBrk="1" latinLnBrk="0" hangingPunct="1"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061" indent="-400061" algn="l" defTabSz="53341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66800" indent="-333385" algn="l" defTabSz="533415" rtl="0" eaLnBrk="1" latinLnBrk="0" hangingPunct="1">
        <a:spcBef>
          <a:spcPct val="20000"/>
        </a:spcBef>
        <a:buFont typeface="Arial"/>
        <a:buChar char="–"/>
        <a:defRPr sz="3267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53341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53341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533415" rtl="0" eaLnBrk="1" latinLnBrk="0" hangingPunct="1">
        <a:spcBef>
          <a:spcPct val="20000"/>
        </a:spcBef>
        <a:buFont typeface="Arial"/>
        <a:buChar char="»"/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58" y="845143"/>
            <a:ext cx="5061430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0" b="1" dirty="0">
                <a:solidFill>
                  <a:srgbClr val="102450"/>
                </a:solidFill>
              </a:rPr>
              <a:t>Predictors of ECMO Utilization After Pulmonary Thromboendarterectomy</a:t>
            </a:r>
            <a:endParaRPr sz="10500" b="1" dirty="0">
              <a:solidFill>
                <a:srgbClr val="1024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157" y="2756607"/>
            <a:ext cx="329730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102450"/>
                </a:solidFill>
              </a:rPr>
              <a:t>Richard Whitlock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Lauryn </a:t>
            </a:r>
            <a:r>
              <a:rPr lang="en-US" sz="4200" dirty="0" err="1">
                <a:solidFill>
                  <a:srgbClr val="102450"/>
                </a:solidFill>
              </a:rPr>
              <a:t>Spinetta</a:t>
            </a:r>
            <a:r>
              <a:rPr lang="en-US" sz="4200" dirty="0">
                <a:solidFill>
                  <a:srgbClr val="102450"/>
                </a:solidFill>
              </a:rPr>
              <a:t> BS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Erin Hoover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Brandon Jakubowski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Elizabeth Hardin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Kara Goss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Grace </a:t>
            </a:r>
            <a:r>
              <a:rPr lang="en-US" sz="4200" dirty="0" err="1">
                <a:solidFill>
                  <a:srgbClr val="102450"/>
                </a:solidFill>
              </a:rPr>
              <a:t>Malampalli</a:t>
            </a:r>
            <a:r>
              <a:rPr lang="en-US" sz="4200" dirty="0">
                <a:solidFill>
                  <a:srgbClr val="102450"/>
                </a:solidFill>
              </a:rPr>
              <a:t>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, Kelly Chin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Sonja Bartolome MD</a:t>
            </a:r>
            <a:r>
              <a:rPr lang="en-US" sz="4200" baseline="30000" dirty="0">
                <a:solidFill>
                  <a:srgbClr val="102450"/>
                </a:solidFill>
              </a:rPr>
              <a:t>2</a:t>
            </a:r>
            <a:r>
              <a:rPr lang="en-US" sz="4200" dirty="0">
                <a:solidFill>
                  <a:srgbClr val="102450"/>
                </a:solidFill>
              </a:rPr>
              <a:t>, Christopher Heid MD</a:t>
            </a:r>
            <a:r>
              <a:rPr lang="en-US" sz="4200" baseline="30000" dirty="0">
                <a:solidFill>
                  <a:srgbClr val="102450"/>
                </a:solidFill>
              </a:rPr>
              <a:t>1</a:t>
            </a:r>
            <a:r>
              <a:rPr lang="en-US" sz="4200" dirty="0">
                <a:solidFill>
                  <a:srgbClr val="102450"/>
                </a:solidFill>
              </a:rPr>
              <a:t>  </a:t>
            </a:r>
            <a:endParaRPr sz="4200" dirty="0">
              <a:solidFill>
                <a:srgbClr val="1024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148" y="4574581"/>
            <a:ext cx="13129493" cy="99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Pulmonary thromboendarterectomy (PTE) is the definitive surgical treatment for chronic thromboembolic pulmonary hypertension (CTEPH).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 subset of patients require extracorporeal membrane oxygenation (ECMO) support due to persistent pulmonary hypertension or right ventricular failure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Patients requiring ECMO after PTE often represent a particularly high-risk subgroup with severe preoperative pulmonary hypertension, persistent postoperative pulmonary vascular dysfunction, reperfusion injury, or right ventricular 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ECMO may be required for circulatory support, severe hypoxemia, or refractory cardiopulmonary failure during the perioperative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Patients requiring postoperative mechanical circulatory support frequently experience prolonged ICU stays, increased resource utilization, and higher mortality.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Predictors of ECMO requirement following PTE remain incompletely characterized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This study evaluated predictors of ECMO utilization following PTE.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67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5839" y="4574581"/>
            <a:ext cx="14795170" cy="540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Retrospective analysis was performed of a prospectively maintained institutional database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Patients undergoing PTE for CTEPH between October 2017 and May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Patients supported with preoperative ECMO were excluded.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Demographic, preoperative hemodynamic, and operative variables were analyzed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Primary outcome was postoperative ECMO requirement.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Univariate analysis and multivariable logistic </a:t>
            </a:r>
            <a:r>
              <a:rPr lang="en-US" sz="3267">
                <a:solidFill>
                  <a:srgbClr val="000000"/>
                </a:solidFill>
              </a:rPr>
              <a:t>regression were </a:t>
            </a:r>
            <a:r>
              <a:rPr lang="en-US" sz="3267" dirty="0">
                <a:solidFill>
                  <a:srgbClr val="000000"/>
                </a:solidFill>
              </a:rPr>
              <a:t>used to identify predictors of ECMO utilization.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267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5148" y="4574581"/>
            <a:ext cx="14897940" cy="10937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 total of 191 patients underwent pulmonary thromboendarterectomy during the study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ECMO support was required in 7.3% of patients (14/191)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One patient required preoperative ECMO and was excluded from the predictors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ECMO support configuration was VV in 8 (57.1%),  VA in 3 (21.4%), and VAV in 3 (21.4%)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Mean preoperative pulmonary vascular resistance was 7.9 ± 3.9 Wood units and decreased to 3.7 ± 2.2 Wood units postoperatively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Thirty-day mortality was 1.6% (3/191)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Postoperative ECMO support was required in 7.3% of patients (14/191).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Among patients requiring ECMO, 30-day mortality was 14.3% (2/14) compared to 0.6% (1/177) of patients not requiring postoperative ECMO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Higher postoperative pulmonary vascular resistance was independently associated with ECMO requirement on multivariable logistic regression (OR 1.63 per Wood unit increase, p = 0.029)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Total circulatory arrest time demonstrated a trend toward increased ECMO utilization (OR 1.04 per minute increase, p = 0.055) on univariable analysis.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Age, body mass index, and preoperative PVR were not significantly associated with ECMO 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6779" y="16380512"/>
            <a:ext cx="5290231" cy="8822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Discussion</a:t>
            </a:r>
            <a:r>
              <a:rPr lang="en-US" sz="5133" b="1" dirty="0">
                <a:solidFill>
                  <a:srgbClr val="102450"/>
                </a:solidFill>
              </a:rPr>
              <a:t>/Results</a:t>
            </a:r>
            <a:endParaRPr sz="5133" b="1" dirty="0">
              <a:solidFill>
                <a:srgbClr val="1024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9469" y="16354490"/>
            <a:ext cx="14566947" cy="691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ECMO support following pulmonary thromboendarterectomy is uncommon but remains an important adjunct for patients with persistent postoperative pulmonary hypertension</a:t>
            </a:r>
          </a:p>
          <a:p>
            <a:endParaRPr lang="en-US" sz="3267" dirty="0">
              <a:solidFill>
                <a:srgbClr val="000000"/>
              </a:solidFill>
            </a:endParaRPr>
          </a:p>
          <a:p>
            <a:endParaRPr lang="en-US" sz="3267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Higher residual postoperative pulmonary vascular resistance after PTE is strongly associated with need for post-operative ECMO support needs</a:t>
            </a:r>
          </a:p>
          <a:p>
            <a:endParaRPr lang="en-US" sz="3267" dirty="0">
              <a:solidFill>
                <a:srgbClr val="000000"/>
              </a:solidFill>
            </a:endParaRPr>
          </a:p>
          <a:p>
            <a:endParaRPr lang="en-US" sz="3267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67" dirty="0">
                <a:solidFill>
                  <a:srgbClr val="000000"/>
                </a:solidFill>
              </a:rPr>
              <a:t>Our findings suggest incomplete hemodynamic recovery is a major driver of postoperative mechanical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3267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7429" y="16821626"/>
            <a:ext cx="13375969" cy="27288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133" b="1" dirty="0">
                <a:solidFill>
                  <a:srgbClr val="102450"/>
                </a:solidFill>
              </a:rPr>
              <a:t>Contact / QR</a:t>
            </a:r>
          </a:p>
          <a:p>
            <a:r>
              <a:rPr sz="6000" dirty="0">
                <a:solidFill>
                  <a:srgbClr val="000000"/>
                </a:solidFill>
              </a:rPr>
              <a:t>• </a:t>
            </a:r>
            <a:r>
              <a:rPr lang="en-US" sz="6000" dirty="0">
                <a:solidFill>
                  <a:srgbClr val="000000"/>
                </a:solidFill>
              </a:rPr>
              <a:t>Corresponding Author: Richard Whitlock</a:t>
            </a:r>
          </a:p>
          <a:p>
            <a:r>
              <a:rPr lang="en-US" sz="6000" dirty="0" err="1">
                <a:solidFill>
                  <a:srgbClr val="000000"/>
                </a:solidFill>
              </a:rPr>
              <a:t>Richard.whitlock@utsouthwestern.edu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7F2CB98-3466-7DB1-73FE-FC7A1CC57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59" y="3409427"/>
            <a:ext cx="49523364" cy="15581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6E87F03-08FC-5255-F460-99D2386CE9AA}"/>
              </a:ext>
            </a:extLst>
          </p:cNvPr>
          <p:cNvSpPr/>
          <p:nvPr/>
        </p:nvSpPr>
        <p:spPr>
          <a:xfrm>
            <a:off x="-3938" y="28196902"/>
            <a:ext cx="51206400" cy="559593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>
              <a:solidFill>
                <a:srgbClr val="9CBE45"/>
              </a:solidFill>
            </a:endParaRPr>
          </a:p>
        </p:txBody>
      </p:sp>
      <p:sp>
        <p:nvSpPr>
          <p:cNvPr id="32" name="Prostokąt zaokrąglony 31">
            <a:extLst>
              <a:ext uri="{FF2B5EF4-FFF2-40B4-BE49-F238E27FC236}">
                <a16:creationId xmlns:a16="http://schemas.microsoft.com/office/drawing/2014/main" id="{A5955368-173F-9AED-A8AD-38C5D09FC413}"/>
              </a:ext>
            </a:extLst>
          </p:cNvPr>
          <p:cNvSpPr/>
          <p:nvPr/>
        </p:nvSpPr>
        <p:spPr>
          <a:xfrm>
            <a:off x="17882442" y="433539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>
            <a:extLst>
              <a:ext uri="{FF2B5EF4-FFF2-40B4-BE49-F238E27FC236}">
                <a16:creationId xmlns:a16="http://schemas.microsoft.com/office/drawing/2014/main" id="{FE11D300-F3BD-C90A-910E-816512D6A18F}"/>
              </a:ext>
            </a:extLst>
          </p:cNvPr>
          <p:cNvSpPr/>
          <p:nvPr/>
        </p:nvSpPr>
        <p:spPr>
          <a:xfrm>
            <a:off x="1097561" y="4341010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zaokrąglony 33">
            <a:extLst>
              <a:ext uri="{FF2B5EF4-FFF2-40B4-BE49-F238E27FC236}">
                <a16:creationId xmlns:a16="http://schemas.microsoft.com/office/drawing/2014/main" id="{AADB6174-9F98-2982-C892-61C9CE388888}"/>
              </a:ext>
            </a:extLst>
          </p:cNvPr>
          <p:cNvSpPr/>
          <p:nvPr/>
        </p:nvSpPr>
        <p:spPr>
          <a:xfrm>
            <a:off x="34602731" y="4162067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zaokrąglony 34">
            <a:extLst>
              <a:ext uri="{FF2B5EF4-FFF2-40B4-BE49-F238E27FC236}">
                <a16:creationId xmlns:a16="http://schemas.microsoft.com/office/drawing/2014/main" id="{15A88ED6-DDA5-9085-D469-D85A720EFDD0}"/>
              </a:ext>
            </a:extLst>
          </p:cNvPr>
          <p:cNvSpPr/>
          <p:nvPr/>
        </p:nvSpPr>
        <p:spPr>
          <a:xfrm>
            <a:off x="17946073" y="16222501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zaokrąglony 35">
            <a:extLst>
              <a:ext uri="{FF2B5EF4-FFF2-40B4-BE49-F238E27FC236}">
                <a16:creationId xmlns:a16="http://schemas.microsoft.com/office/drawing/2014/main" id="{C56210BA-CB87-DD23-F66B-405E87A84EB9}"/>
              </a:ext>
            </a:extLst>
          </p:cNvPr>
          <p:cNvSpPr/>
          <p:nvPr/>
        </p:nvSpPr>
        <p:spPr>
          <a:xfrm>
            <a:off x="950178" y="16228112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zaokrąglony 36">
            <a:extLst>
              <a:ext uri="{FF2B5EF4-FFF2-40B4-BE49-F238E27FC236}">
                <a16:creationId xmlns:a16="http://schemas.microsoft.com/office/drawing/2014/main" id="{4D071D21-676A-258E-C465-9430D14CE14C}"/>
              </a:ext>
            </a:extLst>
          </p:cNvPr>
          <p:cNvSpPr/>
          <p:nvPr/>
        </p:nvSpPr>
        <p:spPr>
          <a:xfrm>
            <a:off x="34666362" y="1612536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4051821F-37A4-CE64-F1FE-4B8FADB6D7DC}"/>
              </a:ext>
            </a:extLst>
          </p:cNvPr>
          <p:cNvGrpSpPr/>
          <p:nvPr/>
        </p:nvGrpSpPr>
        <p:grpSpPr>
          <a:xfrm>
            <a:off x="42655307" y="25719312"/>
            <a:ext cx="8547155" cy="2458430"/>
            <a:chOff x="10161910" y="5983477"/>
            <a:chExt cx="1964535" cy="565062"/>
          </a:xfrm>
        </p:grpSpPr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C49FAB1E-1D20-9357-86CD-91255FEF9A3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28" name="Afbeelding 12">
                <a:extLst>
                  <a:ext uri="{FF2B5EF4-FFF2-40B4-BE49-F238E27FC236}">
                    <a16:creationId xmlns:a16="http://schemas.microsoft.com/office/drawing/2014/main" id="{1ADB5757-9717-A3BB-735B-24594061DB1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29" name="Afbeelding 12">
                <a:extLst>
                  <a:ext uri="{FF2B5EF4-FFF2-40B4-BE49-F238E27FC236}">
                    <a16:creationId xmlns:a16="http://schemas.microsoft.com/office/drawing/2014/main" id="{7B9878C0-19D5-1B79-197C-5852BAB63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0" name="Afbeelding 12">
                <a:extLst>
                  <a:ext uri="{FF2B5EF4-FFF2-40B4-BE49-F238E27FC236}">
                    <a16:creationId xmlns:a16="http://schemas.microsoft.com/office/drawing/2014/main" id="{A50C62C1-3C88-0DA9-D8C6-D676B7559D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291B53C1-29DE-57BF-9479-3FA02011FD18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25" name="Afbeelding 12">
                <a:extLst>
                  <a:ext uri="{FF2B5EF4-FFF2-40B4-BE49-F238E27FC236}">
                    <a16:creationId xmlns:a16="http://schemas.microsoft.com/office/drawing/2014/main" id="{9A28E4BF-9B03-3D58-68A9-435754253FC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26" name="Afbeelding 12">
                <a:extLst>
                  <a:ext uri="{FF2B5EF4-FFF2-40B4-BE49-F238E27FC236}">
                    <a16:creationId xmlns:a16="http://schemas.microsoft.com/office/drawing/2014/main" id="{69E525C2-4B60-C1F5-C045-94E06C51D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27" name="Afbeelding 12">
                <a:extLst>
                  <a:ext uri="{FF2B5EF4-FFF2-40B4-BE49-F238E27FC236}">
                    <a16:creationId xmlns:a16="http://schemas.microsoft.com/office/drawing/2014/main" id="{5AA31D19-53FE-5F3A-88FE-E905AD63D3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F3C37D1D-045C-8B0E-F2BE-183255520FE1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22" name="Afbeelding 12">
                <a:extLst>
                  <a:ext uri="{FF2B5EF4-FFF2-40B4-BE49-F238E27FC236}">
                    <a16:creationId xmlns:a16="http://schemas.microsoft.com/office/drawing/2014/main" id="{81688AAF-CCCC-7B76-881A-D0A8811E88F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23" name="Afbeelding 12">
                <a:extLst>
                  <a:ext uri="{FF2B5EF4-FFF2-40B4-BE49-F238E27FC236}">
                    <a16:creationId xmlns:a16="http://schemas.microsoft.com/office/drawing/2014/main" id="{B4D64EA7-17E0-425A-8237-40A6E29A7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24" name="Afbeelding 12">
                <a:extLst>
                  <a:ext uri="{FF2B5EF4-FFF2-40B4-BE49-F238E27FC236}">
                    <a16:creationId xmlns:a16="http://schemas.microsoft.com/office/drawing/2014/main" id="{C7DC4393-A7E6-0F2F-ADAE-3CC67FFC1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18" name="Group 44">
              <a:extLst>
                <a:ext uri="{FF2B5EF4-FFF2-40B4-BE49-F238E27FC236}">
                  <a16:creationId xmlns:a16="http://schemas.microsoft.com/office/drawing/2014/main" id="{DE57CB83-44F7-26D6-FF29-1898137BE393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20" name="Afbeelding 12">
                <a:extLst>
                  <a:ext uri="{FF2B5EF4-FFF2-40B4-BE49-F238E27FC236}">
                    <a16:creationId xmlns:a16="http://schemas.microsoft.com/office/drawing/2014/main" id="{47EC66ED-3C0A-6F6E-836A-ABA63BAE5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21" name="Afbeelding 12">
                <a:extLst>
                  <a:ext uri="{FF2B5EF4-FFF2-40B4-BE49-F238E27FC236}">
                    <a16:creationId xmlns:a16="http://schemas.microsoft.com/office/drawing/2014/main" id="{4D27A79E-338E-8BB4-94B2-3BDB9F6E9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19" name="Afbeelding 12">
                <a:extLst>
                  <a:ext uri="{FF2B5EF4-FFF2-40B4-BE49-F238E27FC236}">
                    <a16:creationId xmlns:a16="http://schemas.microsoft.com/office/drawing/2014/main" id="{109123D5-168D-D102-EB52-70B0785B66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4B4265E-33A8-B218-2729-15B47931FBBE}"/>
              </a:ext>
            </a:extLst>
          </p:cNvPr>
          <p:cNvSpPr txBox="1"/>
          <p:nvPr/>
        </p:nvSpPr>
        <p:spPr>
          <a:xfrm>
            <a:off x="8566484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E02D09-60EF-7464-B418-8B175160F662}"/>
              </a:ext>
            </a:extLst>
          </p:cNvPr>
          <p:cNvSpPr txBox="1"/>
          <p:nvPr/>
        </p:nvSpPr>
        <p:spPr>
          <a:xfrm>
            <a:off x="1497965" y="23697683"/>
            <a:ext cx="14795170" cy="361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UcParenBoth"/>
            </a:pPr>
            <a:r>
              <a:rPr lang="en-US" sz="3267" dirty="0">
                <a:solidFill>
                  <a:srgbClr val="000000"/>
                </a:solidFill>
              </a:rPr>
              <a:t>Box plot demonstrating postoperative pulmonary vascular resistance (PVR) among patients requiring postoperative extracorporeal membrane oxygenation (ECMO) compared with patients not requiring ECMO support.</a:t>
            </a:r>
          </a:p>
          <a:p>
            <a:pPr marL="514350" indent="-514350">
              <a:buAutoNum type="alphaUcParenBoth"/>
            </a:pPr>
            <a:r>
              <a:rPr lang="en-US" sz="3267" dirty="0">
                <a:solidFill>
                  <a:srgbClr val="000000"/>
                </a:solidFill>
              </a:rPr>
              <a:t>Forest plot demonstrating multivariable logistic regression analysis evaluating predictors of postoperative ECMO utilization following pulmonary thromboendarterectomy. Error bars represent 95% confidence intervals for odds ratios</a:t>
            </a:r>
            <a:endParaRPr sz="3267" dirty="0">
              <a:solidFill>
                <a:srgbClr val="000000"/>
              </a:solidFill>
            </a:endParaRPr>
          </a:p>
        </p:txBody>
      </p:sp>
      <p:pic>
        <p:nvPicPr>
          <p:cNvPr id="44" name="Picture 43" descr="A group of animals on a blue surface&#10;&#10;Description automatically generated">
            <a:extLst>
              <a:ext uri="{FF2B5EF4-FFF2-40B4-BE49-F238E27FC236}">
                <a16:creationId xmlns:a16="http://schemas.microsoft.com/office/drawing/2014/main" id="{296CB963-B96F-8C95-5327-52A7D8D20E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0327" y="10962956"/>
            <a:ext cx="5583473" cy="4187605"/>
          </a:xfrm>
          <a:prstGeom prst="rect">
            <a:avLst/>
          </a:prstGeom>
        </p:spPr>
      </p:pic>
      <p:pic>
        <p:nvPicPr>
          <p:cNvPr id="46" name="Picture 45" descr="A person holding tweezers to a small white object&#10;&#10;Description automatically generated">
            <a:extLst>
              <a:ext uri="{FF2B5EF4-FFF2-40B4-BE49-F238E27FC236}">
                <a16:creationId xmlns:a16="http://schemas.microsoft.com/office/drawing/2014/main" id="{011CBE80-EAA3-EF79-A598-CB5A1D173E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25603200" y="10962956"/>
            <a:ext cx="5583473" cy="418760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1F24EAC-4865-2F01-0787-576F08B86780}"/>
              </a:ext>
            </a:extLst>
          </p:cNvPr>
          <p:cNvSpPr txBox="1"/>
          <p:nvPr/>
        </p:nvSpPr>
        <p:spPr>
          <a:xfrm>
            <a:off x="35487429" y="2553303"/>
            <a:ext cx="1473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University of Texas Southwestern Department of Cardiovascular and Thoracic Surgery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620DDE-48A2-1F70-91CD-2E08A6E89A88}"/>
              </a:ext>
            </a:extLst>
          </p:cNvPr>
          <p:cNvSpPr txBox="1"/>
          <p:nvPr/>
        </p:nvSpPr>
        <p:spPr>
          <a:xfrm>
            <a:off x="35487429" y="3008102"/>
            <a:ext cx="1473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University of Texas Southwestern Department of Internal Medicine, Pulmonary and Critical Care Medicine, </a:t>
            </a:r>
          </a:p>
        </p:txBody>
      </p:sp>
      <p:pic>
        <p:nvPicPr>
          <p:cNvPr id="52" name="Picture 5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055A4354-74EF-A2C7-DA39-D2FBFF8C2C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6779" y="17071812"/>
            <a:ext cx="15027291" cy="61722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588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Whitlock, Richard</cp:lastModifiedBy>
  <cp:revision>9</cp:revision>
  <dcterms:created xsi:type="dcterms:W3CDTF">2013-01-27T09:14:16Z</dcterms:created>
  <dcterms:modified xsi:type="dcterms:W3CDTF">2026-05-20T02:58:09Z</dcterms:modified>
  <cp:category/>
</cp:coreProperties>
</file>