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0" userDrawn="1">
          <p15:clr>
            <a:srgbClr val="A4A3A4"/>
          </p15:clr>
        </p15:guide>
        <p15:guide id="2" pos="3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3"/>
    <p:restoredTop sz="94631"/>
  </p:normalViewPr>
  <p:slideViewPr>
    <p:cSldViewPr snapToGrid="0" snapToObjects="1">
      <p:cViewPr>
        <p:scale>
          <a:sx n="10" d="100"/>
          <a:sy n="10" d="100"/>
        </p:scale>
        <p:origin x="1396" y="724"/>
      </p:cViewPr>
      <p:guideLst>
        <p:guide orient="horz" pos="1890"/>
        <p:guide pos="33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EAF5A-A78E-3140-B7CC-09D4CDAD590E}" type="datetimeFigureOut">
              <a:rPr lang="pl-PL" smtClean="0"/>
              <a:t>26.05.2026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B8D27-0B17-6B43-9582-1726B2EFF3AA}" type="slidenum">
              <a:rPr lang="pl-PL" smtClean="0"/>
              <a:t>‹#›</a:t>
            </a:fld>
            <a:endParaRPr lang="pl-PL"/>
          </a:p>
        </p:txBody>
      </p:sp>
    </p:spTree>
    <p:extLst>
      <p:ext uri="{BB962C8B-B14F-4D97-AF65-F5344CB8AC3E}">
        <p14:creationId xmlns:p14="http://schemas.microsoft.com/office/powerpoint/2010/main" val="180092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89B8D27-0B17-6B43-9582-1726B2EFF3AA}" type="slidenum">
              <a:rPr lang="pl-PL" smtClean="0"/>
              <a:t>1</a:t>
            </a:fld>
            <a:endParaRPr lang="pl-PL"/>
          </a:p>
        </p:txBody>
      </p:sp>
    </p:spTree>
    <p:extLst>
      <p:ext uri="{BB962C8B-B14F-4D97-AF65-F5344CB8AC3E}">
        <p14:creationId xmlns:p14="http://schemas.microsoft.com/office/powerpoint/2010/main" val="73929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864122"/>
            <a:ext cx="9067800" cy="1286272"/>
          </a:xfrm>
        </p:spPr>
        <p:txBody>
          <a:bodyPr/>
          <a:lstStyle/>
          <a:p>
            <a:r>
              <a:rPr lang="en-US"/>
              <a:t>Click to edit Master title style</a:t>
            </a:r>
          </a:p>
        </p:txBody>
      </p:sp>
      <p:sp>
        <p:nvSpPr>
          <p:cNvPr id="3" name="Subtitle 2"/>
          <p:cNvSpPr>
            <a:spLocks noGrp="1"/>
          </p:cNvSpPr>
          <p:nvPr>
            <p:ph type="subTitle" idx="1"/>
          </p:nvPr>
        </p:nvSpPr>
        <p:spPr>
          <a:xfrm>
            <a:off x="1600200" y="3400425"/>
            <a:ext cx="7467600" cy="1533525"/>
          </a:xfrm>
        </p:spPr>
        <p:txBody>
          <a:bodyPr/>
          <a:lstStyle>
            <a:lvl1pPr marL="0" indent="0" algn="ctr">
              <a:buNone/>
              <a:defRPr>
                <a:solidFill>
                  <a:schemeClr val="tx1">
                    <a:tint val="75000"/>
                  </a:schemeClr>
                </a:solidFill>
              </a:defRPr>
            </a:lvl1pPr>
            <a:lvl2pPr marL="533415" indent="0" algn="ctr">
              <a:buNone/>
              <a:defRPr>
                <a:solidFill>
                  <a:schemeClr val="tx1">
                    <a:tint val="75000"/>
                  </a:schemeClr>
                </a:solidFill>
              </a:defRPr>
            </a:lvl2pPr>
            <a:lvl3pPr marL="1066830" indent="0" algn="ctr">
              <a:buNone/>
              <a:defRPr>
                <a:solidFill>
                  <a:schemeClr val="tx1">
                    <a:tint val="75000"/>
                  </a:schemeClr>
                </a:solidFill>
              </a:defRPr>
            </a:lvl3pPr>
            <a:lvl4pPr marL="1600246" indent="0" algn="ctr">
              <a:buNone/>
              <a:defRPr>
                <a:solidFill>
                  <a:schemeClr val="tx1">
                    <a:tint val="75000"/>
                  </a:schemeClr>
                </a:solidFill>
              </a:defRPr>
            </a:lvl4pPr>
            <a:lvl5pPr marL="2133661" indent="0" algn="ctr">
              <a:buNone/>
              <a:defRPr>
                <a:solidFill>
                  <a:schemeClr val="tx1">
                    <a:tint val="75000"/>
                  </a:schemeClr>
                </a:solidFill>
              </a:defRPr>
            </a:lvl5pPr>
            <a:lvl6pPr marL="2667076" indent="0" algn="ctr">
              <a:buNone/>
              <a:defRPr>
                <a:solidFill>
                  <a:schemeClr val="tx1">
                    <a:tint val="75000"/>
                  </a:schemeClr>
                </a:solidFill>
              </a:defRPr>
            </a:lvl6pPr>
            <a:lvl7pPr marL="3200491" indent="0" algn="ctr">
              <a:buNone/>
              <a:defRPr>
                <a:solidFill>
                  <a:schemeClr val="tx1">
                    <a:tint val="75000"/>
                  </a:schemeClr>
                </a:solidFill>
              </a:defRPr>
            </a:lvl7pPr>
            <a:lvl8pPr marL="3733907" indent="0" algn="ctr">
              <a:buNone/>
              <a:defRPr>
                <a:solidFill>
                  <a:schemeClr val="tx1">
                    <a:tint val="75000"/>
                  </a:schemeClr>
                </a:solidFill>
              </a:defRPr>
            </a:lvl8pPr>
            <a:lvl9pPr marL="42673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34300" y="240309"/>
            <a:ext cx="2400300" cy="51200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40309"/>
            <a:ext cx="7023100" cy="51200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699" y="3856038"/>
            <a:ext cx="9067800" cy="1191816"/>
          </a:xfrm>
        </p:spPr>
        <p:txBody>
          <a:bodyPr anchor="t"/>
          <a:lstStyle>
            <a:lvl1pPr algn="l">
              <a:defRPr sz="4667" b="1" cap="all"/>
            </a:lvl1pPr>
          </a:lstStyle>
          <a:p>
            <a:r>
              <a:rPr lang="en-US"/>
              <a:t>Click to edit Master title style</a:t>
            </a:r>
          </a:p>
        </p:txBody>
      </p:sp>
      <p:sp>
        <p:nvSpPr>
          <p:cNvPr id="3" name="Text Placeholder 2"/>
          <p:cNvSpPr>
            <a:spLocks noGrp="1"/>
          </p:cNvSpPr>
          <p:nvPr>
            <p:ph type="body" idx="1"/>
          </p:nvPr>
        </p:nvSpPr>
        <p:spPr>
          <a:xfrm>
            <a:off x="842699" y="2543374"/>
            <a:ext cx="9067800" cy="1312664"/>
          </a:xfrm>
        </p:spPr>
        <p:txBody>
          <a:bodyPr anchor="b"/>
          <a:lstStyle>
            <a:lvl1pPr marL="0" indent="0">
              <a:buNone/>
              <a:defRPr sz="2333">
                <a:solidFill>
                  <a:schemeClr val="tx1">
                    <a:tint val="75000"/>
                  </a:schemeClr>
                </a:solidFill>
              </a:defRPr>
            </a:lvl1pPr>
            <a:lvl2pPr marL="533415" indent="0">
              <a:buNone/>
              <a:defRPr sz="2100">
                <a:solidFill>
                  <a:schemeClr val="tx1">
                    <a:tint val="75000"/>
                  </a:schemeClr>
                </a:solidFill>
              </a:defRPr>
            </a:lvl2pPr>
            <a:lvl3pPr marL="1066830" indent="0">
              <a:buNone/>
              <a:defRPr sz="1867">
                <a:solidFill>
                  <a:schemeClr val="tx1">
                    <a:tint val="75000"/>
                  </a:schemeClr>
                </a:solidFill>
              </a:defRPr>
            </a:lvl3pPr>
            <a:lvl4pPr marL="1600246" indent="0">
              <a:buNone/>
              <a:defRPr sz="1633">
                <a:solidFill>
                  <a:schemeClr val="tx1">
                    <a:tint val="75000"/>
                  </a:schemeClr>
                </a:solidFill>
              </a:defRPr>
            </a:lvl4pPr>
            <a:lvl5pPr marL="2133661" indent="0">
              <a:buNone/>
              <a:defRPr sz="1633">
                <a:solidFill>
                  <a:schemeClr val="tx1">
                    <a:tint val="75000"/>
                  </a:schemeClr>
                </a:solidFill>
              </a:defRPr>
            </a:lvl5pPr>
            <a:lvl6pPr marL="2667076" indent="0">
              <a:buNone/>
              <a:defRPr sz="1633">
                <a:solidFill>
                  <a:schemeClr val="tx1">
                    <a:tint val="75000"/>
                  </a:schemeClr>
                </a:solidFill>
              </a:defRPr>
            </a:lvl6pPr>
            <a:lvl7pPr marL="3200491" indent="0">
              <a:buNone/>
              <a:defRPr sz="1633">
                <a:solidFill>
                  <a:schemeClr val="tx1">
                    <a:tint val="75000"/>
                  </a:schemeClr>
                </a:solidFill>
              </a:defRPr>
            </a:lvl7pPr>
            <a:lvl8pPr marL="3733907" indent="0">
              <a:buNone/>
              <a:defRPr sz="1633">
                <a:solidFill>
                  <a:schemeClr val="tx1">
                    <a:tint val="75000"/>
                  </a:schemeClr>
                </a:solidFill>
              </a:defRPr>
            </a:lvl8pPr>
            <a:lvl9pPr marL="4267322" indent="0">
              <a:buNone/>
              <a:defRPr sz="16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00175"/>
            <a:ext cx="4711700" cy="3960218"/>
          </a:xfrm>
        </p:spPr>
        <p:txBody>
          <a:bodyPr/>
          <a:lstStyle>
            <a:lvl1pPr>
              <a:defRPr sz="3267"/>
            </a:lvl1pPr>
            <a:lvl2pPr>
              <a:defRPr sz="2800"/>
            </a:lvl2pPr>
            <a:lvl3pPr>
              <a:defRPr sz="2333"/>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22900" y="1400175"/>
            <a:ext cx="4711700" cy="3960218"/>
          </a:xfrm>
        </p:spPr>
        <p:txBody>
          <a:bodyPr/>
          <a:lstStyle>
            <a:lvl1pPr>
              <a:defRPr sz="3267"/>
            </a:lvl1pPr>
            <a:lvl2pPr>
              <a:defRPr sz="2800"/>
            </a:lvl2pPr>
            <a:lvl3pPr>
              <a:defRPr sz="2333"/>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3400" y="1343224"/>
            <a:ext cx="4713553" cy="559792"/>
          </a:xfrm>
        </p:spPr>
        <p:txBody>
          <a:bodyPr anchor="b"/>
          <a:lstStyle>
            <a:lvl1pPr marL="0" indent="0">
              <a:buNone/>
              <a:defRPr sz="2800" b="1"/>
            </a:lvl1pPr>
            <a:lvl2pPr marL="533415" indent="0">
              <a:buNone/>
              <a:defRPr sz="2333" b="1"/>
            </a:lvl2pPr>
            <a:lvl3pPr marL="1066830" indent="0">
              <a:buNone/>
              <a:defRPr sz="2100" b="1"/>
            </a:lvl3pPr>
            <a:lvl4pPr marL="1600246" indent="0">
              <a:buNone/>
              <a:defRPr sz="1867" b="1"/>
            </a:lvl4pPr>
            <a:lvl5pPr marL="2133661" indent="0">
              <a:buNone/>
              <a:defRPr sz="1867" b="1"/>
            </a:lvl5pPr>
            <a:lvl6pPr marL="2667076" indent="0">
              <a:buNone/>
              <a:defRPr sz="1867" b="1"/>
            </a:lvl6pPr>
            <a:lvl7pPr marL="3200491" indent="0">
              <a:buNone/>
              <a:defRPr sz="1867" b="1"/>
            </a:lvl7pPr>
            <a:lvl8pPr marL="3733907" indent="0">
              <a:buNone/>
              <a:defRPr sz="1867" b="1"/>
            </a:lvl8pPr>
            <a:lvl9pPr marL="4267322" indent="0">
              <a:buNone/>
              <a:defRPr sz="1867" b="1"/>
            </a:lvl9pPr>
          </a:lstStyle>
          <a:p>
            <a:pPr lvl="0"/>
            <a:r>
              <a:rPr lang="en-US"/>
              <a:t>Click to edit Master text styles</a:t>
            </a:r>
          </a:p>
        </p:txBody>
      </p:sp>
      <p:sp>
        <p:nvSpPr>
          <p:cNvPr id="4" name="Content Placeholder 3"/>
          <p:cNvSpPr>
            <a:spLocks noGrp="1"/>
          </p:cNvSpPr>
          <p:nvPr>
            <p:ph sz="half" idx="2"/>
          </p:nvPr>
        </p:nvSpPr>
        <p:spPr>
          <a:xfrm>
            <a:off x="533400" y="1903016"/>
            <a:ext cx="4713553" cy="3457377"/>
          </a:xfrm>
        </p:spPr>
        <p:txBody>
          <a:bodyPr/>
          <a:lstStyle>
            <a:lvl1pPr>
              <a:defRPr sz="2800"/>
            </a:lvl1pPr>
            <a:lvl2pPr>
              <a:defRPr sz="2333"/>
            </a:lvl2pPr>
            <a:lvl3pPr>
              <a:defRPr sz="21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9196" y="1343224"/>
            <a:ext cx="4715404" cy="559792"/>
          </a:xfrm>
        </p:spPr>
        <p:txBody>
          <a:bodyPr anchor="b"/>
          <a:lstStyle>
            <a:lvl1pPr marL="0" indent="0">
              <a:buNone/>
              <a:defRPr sz="2800" b="1"/>
            </a:lvl1pPr>
            <a:lvl2pPr marL="533415" indent="0">
              <a:buNone/>
              <a:defRPr sz="2333" b="1"/>
            </a:lvl2pPr>
            <a:lvl3pPr marL="1066830" indent="0">
              <a:buNone/>
              <a:defRPr sz="2100" b="1"/>
            </a:lvl3pPr>
            <a:lvl4pPr marL="1600246" indent="0">
              <a:buNone/>
              <a:defRPr sz="1867" b="1"/>
            </a:lvl4pPr>
            <a:lvl5pPr marL="2133661" indent="0">
              <a:buNone/>
              <a:defRPr sz="1867" b="1"/>
            </a:lvl5pPr>
            <a:lvl6pPr marL="2667076" indent="0">
              <a:buNone/>
              <a:defRPr sz="1867" b="1"/>
            </a:lvl6pPr>
            <a:lvl7pPr marL="3200491" indent="0">
              <a:buNone/>
              <a:defRPr sz="1867" b="1"/>
            </a:lvl7pPr>
            <a:lvl8pPr marL="3733907" indent="0">
              <a:buNone/>
              <a:defRPr sz="1867" b="1"/>
            </a:lvl8pPr>
            <a:lvl9pPr marL="4267322" indent="0">
              <a:buNone/>
              <a:defRPr sz="1867" b="1"/>
            </a:lvl9pPr>
          </a:lstStyle>
          <a:p>
            <a:pPr lvl="0"/>
            <a:r>
              <a:rPr lang="en-US"/>
              <a:t>Click to edit Master text styles</a:t>
            </a:r>
          </a:p>
        </p:txBody>
      </p:sp>
      <p:sp>
        <p:nvSpPr>
          <p:cNvPr id="6" name="Content Placeholder 5"/>
          <p:cNvSpPr>
            <a:spLocks noGrp="1"/>
          </p:cNvSpPr>
          <p:nvPr>
            <p:ph sz="quarter" idx="4"/>
          </p:nvPr>
        </p:nvSpPr>
        <p:spPr>
          <a:xfrm>
            <a:off x="5419196" y="1903016"/>
            <a:ext cx="4715404" cy="3457377"/>
          </a:xfrm>
        </p:spPr>
        <p:txBody>
          <a:bodyPr/>
          <a:lstStyle>
            <a:lvl1pPr>
              <a:defRPr sz="2800"/>
            </a:lvl1pPr>
            <a:lvl2pPr>
              <a:defRPr sz="2333"/>
            </a:lvl2pPr>
            <a:lvl3pPr>
              <a:defRPr sz="21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238919"/>
            <a:ext cx="3509699" cy="1016794"/>
          </a:xfrm>
        </p:spPr>
        <p:txBody>
          <a:bodyPr anchor="b"/>
          <a:lstStyle>
            <a:lvl1pPr algn="l">
              <a:defRPr sz="2333" b="1"/>
            </a:lvl1pPr>
          </a:lstStyle>
          <a:p>
            <a:r>
              <a:rPr lang="en-US"/>
              <a:t>Click to edit Master title style</a:t>
            </a:r>
          </a:p>
        </p:txBody>
      </p:sp>
      <p:sp>
        <p:nvSpPr>
          <p:cNvPr id="3" name="Content Placeholder 2"/>
          <p:cNvSpPr>
            <a:spLocks noGrp="1"/>
          </p:cNvSpPr>
          <p:nvPr>
            <p:ph idx="1"/>
          </p:nvPr>
        </p:nvSpPr>
        <p:spPr>
          <a:xfrm>
            <a:off x="4170892" y="238919"/>
            <a:ext cx="5963708" cy="5121474"/>
          </a:xfrm>
        </p:spPr>
        <p:txBody>
          <a:bodyPr/>
          <a:lstStyle>
            <a:lvl1pPr>
              <a:defRPr sz="3733"/>
            </a:lvl1pPr>
            <a:lvl2pPr>
              <a:defRPr sz="3267"/>
            </a:lvl2pPr>
            <a:lvl3pPr>
              <a:defRPr sz="2800"/>
            </a:lvl3pPr>
            <a:lvl4pPr>
              <a:defRPr sz="2333"/>
            </a:lvl4pPr>
            <a:lvl5pPr>
              <a:defRPr sz="2333"/>
            </a:lvl5pPr>
            <a:lvl6pPr>
              <a:defRPr sz="2333"/>
            </a:lvl6pPr>
            <a:lvl7pPr>
              <a:defRPr sz="2333"/>
            </a:lvl7pPr>
            <a:lvl8pPr>
              <a:defRPr sz="2333"/>
            </a:lvl8pPr>
            <a:lvl9pPr>
              <a:defRPr sz="2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3400" y="1255713"/>
            <a:ext cx="3509699" cy="4104680"/>
          </a:xfrm>
        </p:spPr>
        <p:txBody>
          <a:bodyPr/>
          <a:lstStyle>
            <a:lvl1pPr marL="0" indent="0">
              <a:buNone/>
              <a:defRPr sz="1633"/>
            </a:lvl1pPr>
            <a:lvl2pPr marL="533415" indent="0">
              <a:buNone/>
              <a:defRPr sz="1400"/>
            </a:lvl2pPr>
            <a:lvl3pPr marL="1066830" indent="0">
              <a:buNone/>
              <a:defRPr sz="1167"/>
            </a:lvl3pPr>
            <a:lvl4pPr marL="1600246" indent="0">
              <a:buNone/>
              <a:defRPr sz="1050"/>
            </a:lvl4pPr>
            <a:lvl5pPr marL="2133661" indent="0">
              <a:buNone/>
              <a:defRPr sz="1050"/>
            </a:lvl5pPr>
            <a:lvl6pPr marL="2667076" indent="0">
              <a:buNone/>
              <a:defRPr sz="1050"/>
            </a:lvl6pPr>
            <a:lvl7pPr marL="3200491" indent="0">
              <a:buNone/>
              <a:defRPr sz="1050"/>
            </a:lvl7pPr>
            <a:lvl8pPr marL="3733907" indent="0">
              <a:buNone/>
              <a:defRPr sz="1050"/>
            </a:lvl8pPr>
            <a:lvl9pPr marL="4267322"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1003" y="4200525"/>
            <a:ext cx="6400800" cy="495896"/>
          </a:xfrm>
        </p:spPr>
        <p:txBody>
          <a:bodyPr anchor="b"/>
          <a:lstStyle>
            <a:lvl1pPr algn="l">
              <a:defRPr sz="2333" b="1"/>
            </a:lvl1pPr>
          </a:lstStyle>
          <a:p>
            <a:r>
              <a:rPr lang="en-US"/>
              <a:t>Click to edit Master title style</a:t>
            </a:r>
          </a:p>
        </p:txBody>
      </p:sp>
      <p:sp>
        <p:nvSpPr>
          <p:cNvPr id="3" name="Picture Placeholder 2"/>
          <p:cNvSpPr>
            <a:spLocks noGrp="1"/>
          </p:cNvSpPr>
          <p:nvPr>
            <p:ph type="pic" idx="1"/>
          </p:nvPr>
        </p:nvSpPr>
        <p:spPr>
          <a:xfrm>
            <a:off x="2091003" y="536178"/>
            <a:ext cx="6400800" cy="3600450"/>
          </a:xfrm>
        </p:spPr>
        <p:txBody>
          <a:bodyPr/>
          <a:lstStyle>
            <a:lvl1pPr marL="0" indent="0">
              <a:buNone/>
              <a:defRPr sz="3733"/>
            </a:lvl1pPr>
            <a:lvl2pPr marL="533415" indent="0">
              <a:buNone/>
              <a:defRPr sz="3267"/>
            </a:lvl2pPr>
            <a:lvl3pPr marL="1066830" indent="0">
              <a:buNone/>
              <a:defRPr sz="2800"/>
            </a:lvl3pPr>
            <a:lvl4pPr marL="1600246" indent="0">
              <a:buNone/>
              <a:defRPr sz="2333"/>
            </a:lvl4pPr>
            <a:lvl5pPr marL="2133661" indent="0">
              <a:buNone/>
              <a:defRPr sz="2333"/>
            </a:lvl5pPr>
            <a:lvl6pPr marL="2667076" indent="0">
              <a:buNone/>
              <a:defRPr sz="2333"/>
            </a:lvl6pPr>
            <a:lvl7pPr marL="3200491" indent="0">
              <a:buNone/>
              <a:defRPr sz="2333"/>
            </a:lvl7pPr>
            <a:lvl8pPr marL="3733907" indent="0">
              <a:buNone/>
              <a:defRPr sz="2333"/>
            </a:lvl8pPr>
            <a:lvl9pPr marL="4267322" indent="0">
              <a:buNone/>
              <a:defRPr sz="2333"/>
            </a:lvl9pPr>
          </a:lstStyle>
          <a:p>
            <a:endParaRPr lang="en-US"/>
          </a:p>
        </p:txBody>
      </p:sp>
      <p:sp>
        <p:nvSpPr>
          <p:cNvPr id="4" name="Text Placeholder 3"/>
          <p:cNvSpPr>
            <a:spLocks noGrp="1"/>
          </p:cNvSpPr>
          <p:nvPr>
            <p:ph type="body" sz="half" idx="2"/>
          </p:nvPr>
        </p:nvSpPr>
        <p:spPr>
          <a:xfrm>
            <a:off x="2091003" y="4696421"/>
            <a:ext cx="6400800" cy="704254"/>
          </a:xfrm>
        </p:spPr>
        <p:txBody>
          <a:bodyPr/>
          <a:lstStyle>
            <a:lvl1pPr marL="0" indent="0">
              <a:buNone/>
              <a:defRPr sz="1633"/>
            </a:lvl1pPr>
            <a:lvl2pPr marL="533415" indent="0">
              <a:buNone/>
              <a:defRPr sz="1400"/>
            </a:lvl2pPr>
            <a:lvl3pPr marL="1066830" indent="0">
              <a:buNone/>
              <a:defRPr sz="1167"/>
            </a:lvl3pPr>
            <a:lvl4pPr marL="1600246" indent="0">
              <a:buNone/>
              <a:defRPr sz="1050"/>
            </a:lvl4pPr>
            <a:lvl5pPr marL="2133661" indent="0">
              <a:buNone/>
              <a:defRPr sz="1050"/>
            </a:lvl5pPr>
            <a:lvl6pPr marL="2667076" indent="0">
              <a:buNone/>
              <a:defRPr sz="1050"/>
            </a:lvl6pPr>
            <a:lvl7pPr marL="3200491" indent="0">
              <a:buNone/>
              <a:defRPr sz="1050"/>
            </a:lvl7pPr>
            <a:lvl8pPr marL="3733907" indent="0">
              <a:buNone/>
              <a:defRPr sz="1050"/>
            </a:lvl8pPr>
            <a:lvl9pPr marL="4267322"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40308"/>
            <a:ext cx="9601200" cy="1000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3400" y="1400175"/>
            <a:ext cx="9601200" cy="39602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3400" y="5561807"/>
            <a:ext cx="2489200" cy="319484"/>
          </a:xfrm>
          <a:prstGeom prst="rect">
            <a:avLst/>
          </a:prstGeom>
        </p:spPr>
        <p:txBody>
          <a:bodyPr vert="horz" lIns="91440" tIns="45720" rIns="91440" bIns="45720" rtlCol="0" anchor="ctr"/>
          <a:lstStyle>
            <a:lvl1pPr algn="l">
              <a:defRPr sz="1400">
                <a:solidFill>
                  <a:schemeClr val="tx1">
                    <a:tint val="75000"/>
                  </a:schemeClr>
                </a:solidFill>
              </a:defRPr>
            </a:lvl1pPr>
          </a:lstStyle>
          <a:p>
            <a:fld id="{5BCAD085-E8A6-8845-BD4E-CB4CCA059FC4}" type="datetimeFigureOut">
              <a:rPr lang="en-US" smtClean="0"/>
              <a:t>5/26/2026</a:t>
            </a:fld>
            <a:endParaRPr lang="en-US"/>
          </a:p>
        </p:txBody>
      </p:sp>
      <p:sp>
        <p:nvSpPr>
          <p:cNvPr id="5" name="Footer Placeholder 4"/>
          <p:cNvSpPr>
            <a:spLocks noGrp="1"/>
          </p:cNvSpPr>
          <p:nvPr>
            <p:ph type="ftr" sz="quarter" idx="3"/>
          </p:nvPr>
        </p:nvSpPr>
        <p:spPr>
          <a:xfrm>
            <a:off x="3644900" y="5561807"/>
            <a:ext cx="3378200" cy="319484"/>
          </a:xfrm>
          <a:prstGeom prst="rect">
            <a:avLst/>
          </a:prstGeom>
        </p:spPr>
        <p:txBody>
          <a:bodyPr vert="horz" lIns="91440" tIns="45720" rIns="91440" bIns="45720"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45400" y="5561807"/>
            <a:ext cx="2489200" cy="319484"/>
          </a:xfrm>
          <a:prstGeom prst="rect">
            <a:avLst/>
          </a:prstGeom>
        </p:spPr>
        <p:txBody>
          <a:bodyPr vert="horz" lIns="91440" tIns="45720" rIns="91440" bIns="45720" rtlCol="0" anchor="ctr"/>
          <a:lstStyle>
            <a:lvl1pPr algn="r">
              <a:defRPr sz="14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33415" rtl="0" eaLnBrk="1" latinLnBrk="0" hangingPunct="1">
        <a:spcBef>
          <a:spcPct val="0"/>
        </a:spcBef>
        <a:buNone/>
        <a:defRPr sz="5133" kern="1200">
          <a:solidFill>
            <a:schemeClr val="tx1"/>
          </a:solidFill>
          <a:latin typeface="+mj-lt"/>
          <a:ea typeface="+mj-ea"/>
          <a:cs typeface="+mj-cs"/>
        </a:defRPr>
      </a:lvl1pPr>
    </p:titleStyle>
    <p:bodyStyle>
      <a:lvl1pPr marL="400061" indent="-400061" algn="l" defTabSz="533415" rtl="0" eaLnBrk="1" latinLnBrk="0" hangingPunct="1">
        <a:spcBef>
          <a:spcPct val="20000"/>
        </a:spcBef>
        <a:buFont typeface="Arial"/>
        <a:buChar char="•"/>
        <a:defRPr sz="3733" kern="1200">
          <a:solidFill>
            <a:schemeClr val="tx1"/>
          </a:solidFill>
          <a:latin typeface="+mn-lt"/>
          <a:ea typeface="+mn-ea"/>
          <a:cs typeface="+mn-cs"/>
        </a:defRPr>
      </a:lvl1pPr>
      <a:lvl2pPr marL="866800" indent="-333385" algn="l" defTabSz="533415" rtl="0" eaLnBrk="1" latinLnBrk="0" hangingPunct="1">
        <a:spcBef>
          <a:spcPct val="20000"/>
        </a:spcBef>
        <a:buFont typeface="Arial"/>
        <a:buChar char="–"/>
        <a:defRPr sz="3267" kern="1200">
          <a:solidFill>
            <a:schemeClr val="tx1"/>
          </a:solidFill>
          <a:latin typeface="+mn-lt"/>
          <a:ea typeface="+mn-ea"/>
          <a:cs typeface="+mn-cs"/>
        </a:defRPr>
      </a:lvl2pPr>
      <a:lvl3pPr marL="1333538" indent="-266708" algn="l" defTabSz="533415" rtl="0" eaLnBrk="1" latinLnBrk="0" hangingPunct="1">
        <a:spcBef>
          <a:spcPct val="20000"/>
        </a:spcBef>
        <a:buFont typeface="Arial"/>
        <a:buChar char="•"/>
        <a:defRPr sz="2800" kern="1200">
          <a:solidFill>
            <a:schemeClr val="tx1"/>
          </a:solidFill>
          <a:latin typeface="+mn-lt"/>
          <a:ea typeface="+mn-ea"/>
          <a:cs typeface="+mn-cs"/>
        </a:defRPr>
      </a:lvl3pPr>
      <a:lvl4pPr marL="1866953" indent="-266708" algn="l" defTabSz="533415" rtl="0" eaLnBrk="1" latinLnBrk="0" hangingPunct="1">
        <a:spcBef>
          <a:spcPct val="20000"/>
        </a:spcBef>
        <a:buFont typeface="Arial"/>
        <a:buChar char="–"/>
        <a:defRPr sz="2333" kern="1200">
          <a:solidFill>
            <a:schemeClr val="tx1"/>
          </a:solidFill>
          <a:latin typeface="+mn-lt"/>
          <a:ea typeface="+mn-ea"/>
          <a:cs typeface="+mn-cs"/>
        </a:defRPr>
      </a:lvl4pPr>
      <a:lvl5pPr marL="2400369" indent="-266708" algn="l" defTabSz="533415" rtl="0" eaLnBrk="1" latinLnBrk="0" hangingPunct="1">
        <a:spcBef>
          <a:spcPct val="20000"/>
        </a:spcBef>
        <a:buFont typeface="Arial"/>
        <a:buChar char="»"/>
        <a:defRPr sz="2333" kern="1200">
          <a:solidFill>
            <a:schemeClr val="tx1"/>
          </a:solidFill>
          <a:latin typeface="+mn-lt"/>
          <a:ea typeface="+mn-ea"/>
          <a:cs typeface="+mn-cs"/>
        </a:defRPr>
      </a:lvl5pPr>
      <a:lvl6pPr marL="2933784" indent="-266708" algn="l" defTabSz="533415" rtl="0" eaLnBrk="1" latinLnBrk="0" hangingPunct="1">
        <a:spcBef>
          <a:spcPct val="20000"/>
        </a:spcBef>
        <a:buFont typeface="Arial"/>
        <a:buChar char="•"/>
        <a:defRPr sz="2333" kern="1200">
          <a:solidFill>
            <a:schemeClr val="tx1"/>
          </a:solidFill>
          <a:latin typeface="+mn-lt"/>
          <a:ea typeface="+mn-ea"/>
          <a:cs typeface="+mn-cs"/>
        </a:defRPr>
      </a:lvl6pPr>
      <a:lvl7pPr marL="3467199" indent="-266708" algn="l" defTabSz="533415" rtl="0" eaLnBrk="1" latinLnBrk="0" hangingPunct="1">
        <a:spcBef>
          <a:spcPct val="20000"/>
        </a:spcBef>
        <a:buFont typeface="Arial"/>
        <a:buChar char="•"/>
        <a:defRPr sz="2333" kern="1200">
          <a:solidFill>
            <a:schemeClr val="tx1"/>
          </a:solidFill>
          <a:latin typeface="+mn-lt"/>
          <a:ea typeface="+mn-ea"/>
          <a:cs typeface="+mn-cs"/>
        </a:defRPr>
      </a:lvl7pPr>
      <a:lvl8pPr marL="4000614" indent="-266708" algn="l" defTabSz="533415" rtl="0" eaLnBrk="1" latinLnBrk="0" hangingPunct="1">
        <a:spcBef>
          <a:spcPct val="20000"/>
        </a:spcBef>
        <a:buFont typeface="Arial"/>
        <a:buChar char="•"/>
        <a:defRPr sz="2333" kern="1200">
          <a:solidFill>
            <a:schemeClr val="tx1"/>
          </a:solidFill>
          <a:latin typeface="+mn-lt"/>
          <a:ea typeface="+mn-ea"/>
          <a:cs typeface="+mn-cs"/>
        </a:defRPr>
      </a:lvl8pPr>
      <a:lvl9pPr marL="4534030" indent="-266708" algn="l" defTabSz="533415" rtl="0" eaLnBrk="1" latinLnBrk="0" hangingPunct="1">
        <a:spcBef>
          <a:spcPct val="20000"/>
        </a:spcBef>
        <a:buFont typeface="Arial"/>
        <a:buChar char="•"/>
        <a:defRPr sz="2333" kern="1200">
          <a:solidFill>
            <a:schemeClr val="tx1"/>
          </a:solidFill>
          <a:latin typeface="+mn-lt"/>
          <a:ea typeface="+mn-ea"/>
          <a:cs typeface="+mn-cs"/>
        </a:defRPr>
      </a:lvl9pPr>
    </p:bodyStyle>
    <p:otherStyle>
      <a:defPPr>
        <a:defRPr lang="en-US"/>
      </a:defPPr>
      <a:lvl1pPr marL="0" algn="l" defTabSz="533415" rtl="0" eaLnBrk="1" latinLnBrk="0" hangingPunct="1">
        <a:defRPr sz="2100" kern="1200">
          <a:solidFill>
            <a:schemeClr val="tx1"/>
          </a:solidFill>
          <a:latin typeface="+mn-lt"/>
          <a:ea typeface="+mn-ea"/>
          <a:cs typeface="+mn-cs"/>
        </a:defRPr>
      </a:lvl1pPr>
      <a:lvl2pPr marL="533415" algn="l" defTabSz="533415" rtl="0" eaLnBrk="1" latinLnBrk="0" hangingPunct="1">
        <a:defRPr sz="2100" kern="1200">
          <a:solidFill>
            <a:schemeClr val="tx1"/>
          </a:solidFill>
          <a:latin typeface="+mn-lt"/>
          <a:ea typeface="+mn-ea"/>
          <a:cs typeface="+mn-cs"/>
        </a:defRPr>
      </a:lvl2pPr>
      <a:lvl3pPr marL="1066830" algn="l" defTabSz="533415" rtl="0" eaLnBrk="1" latinLnBrk="0" hangingPunct="1">
        <a:defRPr sz="2100" kern="1200">
          <a:solidFill>
            <a:schemeClr val="tx1"/>
          </a:solidFill>
          <a:latin typeface="+mn-lt"/>
          <a:ea typeface="+mn-ea"/>
          <a:cs typeface="+mn-cs"/>
        </a:defRPr>
      </a:lvl3pPr>
      <a:lvl4pPr marL="1600246" algn="l" defTabSz="533415" rtl="0" eaLnBrk="1" latinLnBrk="0" hangingPunct="1">
        <a:defRPr sz="2100" kern="1200">
          <a:solidFill>
            <a:schemeClr val="tx1"/>
          </a:solidFill>
          <a:latin typeface="+mn-lt"/>
          <a:ea typeface="+mn-ea"/>
          <a:cs typeface="+mn-cs"/>
        </a:defRPr>
      </a:lvl4pPr>
      <a:lvl5pPr marL="2133661" algn="l" defTabSz="533415" rtl="0" eaLnBrk="1" latinLnBrk="0" hangingPunct="1">
        <a:defRPr sz="2100" kern="1200">
          <a:solidFill>
            <a:schemeClr val="tx1"/>
          </a:solidFill>
          <a:latin typeface="+mn-lt"/>
          <a:ea typeface="+mn-ea"/>
          <a:cs typeface="+mn-cs"/>
        </a:defRPr>
      </a:lvl5pPr>
      <a:lvl6pPr marL="2667076" algn="l" defTabSz="533415" rtl="0" eaLnBrk="1" latinLnBrk="0" hangingPunct="1">
        <a:defRPr sz="2100" kern="1200">
          <a:solidFill>
            <a:schemeClr val="tx1"/>
          </a:solidFill>
          <a:latin typeface="+mn-lt"/>
          <a:ea typeface="+mn-ea"/>
          <a:cs typeface="+mn-cs"/>
        </a:defRPr>
      </a:lvl6pPr>
      <a:lvl7pPr marL="3200491" algn="l" defTabSz="533415" rtl="0" eaLnBrk="1" latinLnBrk="0" hangingPunct="1">
        <a:defRPr sz="2100" kern="1200">
          <a:solidFill>
            <a:schemeClr val="tx1"/>
          </a:solidFill>
          <a:latin typeface="+mn-lt"/>
          <a:ea typeface="+mn-ea"/>
          <a:cs typeface="+mn-cs"/>
        </a:defRPr>
      </a:lvl7pPr>
      <a:lvl8pPr marL="3733907" algn="l" defTabSz="533415" rtl="0" eaLnBrk="1" latinLnBrk="0" hangingPunct="1">
        <a:defRPr sz="2100" kern="1200">
          <a:solidFill>
            <a:schemeClr val="tx1"/>
          </a:solidFill>
          <a:latin typeface="+mn-lt"/>
          <a:ea typeface="+mn-ea"/>
          <a:cs typeface="+mn-cs"/>
        </a:defRPr>
      </a:lvl8pPr>
      <a:lvl9pPr marL="4267322" algn="l" defTabSz="5334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g"/><Relationship Id="rId3" Type="http://schemas.openxmlformats.org/officeDocument/2006/relationships/hyperlink" Target="mailto:sloba.d.obradovic@gmail.com" TargetMode="Externa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6"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159" y="845143"/>
            <a:ext cx="50614303" cy="1351139"/>
          </a:xfrm>
          <a:prstGeom prst="rect">
            <a:avLst/>
          </a:prstGeom>
          <a:noFill/>
        </p:spPr>
        <p:txBody>
          <a:bodyPr wrap="square">
            <a:spAutoFit/>
          </a:bodyPr>
          <a:lstStyle/>
          <a:p>
            <a:pPr>
              <a:lnSpc>
                <a:spcPct val="107000"/>
              </a:lnSpc>
              <a:spcAft>
                <a:spcPts val="800"/>
              </a:spcAft>
            </a:pPr>
            <a:r>
              <a:rPr lang="sr-Latn-RS" sz="8000" dirty="0">
                <a:effectLst/>
                <a:latin typeface="Calibri" panose="020F0502020204030204" pitchFamily="34" charset="0"/>
                <a:ea typeface="Calibri" panose="020F0502020204030204" pitchFamily="34" charset="0"/>
                <a:cs typeface="Times New Roman" panose="02020603050405020304" pitchFamily="18" charset="0"/>
              </a:rPr>
              <a:t>Indication  for stenting pulmonary arteries in patients with CTEPH with coronary stents and long-term perfusion follow-up</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88158" y="2312765"/>
            <a:ext cx="49523364" cy="1569660"/>
          </a:xfrm>
          <a:prstGeom prst="rect">
            <a:avLst/>
          </a:prstGeom>
          <a:noFill/>
        </p:spPr>
        <p:txBody>
          <a:bodyPr wrap="square">
            <a:spAutoFit/>
          </a:bodyPr>
          <a:lstStyle/>
          <a:p>
            <a:r>
              <a:rPr lang="sr-Latn-RS" sz="4800" dirty="0">
                <a:effectLst/>
                <a:latin typeface="Calibri" panose="020F0502020204030204" pitchFamily="34" charset="0"/>
                <a:ea typeface="Calibri" panose="020F0502020204030204" pitchFamily="34" charset="0"/>
                <a:cs typeface="Times New Roman" panose="02020603050405020304" pitchFamily="18" charset="0"/>
              </a:rPr>
              <a:t> Obradovic S</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 Dzudovic B</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 Matijasevic J</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 Kafedzic S</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 Ristic A</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 Lozo M</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 Zivanovic Z</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 Dragnic S</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7</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 Begic A</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8</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 Begic E</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 </a:t>
            </a:r>
            <a:r>
              <a:rPr lang="sr-Latn-RS" sz="4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sr-Latn-RS" sz="4800" dirty="0">
                <a:effectLst/>
                <a:latin typeface="Calibri" panose="020F0502020204030204" pitchFamily="34" charset="0"/>
                <a:ea typeface="Calibri" panose="020F0502020204030204" pitchFamily="34" charset="0"/>
                <a:cs typeface="Times New Roman" panose="02020603050405020304" pitchFamily="18" charset="0"/>
              </a:rPr>
              <a:t>Clinic of Cardiology MMA, Belgrade, Institute of Pulmonary Diseases Vojvodine, Clinic of Cardiology Clinical Center Zemun, Clinic of Cardiology Clinical Ceter Srbija, Clinic of Cardiology University Hospital Split, Clinic of Cardiology Podgorica, Clinic of Cardiology Sarajevo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73148" y="4574581"/>
            <a:ext cx="15392168" cy="8956298"/>
          </a:xfrm>
          <a:prstGeom prst="rect">
            <a:avLst/>
          </a:prstGeom>
          <a:noFill/>
        </p:spPr>
        <p:txBody>
          <a:bodyPr wrap="square">
            <a:spAutoFit/>
          </a:bodyPr>
          <a:lstStyle/>
          <a:p>
            <a:r>
              <a:rPr sz="7200" b="1" dirty="0">
                <a:solidFill>
                  <a:srgbClr val="102450"/>
                </a:solidFill>
              </a:rPr>
              <a:t>Introduction</a:t>
            </a:r>
          </a:p>
          <a:p>
            <a:r>
              <a:rPr sz="7200" dirty="0">
                <a:solidFill>
                  <a:srgbClr val="000000"/>
                </a:solidFill>
              </a:rPr>
              <a:t>•</a:t>
            </a:r>
            <a:r>
              <a:rPr lang="sr-Latn-RS" sz="7200" dirty="0">
                <a:effectLst/>
                <a:latin typeface="Calibri" panose="020F0502020204030204" pitchFamily="34" charset="0"/>
                <a:ea typeface="Times New Roman" panose="02020603050405020304" pitchFamily="18" charset="0"/>
              </a:rPr>
              <a:t>Although balloon pulmonary angioplasty has become the standard therapy for distal chronic thromboembolic pulmonary hypertension (CTEPH), the possibility that stents could improve the results of this procedure was not investigated. </a:t>
            </a:r>
            <a:endParaRPr sz="7200" dirty="0">
              <a:solidFill>
                <a:srgbClr val="000000"/>
              </a:solidFill>
            </a:endParaRPr>
          </a:p>
        </p:txBody>
      </p:sp>
      <p:sp>
        <p:nvSpPr>
          <p:cNvPr id="6" name="TextBox 5"/>
          <p:cNvSpPr txBox="1"/>
          <p:nvPr/>
        </p:nvSpPr>
        <p:spPr>
          <a:xfrm>
            <a:off x="18415838" y="4574581"/>
            <a:ext cx="14616862" cy="10575652"/>
          </a:xfrm>
          <a:prstGeom prst="rect">
            <a:avLst/>
          </a:prstGeom>
          <a:noFill/>
        </p:spPr>
        <p:txBody>
          <a:bodyPr wrap="square">
            <a:spAutoFit/>
          </a:bodyPr>
          <a:lstStyle/>
          <a:p>
            <a:r>
              <a:rPr sz="5400" b="1" dirty="0">
                <a:solidFill>
                  <a:srgbClr val="102450"/>
                </a:solidFill>
              </a:rPr>
              <a:t>Methods</a:t>
            </a:r>
          </a:p>
          <a:p>
            <a:pPr algn="just">
              <a:lnSpc>
                <a:spcPct val="106000"/>
              </a:lnSpc>
              <a:spcAft>
                <a:spcPts val="800"/>
              </a:spcAft>
            </a:pPr>
            <a:r>
              <a:rPr lang="sr-Latn-RS" sz="5400" dirty="0">
                <a:effectLst/>
                <a:latin typeface="Calibri" panose="020F0502020204030204" pitchFamily="34" charset="0"/>
                <a:ea typeface="Times New Roman" panose="02020603050405020304" pitchFamily="18" charset="0"/>
                <a:cs typeface="Calibri" panose="020F0502020204030204" pitchFamily="34" charset="0"/>
              </a:rPr>
              <a:t>From 2016 til March 2026, our multicenter team (Registry from the Balkan western countres – Serbia, Bosnia and Herzegovina, Croatia and Montenegro) performed 260 sessions of balloon pulmonary angioplasties (BPA) in 62 patients. In 22 patients, we implanted 32 coronary stents (1-3 per patient</a:t>
            </a:r>
            <a:r>
              <a:rPr lang="en-US" sz="5400" dirty="0">
                <a:effectLst/>
                <a:latin typeface="Calibri" panose="020F0502020204030204" pitchFamily="34" charset="0"/>
                <a:ea typeface="Times New Roman" panose="02020603050405020304" pitchFamily="18" charset="0"/>
                <a:cs typeface="Calibri" panose="020F0502020204030204" pitchFamily="34" charset="0"/>
              </a:rPr>
              <a:t>) after several attempts of BPA, where we did not achieve good peripheral blush with significant residual obstruction either by organized, firm thrombus or possible dissection of an old thrombotic mass.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34955148" y="4574581"/>
            <a:ext cx="14134736" cy="6842322"/>
          </a:xfrm>
          <a:prstGeom prst="rect">
            <a:avLst/>
          </a:prstGeom>
          <a:noFill/>
        </p:spPr>
        <p:txBody>
          <a:bodyPr wrap="square">
            <a:spAutoFit/>
          </a:bodyPr>
          <a:lstStyle/>
          <a:p>
            <a:pPr algn="just">
              <a:lnSpc>
                <a:spcPct val="106000"/>
              </a:lnSpc>
              <a:spcAft>
                <a:spcPts val="800"/>
              </a:spcAft>
            </a:pPr>
            <a:r>
              <a:rPr lang="sr-Latn-RS" sz="5200" dirty="0">
                <a:effectLst/>
                <a:latin typeface="Calibri" panose="020F0502020204030204" pitchFamily="34" charset="0"/>
                <a:ea typeface="Times New Roman" panose="02020603050405020304" pitchFamily="18" charset="0"/>
                <a:cs typeface="Calibri" panose="020F0502020204030204" pitchFamily="34" charset="0"/>
              </a:rPr>
              <a:t>After treating about 1100 lesions, we decided to implant stents in 32 of them, and the success of the procedure was 100% (success of coronary stent implantation into the culprit lesion) with an excellent flow after stenting, full blush of the irrigated pulmonary (sub)segments, and clear visible venous return. In 4/32 patients, transient lung perfusion injury was detected, </a:t>
            </a:r>
            <a:endParaRPr lang="en-US" sz="5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1322111" y="16221402"/>
            <a:ext cx="14794189" cy="11849398"/>
          </a:xfrm>
          <a:prstGeom prst="rect">
            <a:avLst/>
          </a:prstGeom>
          <a:noFill/>
        </p:spPr>
        <p:txBody>
          <a:bodyPr wrap="square">
            <a:spAutoFit/>
          </a:bodyPr>
          <a:lstStyle/>
          <a:p>
            <a:r>
              <a:rPr lang="sr-Latn-RS" sz="7200" b="1" dirty="0">
                <a:solidFill>
                  <a:srgbClr val="102450"/>
                </a:solidFill>
              </a:rPr>
              <a:t>Result</a:t>
            </a:r>
            <a:endParaRPr sz="7200" b="1" dirty="0">
              <a:solidFill>
                <a:srgbClr val="102450"/>
              </a:solidFill>
            </a:endParaRPr>
          </a:p>
          <a:p>
            <a:r>
              <a:rPr lang="sr-Latn-RS" sz="5400" dirty="0">
                <a:effectLst/>
                <a:latin typeface="Calibri" panose="020F0502020204030204" pitchFamily="34" charset="0"/>
                <a:ea typeface="Times New Roman" panose="02020603050405020304" pitchFamily="18" charset="0"/>
                <a:cs typeface="Calibri" panose="020F0502020204030204" pitchFamily="34" charset="0"/>
              </a:rPr>
              <a:t>Since we treated patients with multiple sessions, we always check the patency of the stents in the following sessions (the stents were always patent with excellent distal flow), and we found a restenosis-like lesion (hard, high-grade re-stenotic lesion) only once and treated it successfully with BPA. In 20 patients, angiography follow-up was between 3-96 months (median time 22 months). In six patients, we performed SPECT-CT imaging, and the perfusion of the stented segments was excellent compared to many segments that were treated only with BPA. </a:t>
            </a:r>
            <a:r>
              <a:rPr sz="4800" dirty="0">
                <a:solidFill>
                  <a:srgbClr val="000000"/>
                </a:solidFill>
              </a:rPr>
              <a:t>
</a:t>
            </a:r>
          </a:p>
        </p:txBody>
      </p:sp>
      <p:sp>
        <p:nvSpPr>
          <p:cNvPr id="9" name="TextBox 8"/>
          <p:cNvSpPr txBox="1"/>
          <p:nvPr/>
        </p:nvSpPr>
        <p:spPr>
          <a:xfrm>
            <a:off x="18479469" y="16354490"/>
            <a:ext cx="14172231" cy="10341101"/>
          </a:xfrm>
          <a:prstGeom prst="rect">
            <a:avLst/>
          </a:prstGeom>
          <a:noFill/>
        </p:spPr>
        <p:txBody>
          <a:bodyPr wrap="square">
            <a:spAutoFit/>
          </a:bodyPr>
          <a:lstStyle/>
          <a:p>
            <a:r>
              <a:rPr sz="7200" b="1" dirty="0">
                <a:solidFill>
                  <a:srgbClr val="102450"/>
                </a:solidFill>
              </a:rPr>
              <a:t>Conclusions</a:t>
            </a:r>
          </a:p>
          <a:p>
            <a:pPr algn="just">
              <a:lnSpc>
                <a:spcPct val="106000"/>
              </a:lnSpc>
              <a:spcAft>
                <a:spcPts val="800"/>
              </a:spcAft>
            </a:pPr>
            <a:r>
              <a:rPr lang="sr-Latn-RS" sz="5400" dirty="0">
                <a:effectLst/>
                <a:latin typeface="Calibri" panose="020F0502020204030204" pitchFamily="34" charset="0"/>
                <a:ea typeface="Times New Roman" panose="02020603050405020304" pitchFamily="18" charset="0"/>
                <a:cs typeface="Calibri" panose="020F0502020204030204" pitchFamily="34" charset="0"/>
              </a:rPr>
              <a:t>The implantation of coronary stents after suboptimal results of BPA in CTEPH patients is feasible and safe (reperfusion injury could be more often present). Coronary stents could achieve long-term full patency of the suboptimally BPA-treated pulmonary vessels without late complications. For the precise indications for stenting and possible use of dedicated stents in patients with CTEPH, further investigations are needed.   </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35018778" y="16282006"/>
            <a:ext cx="14910685" cy="3816429"/>
          </a:xfrm>
          <a:prstGeom prst="rect">
            <a:avLst/>
          </a:prstGeom>
          <a:noFill/>
        </p:spPr>
        <p:txBody>
          <a:bodyPr wrap="none">
            <a:spAutoFit/>
          </a:bodyPr>
          <a:lstStyle/>
          <a:p>
            <a:r>
              <a:rPr sz="6600" b="1" dirty="0">
                <a:solidFill>
                  <a:srgbClr val="102450"/>
                </a:solidFill>
              </a:rPr>
              <a:t>Contact</a:t>
            </a:r>
          </a:p>
          <a:p>
            <a:r>
              <a:rPr sz="4400" dirty="0">
                <a:solidFill>
                  <a:srgbClr val="000000"/>
                </a:solidFill>
              </a:rPr>
              <a:t>• </a:t>
            </a:r>
            <a:r>
              <a:rPr lang="sr-Latn-RS" sz="4400" dirty="0">
                <a:solidFill>
                  <a:srgbClr val="000000"/>
                </a:solidFill>
              </a:rPr>
              <a:t>Western Balkan CTEPH Regestry</a:t>
            </a:r>
          </a:p>
          <a:p>
            <a:r>
              <a:rPr lang="sr-Latn-RS" sz="4400" dirty="0">
                <a:solidFill>
                  <a:srgbClr val="000000"/>
                </a:solidFill>
              </a:rPr>
              <a:t>Prof. Slobodan Obradovic, e-mail: </a:t>
            </a:r>
            <a:r>
              <a:rPr lang="sr-Latn-RS" sz="4400" dirty="0">
                <a:solidFill>
                  <a:srgbClr val="000000"/>
                </a:solidFill>
                <a:hlinkClick r:id="rId3"/>
              </a:rPr>
              <a:t>sloba.d.obradovic</a:t>
            </a:r>
            <a:r>
              <a:rPr lang="en-US" sz="4400" dirty="0">
                <a:solidFill>
                  <a:srgbClr val="000000"/>
                </a:solidFill>
                <a:hlinkClick r:id="rId3"/>
              </a:rPr>
              <a:t>@gmail.com</a:t>
            </a:r>
            <a:endParaRPr lang="en-US" sz="4400" dirty="0">
              <a:solidFill>
                <a:srgbClr val="000000"/>
              </a:solidFill>
            </a:endParaRPr>
          </a:p>
          <a:p>
            <a:r>
              <a:rPr lang="en-US" sz="4400" dirty="0">
                <a:solidFill>
                  <a:srgbClr val="000000"/>
                </a:solidFill>
              </a:rPr>
              <a:t>Docent Boris </a:t>
            </a:r>
            <a:r>
              <a:rPr lang="en-US" sz="4400" dirty="0" err="1">
                <a:solidFill>
                  <a:srgbClr val="000000"/>
                </a:solidFill>
              </a:rPr>
              <a:t>Dzudovic</a:t>
            </a:r>
            <a:r>
              <a:rPr lang="en-US" sz="4400" dirty="0">
                <a:solidFill>
                  <a:srgbClr val="000000"/>
                </a:solidFill>
              </a:rPr>
              <a:t>, e-mail&gt; dzuda1977@gmail.com</a:t>
            </a:r>
            <a:endParaRPr lang="sr-Latn-RS" sz="4400" dirty="0">
              <a:solidFill>
                <a:srgbClr val="000000"/>
              </a:solidFill>
            </a:endParaRPr>
          </a:p>
          <a:p>
            <a:endParaRPr sz="4400" dirty="0">
              <a:solidFill>
                <a:srgbClr val="000000"/>
              </a:solidFill>
            </a:endParaRPr>
          </a:p>
        </p:txBody>
      </p:sp>
      <p:sp>
        <p:nvSpPr>
          <p:cNvPr id="11" name="Line 12">
            <a:extLst>
              <a:ext uri="{FF2B5EF4-FFF2-40B4-BE49-F238E27FC236}">
                <a16:creationId xmlns:a16="http://schemas.microsoft.com/office/drawing/2014/main" id="{67F2CB98-3466-7DB1-73FE-FC7A1CC57A71}"/>
              </a:ext>
            </a:extLst>
          </p:cNvPr>
          <p:cNvSpPr>
            <a:spLocks noChangeShapeType="1"/>
          </p:cNvSpPr>
          <p:nvPr/>
        </p:nvSpPr>
        <p:spPr bwMode="auto">
          <a:xfrm>
            <a:off x="588159" y="3409427"/>
            <a:ext cx="49523364" cy="155815"/>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3" name="Rectangle 31">
            <a:extLst>
              <a:ext uri="{FF2B5EF4-FFF2-40B4-BE49-F238E27FC236}">
                <a16:creationId xmlns:a16="http://schemas.microsoft.com/office/drawing/2014/main" id="{D6E87F03-08FC-5255-F460-99D2386CE9AA}"/>
              </a:ext>
            </a:extLst>
          </p:cNvPr>
          <p:cNvSpPr/>
          <p:nvPr/>
        </p:nvSpPr>
        <p:spPr>
          <a:xfrm>
            <a:off x="-3938" y="28196902"/>
            <a:ext cx="51206400" cy="559593"/>
          </a:xfrm>
          <a:prstGeom prst="rect">
            <a:avLst/>
          </a:prstGeom>
          <a:solidFill>
            <a:srgbClr val="9CB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rgbClr val="9CBE45"/>
              </a:solidFill>
            </a:endParaRPr>
          </a:p>
        </p:txBody>
      </p:sp>
      <p:sp>
        <p:nvSpPr>
          <p:cNvPr id="32" name="Prostokąt zaokrąglony 31">
            <a:extLst>
              <a:ext uri="{FF2B5EF4-FFF2-40B4-BE49-F238E27FC236}">
                <a16:creationId xmlns:a16="http://schemas.microsoft.com/office/drawing/2014/main" id="{A5955368-173F-9AED-A8AD-38C5D09FC413}"/>
              </a:ext>
            </a:extLst>
          </p:cNvPr>
          <p:cNvSpPr/>
          <p:nvPr/>
        </p:nvSpPr>
        <p:spPr>
          <a:xfrm>
            <a:off x="17882442" y="4335399"/>
            <a:ext cx="15615138" cy="11104624"/>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3" name="Prostokąt zaokrąglony 32">
            <a:extLst>
              <a:ext uri="{FF2B5EF4-FFF2-40B4-BE49-F238E27FC236}">
                <a16:creationId xmlns:a16="http://schemas.microsoft.com/office/drawing/2014/main" id="{FE11D300-F3BD-C90A-910E-816512D6A18F}"/>
              </a:ext>
            </a:extLst>
          </p:cNvPr>
          <p:cNvSpPr/>
          <p:nvPr/>
        </p:nvSpPr>
        <p:spPr>
          <a:xfrm>
            <a:off x="1097561" y="4341010"/>
            <a:ext cx="15615138" cy="11104624"/>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4" name="Prostokąt zaokrąglony 33">
            <a:extLst>
              <a:ext uri="{FF2B5EF4-FFF2-40B4-BE49-F238E27FC236}">
                <a16:creationId xmlns:a16="http://schemas.microsoft.com/office/drawing/2014/main" id="{AADB6174-9F98-2982-C892-61C9CE388888}"/>
              </a:ext>
            </a:extLst>
          </p:cNvPr>
          <p:cNvSpPr/>
          <p:nvPr/>
        </p:nvSpPr>
        <p:spPr>
          <a:xfrm>
            <a:off x="34602731" y="4162067"/>
            <a:ext cx="15615138" cy="11104624"/>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5" name="Prostokąt zaokrąglony 34">
            <a:extLst>
              <a:ext uri="{FF2B5EF4-FFF2-40B4-BE49-F238E27FC236}">
                <a16:creationId xmlns:a16="http://schemas.microsoft.com/office/drawing/2014/main" id="{15A88ED6-DDA5-9085-D469-D85A720EFDD0}"/>
              </a:ext>
            </a:extLst>
          </p:cNvPr>
          <p:cNvSpPr/>
          <p:nvPr/>
        </p:nvSpPr>
        <p:spPr>
          <a:xfrm>
            <a:off x="17946073" y="16222501"/>
            <a:ext cx="15615138" cy="11104624"/>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6" name="Prostokąt zaokrąglony 35">
            <a:extLst>
              <a:ext uri="{FF2B5EF4-FFF2-40B4-BE49-F238E27FC236}">
                <a16:creationId xmlns:a16="http://schemas.microsoft.com/office/drawing/2014/main" id="{C56210BA-CB87-DD23-F66B-405E87A84EB9}"/>
              </a:ext>
            </a:extLst>
          </p:cNvPr>
          <p:cNvSpPr/>
          <p:nvPr/>
        </p:nvSpPr>
        <p:spPr>
          <a:xfrm>
            <a:off x="950178" y="16228112"/>
            <a:ext cx="15615138" cy="11104624"/>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7" name="Prostokąt zaokrąglony 36">
            <a:extLst>
              <a:ext uri="{FF2B5EF4-FFF2-40B4-BE49-F238E27FC236}">
                <a16:creationId xmlns:a16="http://schemas.microsoft.com/office/drawing/2014/main" id="{4D071D21-676A-258E-C465-9430D14CE14C}"/>
              </a:ext>
            </a:extLst>
          </p:cNvPr>
          <p:cNvSpPr/>
          <p:nvPr/>
        </p:nvSpPr>
        <p:spPr>
          <a:xfrm>
            <a:off x="34666362" y="16125369"/>
            <a:ext cx="15615138" cy="11104624"/>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grpSp>
        <p:nvGrpSpPr>
          <p:cNvPr id="14" name="Group 3">
            <a:extLst>
              <a:ext uri="{FF2B5EF4-FFF2-40B4-BE49-F238E27FC236}">
                <a16:creationId xmlns:a16="http://schemas.microsoft.com/office/drawing/2014/main" id="{4051821F-37A4-CE64-F1FE-4B8FADB6D7DC}"/>
              </a:ext>
            </a:extLst>
          </p:cNvPr>
          <p:cNvGrpSpPr/>
          <p:nvPr/>
        </p:nvGrpSpPr>
        <p:grpSpPr>
          <a:xfrm>
            <a:off x="42655307" y="25719312"/>
            <a:ext cx="8547155" cy="2458430"/>
            <a:chOff x="10161910" y="5983477"/>
            <a:chExt cx="1964535" cy="565062"/>
          </a:xfrm>
        </p:grpSpPr>
        <p:grpSp>
          <p:nvGrpSpPr>
            <p:cNvPr id="15" name="Group 32">
              <a:extLst>
                <a:ext uri="{FF2B5EF4-FFF2-40B4-BE49-F238E27FC236}">
                  <a16:creationId xmlns:a16="http://schemas.microsoft.com/office/drawing/2014/main" id="{C49FAB1E-1D20-9357-86CD-91255FEF9A3A}"/>
                </a:ext>
              </a:extLst>
            </p:cNvPr>
            <p:cNvGrpSpPr/>
            <p:nvPr userDrawn="1"/>
          </p:nvGrpSpPr>
          <p:grpSpPr>
            <a:xfrm>
              <a:off x="11570903" y="5983477"/>
              <a:ext cx="555542" cy="565062"/>
              <a:chOff x="6114980" y="2695609"/>
              <a:chExt cx="831852" cy="846107"/>
            </a:xfrm>
          </p:grpSpPr>
          <p:pic>
            <p:nvPicPr>
              <p:cNvPr id="28" name="Afbeelding 12">
                <a:extLst>
                  <a:ext uri="{FF2B5EF4-FFF2-40B4-BE49-F238E27FC236}">
                    <a16:creationId xmlns:a16="http://schemas.microsoft.com/office/drawing/2014/main" id="{1ADB5757-9717-A3BB-735B-24594061DB1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3822" r="23631" b="34108"/>
              <a:stretch/>
            </p:blipFill>
            <p:spPr>
              <a:xfrm>
                <a:off x="6114980" y="2695609"/>
                <a:ext cx="831852" cy="733391"/>
              </a:xfrm>
              <a:prstGeom prst="rect">
                <a:avLst/>
              </a:prstGeom>
            </p:spPr>
          </p:pic>
          <p:pic>
            <p:nvPicPr>
              <p:cNvPr id="29" name="Afbeelding 12">
                <a:extLst>
                  <a:ext uri="{FF2B5EF4-FFF2-40B4-BE49-F238E27FC236}">
                    <a16:creationId xmlns:a16="http://schemas.microsoft.com/office/drawing/2014/main" id="{7B9878C0-19D5-1B79-197C-5852BAB639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983" t="60828" r="45036" b="34108"/>
              <a:stretch/>
            </p:blipFill>
            <p:spPr>
              <a:xfrm>
                <a:off x="6434137" y="3429000"/>
                <a:ext cx="173832" cy="56358"/>
              </a:xfrm>
              <a:prstGeom prst="rect">
                <a:avLst/>
              </a:prstGeom>
            </p:spPr>
          </p:pic>
          <p:pic>
            <p:nvPicPr>
              <p:cNvPr id="30" name="Afbeelding 12">
                <a:extLst>
                  <a:ext uri="{FF2B5EF4-FFF2-40B4-BE49-F238E27FC236}">
                    <a16:creationId xmlns:a16="http://schemas.microsoft.com/office/drawing/2014/main" id="{A50C62C1-3C88-0DA9-D8C6-D676B7559D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983" t="60828" r="45036" b="34108"/>
              <a:stretch/>
            </p:blipFill>
            <p:spPr>
              <a:xfrm>
                <a:off x="6434137" y="3485358"/>
                <a:ext cx="173832" cy="56358"/>
              </a:xfrm>
              <a:prstGeom prst="rect">
                <a:avLst/>
              </a:prstGeom>
            </p:spPr>
          </p:pic>
        </p:grpSp>
        <p:grpSp>
          <p:nvGrpSpPr>
            <p:cNvPr id="16" name="Group 36">
              <a:extLst>
                <a:ext uri="{FF2B5EF4-FFF2-40B4-BE49-F238E27FC236}">
                  <a16:creationId xmlns:a16="http://schemas.microsoft.com/office/drawing/2014/main" id="{291B53C1-29DE-57BF-9479-3FA02011FD18}"/>
                </a:ext>
              </a:extLst>
            </p:cNvPr>
            <p:cNvGrpSpPr/>
            <p:nvPr userDrawn="1"/>
          </p:nvGrpSpPr>
          <p:grpSpPr>
            <a:xfrm>
              <a:off x="10161910" y="5983477"/>
              <a:ext cx="436799" cy="565062"/>
              <a:chOff x="3848029" y="2695609"/>
              <a:chExt cx="654050" cy="846107"/>
            </a:xfrm>
          </p:grpSpPr>
          <p:pic>
            <p:nvPicPr>
              <p:cNvPr id="25" name="Afbeelding 12">
                <a:extLst>
                  <a:ext uri="{FF2B5EF4-FFF2-40B4-BE49-F238E27FC236}">
                    <a16:creationId xmlns:a16="http://schemas.microsoft.com/office/drawing/2014/main" id="{9A28E4BF-9B03-3D58-68A9-435754253FCE}"/>
                  </a:ext>
                </a:extLst>
              </p:cNvPr>
              <p:cNvPicPr>
                <a:picLocks noChangeAspect="1"/>
              </p:cNvPicPr>
              <p:nvPr userDrawn="1"/>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29281" r="29403" b="34108"/>
              <a:stretch/>
            </p:blipFill>
            <p:spPr>
              <a:xfrm>
                <a:off x="3848029" y="2695609"/>
                <a:ext cx="654050" cy="733391"/>
              </a:xfrm>
              <a:prstGeom prst="rect">
                <a:avLst/>
              </a:prstGeom>
            </p:spPr>
          </p:pic>
          <p:pic>
            <p:nvPicPr>
              <p:cNvPr id="26" name="Afbeelding 12">
                <a:extLst>
                  <a:ext uri="{FF2B5EF4-FFF2-40B4-BE49-F238E27FC236}">
                    <a16:creationId xmlns:a16="http://schemas.microsoft.com/office/drawing/2014/main" id="{69E525C2-4B60-C1F5-C045-94E06C51DFF7}"/>
                  </a:ext>
                </a:extLst>
              </p:cNvPr>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l="45832" t="60828" r="45293" b="34108"/>
              <a:stretch/>
            </p:blipFill>
            <p:spPr>
              <a:xfrm>
                <a:off x="4107655" y="3429000"/>
                <a:ext cx="140495" cy="56358"/>
              </a:xfrm>
              <a:prstGeom prst="rect">
                <a:avLst/>
              </a:prstGeom>
            </p:spPr>
          </p:pic>
          <p:pic>
            <p:nvPicPr>
              <p:cNvPr id="27" name="Afbeelding 12">
                <a:extLst>
                  <a:ext uri="{FF2B5EF4-FFF2-40B4-BE49-F238E27FC236}">
                    <a16:creationId xmlns:a16="http://schemas.microsoft.com/office/drawing/2014/main" id="{5AA31D19-53FE-5F3A-88FE-E905AD63D385}"/>
                  </a:ext>
                </a:extLst>
              </p:cNvPr>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l="45832" t="60828" r="45293" b="34108"/>
              <a:stretch/>
            </p:blipFill>
            <p:spPr>
              <a:xfrm>
                <a:off x="4110036" y="3485358"/>
                <a:ext cx="140495" cy="56358"/>
              </a:xfrm>
              <a:prstGeom prst="rect">
                <a:avLst/>
              </a:prstGeom>
            </p:spPr>
          </p:pic>
        </p:grpSp>
        <p:grpSp>
          <p:nvGrpSpPr>
            <p:cNvPr id="17" name="Group 40">
              <a:extLst>
                <a:ext uri="{FF2B5EF4-FFF2-40B4-BE49-F238E27FC236}">
                  <a16:creationId xmlns:a16="http://schemas.microsoft.com/office/drawing/2014/main" id="{F3C37D1D-045C-8B0E-F2BE-183255520FE1}"/>
                </a:ext>
              </a:extLst>
            </p:cNvPr>
            <p:cNvGrpSpPr/>
            <p:nvPr userDrawn="1"/>
          </p:nvGrpSpPr>
          <p:grpSpPr>
            <a:xfrm>
              <a:off x="10617795" y="5983477"/>
              <a:ext cx="521615" cy="565062"/>
              <a:chOff x="4502079" y="2695609"/>
              <a:chExt cx="781050" cy="846107"/>
            </a:xfrm>
          </p:grpSpPr>
          <p:pic>
            <p:nvPicPr>
              <p:cNvPr id="22" name="Afbeelding 12">
                <a:extLst>
                  <a:ext uri="{FF2B5EF4-FFF2-40B4-BE49-F238E27FC236}">
                    <a16:creationId xmlns:a16="http://schemas.microsoft.com/office/drawing/2014/main" id="{81688AAF-CCCC-7B76-881A-D0A8811E88FD}"/>
                  </a:ext>
                </a:extLst>
              </p:cNvPr>
              <p:cNvPicPr>
                <a:picLocks noChangeAspect="1"/>
              </p:cNvPicPr>
              <p:nvPr userDrawn="1"/>
            </p:nvPicPr>
            <p:blipFill rotWithShape="1">
              <a:blip r:embed="rId8"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26192" r="24471" b="34108"/>
              <a:stretch/>
            </p:blipFill>
            <p:spPr>
              <a:xfrm>
                <a:off x="4502079" y="2695609"/>
                <a:ext cx="781050" cy="733391"/>
              </a:xfrm>
              <a:prstGeom prst="rect">
                <a:avLst/>
              </a:prstGeom>
            </p:spPr>
          </p:pic>
          <p:pic>
            <p:nvPicPr>
              <p:cNvPr id="23" name="Afbeelding 12">
                <a:extLst>
                  <a:ext uri="{FF2B5EF4-FFF2-40B4-BE49-F238E27FC236}">
                    <a16:creationId xmlns:a16="http://schemas.microsoft.com/office/drawing/2014/main" id="{B4D64EA7-17E0-425A-8237-40A6E29A7A1C}"/>
                  </a:ext>
                </a:extLst>
              </p:cNvPr>
              <p:cNvPicPr>
                <a:picLocks noChangeAspect="1"/>
              </p:cNvPicPr>
              <p:nvPr/>
            </p:nvPicPr>
            <p:blipFill rotWithShape="1">
              <a:blip r:embed="rId9"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46402" t="60828" r="46679" b="34108"/>
              <a:stretch/>
            </p:blipFill>
            <p:spPr>
              <a:xfrm>
                <a:off x="4819650" y="3429000"/>
                <a:ext cx="109538" cy="56358"/>
              </a:xfrm>
              <a:prstGeom prst="rect">
                <a:avLst/>
              </a:prstGeom>
            </p:spPr>
          </p:pic>
          <p:pic>
            <p:nvPicPr>
              <p:cNvPr id="24" name="Afbeelding 12">
                <a:extLst>
                  <a:ext uri="{FF2B5EF4-FFF2-40B4-BE49-F238E27FC236}">
                    <a16:creationId xmlns:a16="http://schemas.microsoft.com/office/drawing/2014/main" id="{C7DC4393-A7E6-0F2F-ADAE-3CC67FFC1C86}"/>
                  </a:ext>
                </a:extLst>
              </p:cNvPr>
              <p:cNvPicPr>
                <a:picLocks noChangeAspect="1"/>
              </p:cNvPicPr>
              <p:nvPr/>
            </p:nvPicPr>
            <p:blipFill rotWithShape="1">
              <a:blip r:embed="rId9"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46402" t="60828" r="46679" b="34108"/>
              <a:stretch/>
            </p:blipFill>
            <p:spPr>
              <a:xfrm>
                <a:off x="4819650" y="3485358"/>
                <a:ext cx="109538" cy="56358"/>
              </a:xfrm>
              <a:prstGeom prst="rect">
                <a:avLst/>
              </a:prstGeom>
            </p:spPr>
          </p:pic>
        </p:grpSp>
        <p:grpSp>
          <p:nvGrpSpPr>
            <p:cNvPr id="18" name="Group 44">
              <a:extLst>
                <a:ext uri="{FF2B5EF4-FFF2-40B4-BE49-F238E27FC236}">
                  <a16:creationId xmlns:a16="http://schemas.microsoft.com/office/drawing/2014/main" id="{DE57CB83-44F7-26D6-FF29-1898137BE393}"/>
                </a:ext>
              </a:extLst>
            </p:cNvPr>
            <p:cNvGrpSpPr/>
            <p:nvPr userDrawn="1"/>
          </p:nvGrpSpPr>
          <p:grpSpPr>
            <a:xfrm>
              <a:off x="11085334" y="5983477"/>
              <a:ext cx="555542" cy="565062"/>
              <a:chOff x="5283128" y="2695609"/>
              <a:chExt cx="831851" cy="846107"/>
            </a:xfrm>
          </p:grpSpPr>
          <p:pic>
            <p:nvPicPr>
              <p:cNvPr id="20" name="Afbeelding 12">
                <a:extLst>
                  <a:ext uri="{FF2B5EF4-FFF2-40B4-BE49-F238E27FC236}">
                    <a16:creationId xmlns:a16="http://schemas.microsoft.com/office/drawing/2014/main" id="{47EC66ED-3C0A-6F6E-836A-ABA63BAE5001}"/>
                  </a:ext>
                </a:extLst>
              </p:cNvPr>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l="43865" t="60828" r="46804" b="34108"/>
              <a:stretch/>
            </p:blipFill>
            <p:spPr>
              <a:xfrm>
                <a:off x="5595938" y="3429000"/>
                <a:ext cx="147710" cy="56358"/>
              </a:xfrm>
              <a:prstGeom prst="rect">
                <a:avLst/>
              </a:prstGeom>
            </p:spPr>
          </p:pic>
          <p:pic>
            <p:nvPicPr>
              <p:cNvPr id="21" name="Afbeelding 12">
                <a:extLst>
                  <a:ext uri="{FF2B5EF4-FFF2-40B4-BE49-F238E27FC236}">
                    <a16:creationId xmlns:a16="http://schemas.microsoft.com/office/drawing/2014/main" id="{4D27A79E-338E-8BB4-94B2-3BDB9F6E9865}"/>
                  </a:ext>
                </a:extLst>
              </p:cNvPr>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l="43865" t="60828" r="46804" b="34108"/>
              <a:stretch/>
            </p:blipFill>
            <p:spPr>
              <a:xfrm>
                <a:off x="5595938" y="3485358"/>
                <a:ext cx="147710" cy="56358"/>
              </a:xfrm>
              <a:prstGeom prst="rect">
                <a:avLst/>
              </a:prstGeom>
            </p:spPr>
          </p:pic>
          <p:pic>
            <p:nvPicPr>
              <p:cNvPr id="19" name="Afbeelding 12">
                <a:extLst>
                  <a:ext uri="{FF2B5EF4-FFF2-40B4-BE49-F238E27FC236}">
                    <a16:creationId xmlns:a16="http://schemas.microsoft.com/office/drawing/2014/main" id="{109123D5-168D-D102-EB52-70B0785B6626}"/>
                  </a:ext>
                </a:extLst>
              </p:cNvPr>
              <p:cNvPicPr>
                <a:picLocks noChangeAspect="1"/>
              </p:cNvPicPr>
              <p:nvPr userDrawn="1"/>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l="24105" r="23349" b="34108"/>
              <a:stretch/>
            </p:blipFill>
            <p:spPr>
              <a:xfrm>
                <a:off x="5283128" y="2695609"/>
                <a:ext cx="831851" cy="733391"/>
              </a:xfrm>
              <a:prstGeom prst="rect">
                <a:avLst/>
              </a:prstGeom>
            </p:spPr>
          </p:pic>
        </p:grpSp>
      </p:grpSp>
      <p:sp>
        <p:nvSpPr>
          <p:cNvPr id="2" name="pole tekstowe 1">
            <a:extLst>
              <a:ext uri="{FF2B5EF4-FFF2-40B4-BE49-F238E27FC236}">
                <a16:creationId xmlns:a16="http://schemas.microsoft.com/office/drawing/2014/main" id="{74B4265E-33A8-B218-2729-15B47931FBBE}"/>
              </a:ext>
            </a:extLst>
          </p:cNvPr>
          <p:cNvSpPr txBox="1"/>
          <p:nvPr/>
        </p:nvSpPr>
        <p:spPr>
          <a:xfrm>
            <a:off x="8566484" y="9144000"/>
            <a:ext cx="184731" cy="369332"/>
          </a:xfrm>
          <a:prstGeom prst="rect">
            <a:avLst/>
          </a:prstGeom>
          <a:noFill/>
        </p:spPr>
        <p:txBody>
          <a:bodyPr wrap="none" rtlCol="0">
            <a:spAutoFit/>
          </a:bodyPr>
          <a:lstStyle/>
          <a:p>
            <a:endParaRPr lang="pl-PL"/>
          </a:p>
        </p:txBody>
      </p:sp>
      <p:pic>
        <p:nvPicPr>
          <p:cNvPr id="38" name="Picture 37">
            <a:extLst>
              <a:ext uri="{FF2B5EF4-FFF2-40B4-BE49-F238E27FC236}">
                <a16:creationId xmlns:a16="http://schemas.microsoft.com/office/drawing/2014/main" id="{F3E066D6-D199-4AA6-BFD6-CA0E8B7E48C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66362" y="20332745"/>
            <a:ext cx="7421946" cy="6362846"/>
          </a:xfrm>
          <a:prstGeom prst="rect">
            <a:avLst/>
          </a:prstGeom>
        </p:spPr>
      </p:pic>
      <p:grpSp>
        <p:nvGrpSpPr>
          <p:cNvPr id="39" name="Group 38">
            <a:extLst>
              <a:ext uri="{FF2B5EF4-FFF2-40B4-BE49-F238E27FC236}">
                <a16:creationId xmlns:a16="http://schemas.microsoft.com/office/drawing/2014/main" id="{C05040B5-732B-457A-96A1-2D0BB43D90D3}"/>
              </a:ext>
            </a:extLst>
          </p:cNvPr>
          <p:cNvGrpSpPr/>
          <p:nvPr/>
        </p:nvGrpSpPr>
        <p:grpSpPr>
          <a:xfrm>
            <a:off x="42593796" y="20281348"/>
            <a:ext cx="6459931" cy="5679662"/>
            <a:chOff x="5368546" y="683907"/>
            <a:chExt cx="6459931" cy="5792394"/>
          </a:xfrm>
        </p:grpSpPr>
        <p:pic>
          <p:nvPicPr>
            <p:cNvPr id="40" name="Content Placeholder 13">
              <a:extLst>
                <a:ext uri="{FF2B5EF4-FFF2-40B4-BE49-F238E27FC236}">
                  <a16:creationId xmlns:a16="http://schemas.microsoft.com/office/drawing/2014/main" id="{DEA44AB3-6BAA-4EEF-B692-44A03CFBFADD}"/>
                </a:ext>
              </a:extLst>
            </p:cNvPr>
            <p:cNvPicPr>
              <a:picLocks noChangeAspect="1"/>
            </p:cNvPicPr>
            <p:nvPr/>
          </p:nvPicPr>
          <p:blipFill>
            <a:blip r:embed="rId13"/>
            <a:stretch>
              <a:fillRect/>
            </a:stretch>
          </p:blipFill>
          <p:spPr>
            <a:xfrm>
              <a:off x="5368546" y="683907"/>
              <a:ext cx="3439894" cy="57923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Picture 40">
              <a:extLst>
                <a:ext uri="{FF2B5EF4-FFF2-40B4-BE49-F238E27FC236}">
                  <a16:creationId xmlns:a16="http://schemas.microsoft.com/office/drawing/2014/main" id="{6E08C470-7DEE-4BA9-B14B-5DCB3FAECEE3}"/>
                </a:ext>
              </a:extLst>
            </p:cNvPr>
            <p:cNvPicPr>
              <a:picLocks noChangeAspect="1"/>
            </p:cNvPicPr>
            <p:nvPr/>
          </p:nvPicPr>
          <p:blipFill>
            <a:blip r:embed="rId14"/>
            <a:stretch>
              <a:fillRect/>
            </a:stretch>
          </p:blipFill>
          <p:spPr>
            <a:xfrm>
              <a:off x="8388583" y="683907"/>
              <a:ext cx="3439894" cy="57923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42" name="Picture 41">
            <a:extLst>
              <a:ext uri="{FF2B5EF4-FFF2-40B4-BE49-F238E27FC236}">
                <a16:creationId xmlns:a16="http://schemas.microsoft.com/office/drawing/2014/main" id="{A6A93FAF-31A1-472F-AFB0-9108068DEFC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939267" y="11948684"/>
            <a:ext cx="6347246" cy="3949289"/>
          </a:xfrm>
          <a:prstGeom prst="rect">
            <a:avLst/>
          </a:prstGeom>
        </p:spPr>
      </p:pic>
      <p:pic>
        <p:nvPicPr>
          <p:cNvPr id="43" name="Content Placeholder 3">
            <a:extLst>
              <a:ext uri="{FF2B5EF4-FFF2-40B4-BE49-F238E27FC236}">
                <a16:creationId xmlns:a16="http://schemas.microsoft.com/office/drawing/2014/main" id="{E0F538BC-E456-4EFA-9DF0-FD54923B1865}"/>
              </a:ext>
            </a:extLst>
          </p:cNvPr>
          <p:cNvPicPr>
            <a:picLocks noChangeAspect="1"/>
          </p:cNvPicPr>
          <p:nvPr/>
        </p:nvPicPr>
        <p:blipFill>
          <a:blip r:embed="rId16"/>
          <a:stretch>
            <a:fillRect/>
          </a:stretch>
        </p:blipFill>
        <p:spPr>
          <a:xfrm>
            <a:off x="43078210" y="11885778"/>
            <a:ext cx="5603055" cy="3892928"/>
          </a:xfrm>
          <a:prstGeom prst="rect">
            <a:avLst/>
          </a:prstGeom>
        </p:spPr>
      </p:pic>
      <p:sp>
        <p:nvSpPr>
          <p:cNvPr id="12" name="TextBox 11">
            <a:extLst>
              <a:ext uri="{FF2B5EF4-FFF2-40B4-BE49-F238E27FC236}">
                <a16:creationId xmlns:a16="http://schemas.microsoft.com/office/drawing/2014/main" id="{2677209A-0273-408F-AA34-1EEB5B5D7934}"/>
              </a:ext>
            </a:extLst>
          </p:cNvPr>
          <p:cNvSpPr txBox="1"/>
          <p:nvPr/>
        </p:nvSpPr>
        <p:spPr>
          <a:xfrm flipH="1">
            <a:off x="35088181" y="11483541"/>
            <a:ext cx="5079159" cy="461665"/>
          </a:xfrm>
          <a:prstGeom prst="rect">
            <a:avLst/>
          </a:prstGeom>
          <a:noFill/>
        </p:spPr>
        <p:txBody>
          <a:bodyPr wrap="square" rtlCol="0">
            <a:spAutoFit/>
          </a:bodyPr>
          <a:lstStyle/>
          <a:p>
            <a:r>
              <a:rPr lang="en-US" sz="2400" dirty="0"/>
              <a:t>A. Reperfusion injury after stenting. </a:t>
            </a:r>
          </a:p>
        </p:txBody>
      </p:sp>
      <p:sp>
        <p:nvSpPr>
          <p:cNvPr id="44" name="TextBox 43">
            <a:extLst>
              <a:ext uri="{FF2B5EF4-FFF2-40B4-BE49-F238E27FC236}">
                <a16:creationId xmlns:a16="http://schemas.microsoft.com/office/drawing/2014/main" id="{8AFE46D1-C7F2-4C83-9345-16413DB3BF08}"/>
              </a:ext>
            </a:extLst>
          </p:cNvPr>
          <p:cNvSpPr txBox="1"/>
          <p:nvPr/>
        </p:nvSpPr>
        <p:spPr>
          <a:xfrm flipH="1">
            <a:off x="43095708" y="11465712"/>
            <a:ext cx="5079159" cy="461665"/>
          </a:xfrm>
          <a:prstGeom prst="rect">
            <a:avLst/>
          </a:prstGeom>
          <a:noFill/>
        </p:spPr>
        <p:txBody>
          <a:bodyPr wrap="square" rtlCol="0">
            <a:spAutoFit/>
          </a:bodyPr>
          <a:lstStyle/>
          <a:p>
            <a:r>
              <a:rPr lang="en-US" sz="2400" dirty="0"/>
              <a:t>B. Extracted stent during PEA. </a:t>
            </a:r>
          </a:p>
        </p:txBody>
      </p:sp>
      <p:sp>
        <p:nvSpPr>
          <p:cNvPr id="31" name="TextBox 30">
            <a:extLst>
              <a:ext uri="{FF2B5EF4-FFF2-40B4-BE49-F238E27FC236}">
                <a16:creationId xmlns:a16="http://schemas.microsoft.com/office/drawing/2014/main" id="{A139AFDF-31E6-4179-9011-1A180A187BE9}"/>
              </a:ext>
            </a:extLst>
          </p:cNvPr>
          <p:cNvSpPr txBox="1"/>
          <p:nvPr/>
        </p:nvSpPr>
        <p:spPr>
          <a:xfrm>
            <a:off x="34772701" y="19731823"/>
            <a:ext cx="13349026" cy="461665"/>
          </a:xfrm>
          <a:prstGeom prst="rect">
            <a:avLst/>
          </a:prstGeom>
          <a:noFill/>
        </p:spPr>
        <p:txBody>
          <a:bodyPr wrap="square" rtlCol="0">
            <a:spAutoFit/>
          </a:bodyPr>
          <a:lstStyle/>
          <a:p>
            <a:r>
              <a:rPr lang="en-US" sz="2400" dirty="0"/>
              <a:t>Subtotal stenosis after repeated BPA, and angiography after stenting.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2817</TotalTime>
  <Words>510</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Korisnik</dc:creator>
  <cp:keywords/>
  <dc:description>generated using python-pptx</dc:description>
  <cp:lastModifiedBy>Korisnik</cp:lastModifiedBy>
  <cp:revision>9</cp:revision>
  <dcterms:created xsi:type="dcterms:W3CDTF">2013-01-27T09:14:16Z</dcterms:created>
  <dcterms:modified xsi:type="dcterms:W3CDTF">2026-05-28T16:24:38Z</dcterms:modified>
  <cp:category/>
</cp:coreProperties>
</file>