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1A021-509A-6025-4AF0-C6838D967DA7}" name="Adam Torbicki" initials="AT" userId="3c9d8feae4775177" providerId="Windows Live"/>
  <p188:author id="{2F48AD62-C5B7-73CB-053C-5BDA317766F5}" name="Claudia Schuler" initials="CS" userId="S::claudia.schuler@NSPM.COM::99f0af8c-fd6c-4433-b7ab-6b770f3503b4" providerId="AD"/>
  <p188:author id="{25D06F89-1D1E-E99B-0771-0C79AB7734DA}" name="Sonja Mariotti Nesurini" initials="SMN" userId="S::sonja.mariotti@NSPM.COM::28629fb6-2441-424e-b167-4579315a85ca" providerId="AD"/>
  <p188:author id="{4D88D0CB-8D54-BB45-5843-016D4B6018F2}" name="Christoph Benner" initials="CB" userId="S::Christoph.Benner@NSPM.COM::84c046a5-be5c-4921-8ca7-73685d4e572f" providerId="AD"/>
  <p188:author id="{CC1EE7F2-E866-224D-7FB8-B1A5D4A6C922}" name="Elizabeth Oliver" initials="EO" userId="S::elizabeth.oliver@NSPM.COM::32c21e0e-d95f-49fc-9cee-aa6fb7ff08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35C"/>
    <a:srgbClr val="102550"/>
    <a:srgbClr val="97BAFF"/>
    <a:srgbClr val="FF9900"/>
    <a:srgbClr val="061C49"/>
    <a:srgbClr val="002060"/>
    <a:srgbClr val="9CB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3" d="100"/>
          <a:sy n="113" d="100"/>
        </p:scale>
        <p:origin x="396" y="-54"/>
      </p:cViewPr>
      <p:guideLst>
        <p:guide orient="horz" pos="2183"/>
        <p:guide pos="3840"/>
        <p:guide orient="horz" pos="30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41D00F-E798-46A1-BEA7-EC9ADB8EF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1E58E-36E8-4D38-AF4F-4F589B443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FB1C-2736-4565-B543-6F553E0071CF}" type="datetimeFigureOut">
              <a:rPr lang="en-CH" smtClean="0"/>
              <a:t>03/14/2026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0F95C-0C59-4322-95E0-15DFD999A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A98DC-C961-480A-A431-94609B049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AED8-629E-4DC9-B198-707A4084A64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4767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8C6B7-7E69-419D-A6C1-AC7940B829F4}" type="datetimeFigureOut">
              <a:rPr lang="en-GB" smtClean="0"/>
              <a:t>14/03/2026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6AC9-B06A-4FA2-A910-210FA38D0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15BF1BB5-C6A4-4F65-98F0-F169FFB0F8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6465" y="5457407"/>
            <a:ext cx="11399070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BB9507B-2163-4974-BB68-922002B92A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90094" y="5998706"/>
            <a:ext cx="5611813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B2540-E58D-8B13-7A3E-3B5F00620417}"/>
              </a:ext>
            </a:extLst>
          </p:cNvPr>
          <p:cNvSpPr/>
          <p:nvPr userDrawn="1"/>
        </p:nvSpPr>
        <p:spPr>
          <a:xfrm>
            <a:off x="-38100" y="5171356"/>
            <a:ext cx="12240000" cy="1720496"/>
          </a:xfrm>
          <a:prstGeom prst="rect">
            <a:avLst/>
          </a:prstGeom>
          <a:solidFill>
            <a:srgbClr val="1A3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E27300-0C31-475D-BF15-608D8BE1529F}"/>
              </a:ext>
            </a:extLst>
          </p:cNvPr>
          <p:cNvCxnSpPr/>
          <p:nvPr userDrawn="1"/>
        </p:nvCxnSpPr>
        <p:spPr>
          <a:xfrm>
            <a:off x="-38100" y="5342084"/>
            <a:ext cx="122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uilding with a tower and a statue in the background&#10;&#10;Description automatically generated">
            <a:extLst>
              <a:ext uri="{FF2B5EF4-FFF2-40B4-BE49-F238E27FC236}">
                <a16:creationId xmlns:a16="http://schemas.microsoft.com/office/drawing/2014/main" id="{253A5B0D-FD71-4200-4A6A-64A0A5099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3486"/>
          <a:stretch>
            <a:fillRect/>
          </a:stretch>
        </p:blipFill>
        <p:spPr>
          <a:xfrm>
            <a:off x="-38100" y="-8589"/>
            <a:ext cx="12240000" cy="53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E736BAE-8E9A-4956-8506-173320B7E9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39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7BBD6-491B-4B0F-997D-96752651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800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subtitle</a:t>
            </a:r>
            <a:endParaRPr lang="en-CH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473CAF70-4892-43A2-90EA-CBB039C8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28539B-31E7-420A-9F5E-3D67A078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66C9C8C-5659-48A3-88FF-D7DCDBF494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lang="en-GB" sz="1000" dirty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5947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229" cy="868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44547" y="1441606"/>
            <a:ext cx="5508000" cy="4471751"/>
          </a:xfrm>
          <a:prstGeom prst="rect">
            <a:avLst/>
          </a:prstGeom>
        </p:spPr>
        <p:txBody>
          <a:bodyPr/>
          <a:lstStyle>
            <a:lvl1pPr>
              <a:def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FF9900"/>
              </a:buClr>
            </a:pPr>
            <a:r>
              <a:rPr lang="hu-HU"/>
              <a:t>Mintaszöveg szerkesztése</a:t>
            </a:r>
          </a:p>
          <a:p>
            <a:pPr lvl="1">
              <a:buClr>
                <a:srgbClr val="FF9900"/>
              </a:buClr>
            </a:pPr>
            <a:r>
              <a:rPr lang="hu-HU"/>
              <a:t>Második szint</a:t>
            </a:r>
          </a:p>
          <a:p>
            <a:pPr lvl="2">
              <a:buClr>
                <a:srgbClr val="FF9900"/>
              </a:buClr>
            </a:pPr>
            <a:r>
              <a:rPr lang="hu-HU"/>
              <a:t>Harmadik szint</a:t>
            </a:r>
          </a:p>
          <a:p>
            <a:pPr lvl="3">
              <a:buClr>
                <a:srgbClr val="FF9900"/>
              </a:buClr>
            </a:pPr>
            <a:r>
              <a:rPr lang="hu-HU"/>
              <a:t>Negyedik szint</a:t>
            </a:r>
          </a:p>
          <a:p>
            <a:pPr lvl="4">
              <a:buClr>
                <a:srgbClr val="FF9900"/>
              </a:buClr>
            </a:pPr>
            <a:r>
              <a:rPr lang="hu-HU"/>
              <a:t>Ötödik szint</a:t>
            </a:r>
            <a:endParaRPr lang="en-GB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C07D585-F4E9-4B85-8706-0A00FB6AC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6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04DE7-8E68-4E79-8F07-8A52E6E2D6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CH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  <a:endParaRPr lang="en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1307C0-55A2-4D0D-9810-11A03F3B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30CBE9-CB56-4239-810E-3A0EFEE291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1F687D-6E0C-492D-947A-69BCB28B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6636-71CB-4A82-8FDB-8F5CDE4B8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4549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F9900"/>
              </a:buCl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2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12">
            <a:extLst>
              <a:ext uri="{FF2B5EF4-FFF2-40B4-BE49-F238E27FC236}">
                <a16:creationId xmlns:a16="http://schemas.microsoft.com/office/drawing/2014/main" id="{B491D7B3-AAC7-4210-B13F-945A494C3B2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34963" y="1200150"/>
            <a:ext cx="11542909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F6FAD23B-724D-4668-A2C7-87AC38170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484" y="311433"/>
            <a:ext cx="1467389" cy="48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0EDD055-3040-4579-B76E-5E649EB9F626}"/>
              </a:ext>
            </a:extLst>
          </p:cNvPr>
          <p:cNvSpPr/>
          <p:nvPr userDrawn="1"/>
        </p:nvSpPr>
        <p:spPr>
          <a:xfrm>
            <a:off x="0" y="6544721"/>
            <a:ext cx="12192000" cy="385789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779701-C3BD-4D67-9058-8F63AC6897F9}"/>
              </a:ext>
            </a:extLst>
          </p:cNvPr>
          <p:cNvGrpSpPr/>
          <p:nvPr userDrawn="1"/>
        </p:nvGrpSpPr>
        <p:grpSpPr>
          <a:xfrm>
            <a:off x="10168260" y="5983477"/>
            <a:ext cx="1964535" cy="565062"/>
            <a:chOff x="10161910" y="5983477"/>
            <a:chExt cx="1964535" cy="5650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C6B3D81-1FB4-4A09-88BF-36904BF962F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34" name="Afbeelding 12">
                <a:extLst>
                  <a:ext uri="{FF2B5EF4-FFF2-40B4-BE49-F238E27FC236}">
                    <a16:creationId xmlns:a16="http://schemas.microsoft.com/office/drawing/2014/main" id="{C0DF2282-FA0C-441E-B5C1-D187E67CC56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35" name="Afbeelding 12">
                <a:extLst>
                  <a:ext uri="{FF2B5EF4-FFF2-40B4-BE49-F238E27FC236}">
                    <a16:creationId xmlns:a16="http://schemas.microsoft.com/office/drawing/2014/main" id="{EAB70673-2C6E-4DE3-9056-4B949D15732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6" name="Afbeelding 12">
                <a:extLst>
                  <a:ext uri="{FF2B5EF4-FFF2-40B4-BE49-F238E27FC236}">
                    <a16:creationId xmlns:a16="http://schemas.microsoft.com/office/drawing/2014/main" id="{BB0CB1FE-8CD3-452F-B475-F959D31E8D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D9C57F1-E697-46BF-B6C7-E6BD4DC7ADA9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38" name="Afbeelding 12">
                <a:extLst>
                  <a:ext uri="{FF2B5EF4-FFF2-40B4-BE49-F238E27FC236}">
                    <a16:creationId xmlns:a16="http://schemas.microsoft.com/office/drawing/2014/main" id="{4F203CC2-5A87-4BEF-8566-F4CA8EEEE64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39" name="Afbeelding 12">
                <a:extLst>
                  <a:ext uri="{FF2B5EF4-FFF2-40B4-BE49-F238E27FC236}">
                    <a16:creationId xmlns:a16="http://schemas.microsoft.com/office/drawing/2014/main" id="{459F1E73-9410-44BF-B8AF-380A98D1CF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40" name="Afbeelding 12">
                <a:extLst>
                  <a:ext uri="{FF2B5EF4-FFF2-40B4-BE49-F238E27FC236}">
                    <a16:creationId xmlns:a16="http://schemas.microsoft.com/office/drawing/2014/main" id="{E1F983C6-58A7-4EB8-B68B-570C9E6F99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07C2BE6-8E50-43D3-91CF-493AE95ACCD5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42" name="Afbeelding 12">
                <a:extLst>
                  <a:ext uri="{FF2B5EF4-FFF2-40B4-BE49-F238E27FC236}">
                    <a16:creationId xmlns:a16="http://schemas.microsoft.com/office/drawing/2014/main" id="{DB05F3CB-D9D8-4E22-8AC6-DFA15723849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3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43" name="Afbeelding 12">
                <a:extLst>
                  <a:ext uri="{FF2B5EF4-FFF2-40B4-BE49-F238E27FC236}">
                    <a16:creationId xmlns:a16="http://schemas.microsoft.com/office/drawing/2014/main" id="{BE96389D-9E4A-48A3-88BE-AFB2B9EA1AE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44" name="Afbeelding 12">
                <a:extLst>
                  <a:ext uri="{FF2B5EF4-FFF2-40B4-BE49-F238E27FC236}">
                    <a16:creationId xmlns:a16="http://schemas.microsoft.com/office/drawing/2014/main" id="{BC266344-5732-4454-A75A-EFB8C0986F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B0AD420-6F22-454C-8811-19D6ED863EDD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46" name="Afbeelding 12">
                <a:extLst>
                  <a:ext uri="{FF2B5EF4-FFF2-40B4-BE49-F238E27FC236}">
                    <a16:creationId xmlns:a16="http://schemas.microsoft.com/office/drawing/2014/main" id="{15E604B5-2EEE-4DBC-B0A5-8BF081063CF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  <p:pic>
            <p:nvPicPr>
              <p:cNvPr id="47" name="Afbeelding 12">
                <a:extLst>
                  <a:ext uri="{FF2B5EF4-FFF2-40B4-BE49-F238E27FC236}">
                    <a16:creationId xmlns:a16="http://schemas.microsoft.com/office/drawing/2014/main" id="{1C9A919F-C34E-4BB1-AC6A-7B97C17618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48" name="Afbeelding 12">
                <a:extLst>
                  <a:ext uri="{FF2B5EF4-FFF2-40B4-BE49-F238E27FC236}">
                    <a16:creationId xmlns:a16="http://schemas.microsoft.com/office/drawing/2014/main" id="{253DC97A-4110-4A91-8519-95A4EE5ADC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B098847B-8855-408E-9214-F1349EDCFC68}"/>
              </a:ext>
            </a:extLst>
          </p:cNvPr>
          <p:cNvSpPr/>
          <p:nvPr userDrawn="1"/>
        </p:nvSpPr>
        <p:spPr>
          <a:xfrm rot="10800000" flipV="1">
            <a:off x="7593547" y="6713999"/>
            <a:ext cx="3924000" cy="144000"/>
          </a:xfrm>
          <a:prstGeom prst="rtTriangle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CC7AA0-5399-4788-8FBA-3E4CE0CC470B}"/>
              </a:ext>
            </a:extLst>
          </p:cNvPr>
          <p:cNvSpPr/>
          <p:nvPr userDrawn="1"/>
        </p:nvSpPr>
        <p:spPr>
          <a:xfrm>
            <a:off x="11503661" y="6714000"/>
            <a:ext cx="688340" cy="144000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BB6F-033E-42FF-88C9-81C3F25AD68F}"/>
              </a:ext>
            </a:extLst>
          </p:cNvPr>
          <p:cNvSpPr/>
          <p:nvPr userDrawn="1"/>
        </p:nvSpPr>
        <p:spPr>
          <a:xfrm>
            <a:off x="340164" y="6544722"/>
            <a:ext cx="5137176" cy="33855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algn="l"/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CTEPH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CONFERENCE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2026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69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3" r:id="rId2"/>
    <p:sldLayoutId id="2147483650" r:id="rId3"/>
    <p:sldLayoutId id="2147483652" r:id="rId4"/>
    <p:sldLayoutId id="2147483654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7D4230F-08F0-7B58-B794-C7A2054D5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ICC 2026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793D64F-2740-3E97-17CE-C9507F6EAE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Abstract template</a:t>
            </a:r>
          </a:p>
        </p:txBody>
      </p:sp>
    </p:spTree>
    <p:extLst>
      <p:ext uri="{BB962C8B-B14F-4D97-AF65-F5344CB8AC3E}">
        <p14:creationId xmlns:p14="http://schemas.microsoft.com/office/powerpoint/2010/main" val="387913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FE197-C596-2577-6D4E-E24792135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2192867"/>
            <a:ext cx="11522075" cy="3718944"/>
          </a:xfrm>
        </p:spPr>
        <p:txBody>
          <a:bodyPr/>
          <a:lstStyle/>
          <a:p>
            <a:r>
              <a:rPr lang="hu-HU" b="1" dirty="0"/>
              <a:t>Tamás Baranyai</a:t>
            </a:r>
            <a:r>
              <a:rPr lang="en-GB" dirty="0"/>
              <a:t>, </a:t>
            </a:r>
            <a:r>
              <a:rPr lang="en-GB" dirty="0" err="1"/>
              <a:t>Gottsegen</a:t>
            </a:r>
            <a:r>
              <a:rPr lang="en-GB" dirty="0"/>
              <a:t> National Cardiovascular </a:t>
            </a:r>
            <a:r>
              <a:rPr lang="en-GB" dirty="0" err="1"/>
              <a:t>Center</a:t>
            </a:r>
            <a:r>
              <a:rPr lang="en-GB" dirty="0"/>
              <a:t>, Budapest, Hungary</a:t>
            </a:r>
            <a:endParaRPr lang="hu-HU" dirty="0"/>
          </a:p>
          <a:p>
            <a:r>
              <a:rPr lang="hu-HU" b="1" dirty="0"/>
              <a:t>Péter Takács</a:t>
            </a:r>
            <a:r>
              <a:rPr lang="en-GB" dirty="0"/>
              <a:t>, </a:t>
            </a:r>
            <a:r>
              <a:rPr lang="en-GB" dirty="0" err="1"/>
              <a:t>Gottsegen</a:t>
            </a:r>
            <a:r>
              <a:rPr lang="en-GB" dirty="0"/>
              <a:t> National Cardiovascular </a:t>
            </a:r>
            <a:r>
              <a:rPr lang="en-GB" dirty="0" err="1"/>
              <a:t>Center</a:t>
            </a:r>
            <a:r>
              <a:rPr lang="en-GB" dirty="0"/>
              <a:t>, Budapest, Hungary</a:t>
            </a:r>
          </a:p>
          <a:p>
            <a:r>
              <a:rPr lang="hu-HU" b="1" dirty="0"/>
              <a:t>Hajnalka Bálint</a:t>
            </a:r>
            <a:r>
              <a:rPr lang="en-GB" dirty="0"/>
              <a:t>, </a:t>
            </a:r>
            <a:r>
              <a:rPr lang="en-GB" dirty="0" err="1"/>
              <a:t>Gottsegen</a:t>
            </a:r>
            <a:r>
              <a:rPr lang="en-GB" dirty="0"/>
              <a:t> National Cardiovascular </a:t>
            </a:r>
            <a:r>
              <a:rPr lang="en-GB" dirty="0" err="1"/>
              <a:t>Center</a:t>
            </a:r>
            <a:r>
              <a:rPr lang="en-GB" dirty="0"/>
              <a:t>, Budapest, Hungary</a:t>
            </a:r>
            <a:endParaRPr lang="hu-HU" dirty="0"/>
          </a:p>
          <a:p>
            <a:r>
              <a:rPr lang="hu-HU" b="1" dirty="0"/>
              <a:t>Péter </a:t>
            </a:r>
            <a:r>
              <a:rPr lang="hu-HU" b="1" dirty="0" err="1"/>
              <a:t>Andréka</a:t>
            </a:r>
            <a:r>
              <a:rPr lang="en-GB" dirty="0"/>
              <a:t>, </a:t>
            </a:r>
            <a:r>
              <a:rPr lang="en-GB" dirty="0" err="1"/>
              <a:t>Gottsegen</a:t>
            </a:r>
            <a:r>
              <a:rPr lang="en-GB" dirty="0"/>
              <a:t> National Cardiovascular </a:t>
            </a:r>
            <a:r>
              <a:rPr lang="en-GB" dirty="0" err="1"/>
              <a:t>Center</a:t>
            </a:r>
            <a:r>
              <a:rPr lang="en-GB" dirty="0"/>
              <a:t>, Budapest, Hungary</a:t>
            </a:r>
            <a:endParaRPr lang="hu-H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60EAA6-E668-ACD9-C881-6EA1F701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Balloon Pulmonary Angioplasty for Inoperable CTEPH: Initial Results from a Newly Established BPA </a:t>
            </a:r>
            <a:r>
              <a:rPr lang="en-US" dirty="0" err="1"/>
              <a:t>Programme</a:t>
            </a:r>
            <a:r>
              <a:rPr lang="en-US" dirty="0"/>
              <a:t> – The Hungarian Experience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F6B2D-C8A7-6E4E-CC3B-60EC683838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4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141CE-FA6E-E54B-3DBB-A899B256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Balloon pulmonary angioplasty (BPA) has become an established treatment option for patients with inoperable chronic thromboembolic pulmonary hypertension (CTEPH). In 2023, BPA was introduced at the </a:t>
            </a:r>
            <a:r>
              <a:rPr lang="en-US" dirty="0" err="1"/>
              <a:t>Gottsegen</a:t>
            </a:r>
            <a:r>
              <a:rPr lang="en-US" dirty="0"/>
              <a:t> </a:t>
            </a:r>
            <a:r>
              <a:rPr lang="en-US" dirty="0" err="1"/>
              <a:t>György</a:t>
            </a:r>
            <a:r>
              <a:rPr lang="en-US" dirty="0"/>
              <a:t> National Cardiovascular Center (GOKVI) as part of a comprehensive CTEPH treatment </a:t>
            </a:r>
            <a:r>
              <a:rPr lang="en-US" dirty="0" err="1"/>
              <a:t>programme</a:t>
            </a:r>
            <a:r>
              <a:rPr lang="en-US" dirty="0"/>
              <a:t>. When implementing a complex interventional technique at a new </a:t>
            </a:r>
            <a:r>
              <a:rPr lang="en-US" dirty="0" err="1"/>
              <a:t>centre</a:t>
            </a:r>
            <a:r>
              <a:rPr lang="en-US" dirty="0"/>
              <a:t>, evaluation of early outcomes is essential to assess procedural safety, therapeutic effectiveness and reproducibility. The aim of this study was to </a:t>
            </a:r>
            <a:r>
              <a:rPr lang="en-US" dirty="0" err="1"/>
              <a:t>analyse</a:t>
            </a:r>
            <a:r>
              <a:rPr lang="en-US" dirty="0"/>
              <a:t> the initial clinical, functional and </a:t>
            </a:r>
            <a:r>
              <a:rPr lang="en-US" dirty="0" err="1"/>
              <a:t>haemodynamic</a:t>
            </a:r>
            <a:r>
              <a:rPr lang="en-US" dirty="0"/>
              <a:t> results of BPA following its introduction at our institution.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5E324-C294-00D0-09AB-BC96E5F9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E5AAC-B70B-2BDB-E8C3-A8E9E4BD04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2EC-8FC0-4C00-20CD-837F0C69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548C2F-52F7-7704-EF05-ED7A76537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In this retrospective observational study, patients with inoperable CTEPH undergoing at least two BPA sessions between 2023 and 2025 were </a:t>
            </a:r>
            <a:r>
              <a:rPr lang="en-US" dirty="0" err="1"/>
              <a:t>analysed</a:t>
            </a:r>
            <a:r>
              <a:rPr lang="en-US" dirty="0"/>
              <a:t>. Clinical, laboratory, echocardiographic and </a:t>
            </a:r>
            <a:r>
              <a:rPr lang="en-US" dirty="0" err="1"/>
              <a:t>haemodynamic</a:t>
            </a:r>
            <a:r>
              <a:rPr lang="en-US" dirty="0"/>
              <a:t> parameters were assessed at three predefined time points: at diagnosis, immediately before the first BPA procedure, and after the last available BPA session. Between diagnosis and the first BPA procedure, patients received guideline-directed medical therapy, including PAH-specific treatment, until multidisciplinary evaluation and initiation of BPA treatment.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4014B5-87FA-6EF2-EFE6-5DF91033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9CFF77-6B84-D0B6-874F-07E58769C5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61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226C-85DC-682A-F945-84AB535C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7A76E5-EFCD-8593-7B99-C781B4453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A total of 46 patients were initially included in the BPA </a:t>
            </a:r>
            <a:r>
              <a:rPr lang="en-US" dirty="0" err="1"/>
              <a:t>programme</a:t>
            </a:r>
            <a:r>
              <a:rPr lang="en-US" dirty="0"/>
              <a:t>; however, 15 patients were excluded from the analysis (e.g. prior pulmonary endarterectomy or withdrawal of consent), leaving 31 patients in the final cohort. Twenty-one patients completed the entire BPA sessions. Overall, 153 BPA procedures were performed, with a mean of 4.9 interventions per patient.</a:t>
            </a:r>
          </a:p>
          <a:p>
            <a:pPr marL="0" indent="0" algn="just">
              <a:buNone/>
            </a:pPr>
            <a:r>
              <a:rPr lang="en-US" dirty="0"/>
              <a:t>Functional and laboratory parameters improved significantly during treatment. The 6-minute walk distance increased from 351±32 to 393±28 and 434±24 (+24%; p&lt;0.05). NT-</a:t>
            </a:r>
            <a:r>
              <a:rPr lang="en-US" dirty="0" err="1"/>
              <a:t>proBNP</a:t>
            </a:r>
            <a:r>
              <a:rPr lang="en-US" dirty="0"/>
              <a:t> decreased from 3.9±1.5 to 3.1±1.3 and 1.9±1.1 µg/mL (-52%; p&lt;0.05).</a:t>
            </a:r>
          </a:p>
          <a:p>
            <a:pPr marL="0" indent="0" algn="just">
              <a:buNone/>
            </a:pPr>
            <a:r>
              <a:rPr lang="en-US" dirty="0"/>
              <a:t>Major echocardiographic indicators of right ventricular function also improved significantly. TAPSE increased from 18±1 to 21±1 and 22±1 mm (+26%; p&lt;0.05), while the TAPSE/SPAP ratio improved from 0.24±0.02 to 0.32±0.03 and 0.51±0.06 mm/mmHg (+114%; p&lt;0.05).</a:t>
            </a:r>
          </a:p>
          <a:p>
            <a:pPr marL="0" indent="0" algn="just">
              <a:buNone/>
            </a:pPr>
            <a:r>
              <a:rPr lang="en-US" dirty="0" err="1"/>
              <a:t>Haemodynamic</a:t>
            </a:r>
            <a:r>
              <a:rPr lang="en-US" dirty="0"/>
              <a:t> measurements confirmed these findings. Mean pulmonary artery pressure decreased significantly from 45±2 to 42±2 and 35±2 mmHg (−23%, p&lt;0.05), and pulmonary vascular resistance decreased significantly from 9.6±1.1 to 7.1±0.7 and 4.8±0.4 WU (−51%, p&lt;0.05). The overall complication rate was 13.1%, with major bleeding in 1.3% and no periprocedural mortality </a:t>
            </a:r>
            <a:r>
              <a:rPr lang="en-US" dirty="0" err="1"/>
              <a:t>occured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850DA9-0623-7056-97D1-57C63714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1D4D8-3542-E48C-9B23-E5C0DCD73A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235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01262-94A0-5698-46DB-18A5EC651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7CCBFD-1546-2788-C7C5-C99662EAB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BPA resulted in significant improvements in functional capacity and pulmonary </a:t>
            </a:r>
            <a:r>
              <a:rPr lang="en-US" dirty="0" err="1"/>
              <a:t>haemodynamics</a:t>
            </a:r>
            <a:r>
              <a:rPr lang="en-US" dirty="0"/>
              <a:t> with a </a:t>
            </a:r>
            <a:r>
              <a:rPr lang="en-US" dirty="0" err="1"/>
              <a:t>favourable</a:t>
            </a:r>
            <a:r>
              <a:rPr lang="en-US" dirty="0"/>
              <a:t> safety profile.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8FCC2A-F944-3757-6E86-F44AD9B8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F796C-8F0B-90F0-6846-6D9532E6C6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24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0EE8-C55C-A411-DB98-54BBD02D3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8D00B-498B-C309-6337-14276B7AD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Our findings highlight that the introduction of a structured BPA </a:t>
            </a:r>
            <a:r>
              <a:rPr lang="en-US" dirty="0" err="1"/>
              <a:t>programme</a:t>
            </a:r>
            <a:r>
              <a:rPr lang="en-US" dirty="0"/>
              <a:t> allows high-quality CTEPH care to be delivered outside long-standing expert </a:t>
            </a:r>
            <a:r>
              <a:rPr lang="en-US" dirty="0" err="1"/>
              <a:t>centres</a:t>
            </a:r>
            <a:r>
              <a:rPr lang="en-US" dirty="0"/>
              <a:t> and supports the expansion of BPA within multidisciplinary CTEPH management.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E5D3F-BEAF-FDAC-2B19-11F950747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4CB11-9856-B12A-1A07-ED664FF656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898105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1">
  <a:themeElements>
    <a:clrScheme name="ICC 2021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9900"/>
      </a:accent1>
      <a:accent2>
        <a:srgbClr val="9CBE45"/>
      </a:accent2>
      <a:accent3>
        <a:srgbClr val="A5A5A5"/>
      </a:accent3>
      <a:accent4>
        <a:srgbClr val="FF0000"/>
      </a:accent4>
      <a:accent5>
        <a:srgbClr val="00B050"/>
      </a:accent5>
      <a:accent6>
        <a:srgbClr val="7030A0"/>
      </a:accent6>
      <a:hlink>
        <a:srgbClr val="2F75FF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C 2026_abstract template" id="{7A9C3E94-C494-4A74-9997-9CF3C60D6717}" vid="{1FFDA811-EDA3-41B2-8A83-CAC3926853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D8C613AFE204DBFCEFA4E89A6DB45" ma:contentTypeVersion="19" ma:contentTypeDescription="Create a new document." ma:contentTypeScope="" ma:versionID="2bf7736c94b8b1fdab42c8b471823925">
  <xsd:schema xmlns:xsd="http://www.w3.org/2001/XMLSchema" xmlns:xs="http://www.w3.org/2001/XMLSchema" xmlns:p="http://schemas.microsoft.com/office/2006/metadata/properties" xmlns:ns2="94a67e06-54a4-445a-b79e-2b61c27d8f4a" xmlns:ns3="70ef824e-81a8-4185-b29b-1ce15dfb1ac6" targetNamespace="http://schemas.microsoft.com/office/2006/metadata/properties" ma:root="true" ma:fieldsID="a3a39e8445f75fc3d34ee891f0508b98" ns2:_="" ns3:_="">
    <xsd:import namespace="94a67e06-54a4-445a-b79e-2b61c27d8f4a"/>
    <xsd:import namespace="70ef824e-81a8-4185-b29b-1ce15dfb1a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Topic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67e06-54a4-445a-b79e-2b61c27d8f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opic" ma:index="7" nillable="true" ma:displayName="Topic" ma:format="Dropdown" ma:internalName="Topic">
      <xsd:simpleType>
        <xsd:restriction base="dms:Choice">
          <xsd:enumeration value="Sponsors"/>
          <xsd:enumeration value="Agenda"/>
          <xsd:enumeration value="Logistics"/>
          <xsd:enumeration value="Promotion"/>
          <xsd:enumeration value="Faculty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188e480-3eab-4678-b7d0-fffb22134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f824e-81a8-4185-b29b-1ce15dfb1ac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50819b9-938e-45e8-8569-4ed9afb0ad88}" ma:internalName="TaxCatchAll" ma:showField="CatchAllData" ma:web="70ef824e-81a8-4185-b29b-1ce15dfb1a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94a67e06-54a4-445a-b79e-2b61c27d8f4a">Promotion</Topic>
    <TaxCatchAll xmlns="70ef824e-81a8-4185-b29b-1ce15dfb1ac6" xsi:nil="true"/>
    <lcf76f155ced4ddcb4097134ff3c332f xmlns="94a67e06-54a4-445a-b79e-2b61c27d8f4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F69394-406D-46D9-B06C-54CA7C5924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67e06-54a4-445a-b79e-2b61c27d8f4a"/>
    <ds:schemaRef ds:uri="70ef824e-81a8-4185-b29b-1ce15dfb1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898D0B-672D-419F-A4E1-FDE5F05084F2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94a67e06-54a4-445a-b79e-2b61c27d8f4a"/>
    <ds:schemaRef ds:uri="http://purl.org/dc/terms/"/>
    <ds:schemaRef ds:uri="http://schemas.openxmlformats.org/package/2006/metadata/core-properties"/>
    <ds:schemaRef ds:uri="70ef824e-81a8-4185-b29b-1ce15dfb1ac6"/>
  </ds:schemaRefs>
</ds:datastoreItem>
</file>

<file path=customXml/itemProps3.xml><?xml version="1.0" encoding="utf-8"?>
<ds:datastoreItem xmlns:ds="http://schemas.openxmlformats.org/officeDocument/2006/customXml" ds:itemID="{2B317F10-D44C-4D0E-ABD7-2B956DA2F73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1c84cc-76df-4b25-9726-b4be2b1f0579}" enabled="0" method="" siteId="{c71c84cc-76df-4b25-9726-b4be2b1f05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ICC 2026_abstract template</Template>
  <TotalTime>5</TotalTime>
  <Words>536</Words>
  <Application>Microsoft Office PowerPoint</Application>
  <PresentationFormat>Szélesvásznú</PresentationFormat>
  <Paragraphs>20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0" baseType="lpstr">
      <vt:lpstr>Arial</vt:lpstr>
      <vt:lpstr>Calibri</vt:lpstr>
      <vt:lpstr>ICC 2021</vt:lpstr>
      <vt:lpstr>PowerPoint-bemutató</vt:lpstr>
      <vt:lpstr>Balloon Pulmonary Angioplasty for Inoperable CTEPH: Initial Results from a Newly Established BPA Programme – The Hungarian Experience</vt:lpstr>
      <vt:lpstr>Introduction</vt:lpstr>
      <vt:lpstr>Methods</vt:lpstr>
      <vt:lpstr>Results</vt:lpstr>
      <vt:lpstr>Discussion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Dr. Baranyai Tamás</dc:creator>
  <cp:lastModifiedBy>Dr. Baranyai Tamás</cp:lastModifiedBy>
  <cp:revision>1</cp:revision>
  <dcterms:created xsi:type="dcterms:W3CDTF">2026-03-14T20:09:34Z</dcterms:created>
  <dcterms:modified xsi:type="dcterms:W3CDTF">2026-03-14T20:14:47Z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0x010100641D8C613AFE204DBFCEFA4E89A6DB45</vt:lpwstr>
  </property>
  <property fmtid="{D5CDD505-2E9C-101B-9397-08002B2CF9AE}" pid="3" name="Order">
    <vt:r8>947200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SetDate">
    <vt:lpwstr>2025-09-15T08:13:47Z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iteId">
    <vt:lpwstr>8633fcf3-c866-4f0f-8102-3a9370fa5d2d</vt:lpwstr>
  </property>
  <property fmtid="{D5CDD505-2E9C-101B-9397-08002B2CF9AE}" pid="11" name="MSIP_Label_defa4170-0d19-0005-0004-bc88714345d2_ActionId">
    <vt:lpwstr>7eed8720-af8c-471e-a35f-4ebeb8ade5ae</vt:lpwstr>
  </property>
  <property fmtid="{D5CDD505-2E9C-101B-9397-08002B2CF9AE}" pid="12" name="MSIP_Label_defa4170-0d19-0005-0004-bc88714345d2_ContentBits">
    <vt:lpwstr>0</vt:lpwstr>
  </property>
  <property fmtid="{D5CDD505-2E9C-101B-9397-08002B2CF9AE}" pid="13" name="MSIP_Label_defa4170-0d19-0005-0004-bc88714345d2_Tag">
    <vt:lpwstr>10, 3, 0, 1</vt:lpwstr>
  </property>
</Properties>
</file>