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89F8A09B-65AD-E27A-646B-98225F4812ED}" name="Kim, Hyong" initials="KH" userId="S::h33kim@health.ucsd.edu::5f3ecab2-689a-4b21-8d9c-0ba9239c459d"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F1FF"/>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21E7AA-178C-458A-853D-7E8A1D316343}" v="1" dt="2026-03-12T11:40:03.2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896" y="268"/>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03/15/2026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15/03/2026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en-GB"/>
              <a:t>Click to edit Master text styles</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en-GB"/>
              <a:t>Click to edit Master text styles</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GB"/>
              <a:t>Click to edit Master title style</a:t>
            </a:r>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GB"/>
              <a:t>Click to edit Master title style</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GB"/>
              <a:t>Click to edit Master title style</a:t>
            </a:r>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en-GB"/>
              <a:t>Click to edit Master text styles</a:t>
            </a:r>
          </a:p>
          <a:p>
            <a:pPr lvl="1">
              <a:buClr>
                <a:srgbClr val="FF9900"/>
              </a:buClr>
            </a:pPr>
            <a:r>
              <a:rPr lang="en-GB"/>
              <a:t>Second level</a:t>
            </a:r>
          </a:p>
          <a:p>
            <a:pPr lvl="2">
              <a:buClr>
                <a:srgbClr val="FF9900"/>
              </a:buClr>
            </a:pPr>
            <a:r>
              <a:rPr lang="en-GB"/>
              <a:t>Third level</a:t>
            </a:r>
          </a:p>
          <a:p>
            <a:pPr lvl="3">
              <a:buClr>
                <a:srgbClr val="FF9900"/>
              </a:buClr>
            </a:pPr>
            <a:r>
              <a:rPr lang="en-GB"/>
              <a:t>Fourth level</a:t>
            </a:r>
          </a:p>
          <a:p>
            <a:pPr lvl="4">
              <a:buClr>
                <a:srgbClr val="FF9900"/>
              </a:buClr>
            </a:pPr>
            <a:r>
              <a:rPr lang="en-GB"/>
              <a:t>Fifth level</a:t>
            </a:r>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GB"/>
              <a:t>Click to edit Master title style</a:t>
            </a:r>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dirty="0"/>
              <a:t>ICC 2026</a:t>
            </a:r>
          </a:p>
        </p:txBody>
      </p:sp>
      <p:sp>
        <p:nvSpPr>
          <p:cNvPr id="31" name="Text Placeholder 30">
            <a:extLst>
              <a:ext uri="{FF2B5EF4-FFF2-40B4-BE49-F238E27FC236}">
                <a16:creationId xmlns:a16="http://schemas.microsoft.com/office/drawing/2014/main" id="{4793D64F-2740-3E97-17CE-C9507F6EAECE}"/>
              </a:ext>
            </a:extLst>
          </p:cNvPr>
          <p:cNvSpPr>
            <a:spLocks noGrp="1"/>
          </p:cNvSpPr>
          <p:nvPr>
            <p:ph type="body" sz="quarter" idx="14"/>
          </p:nvPr>
        </p:nvSpPr>
        <p:spPr/>
        <p:txBody>
          <a:bodyPr/>
          <a:lstStyle/>
          <a:p>
            <a:r>
              <a:rPr lang="en-GB" dirty="0"/>
              <a:t>Abstract template</a:t>
            </a:r>
          </a:p>
        </p:txBody>
      </p:sp>
    </p:spTree>
    <p:extLst>
      <p:ext uri="{BB962C8B-B14F-4D97-AF65-F5344CB8AC3E}">
        <p14:creationId xmlns:p14="http://schemas.microsoft.com/office/powerpoint/2010/main" val="387913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EFE197-C596-2577-6D4E-E24792135B7B}"/>
              </a:ext>
            </a:extLst>
          </p:cNvPr>
          <p:cNvSpPr>
            <a:spLocks noGrp="1"/>
          </p:cNvSpPr>
          <p:nvPr>
            <p:ph idx="1"/>
          </p:nvPr>
        </p:nvSpPr>
        <p:spPr/>
        <p:txBody>
          <a:bodyPr>
            <a:normAutofit fontScale="62500" lnSpcReduction="20000"/>
          </a:bodyPr>
          <a:lstStyle/>
          <a:p>
            <a:r>
              <a:rPr lang="en-US" dirty="0"/>
              <a:t>Joanna Pepke-Zaba,</a:t>
            </a:r>
            <a:r>
              <a:rPr lang="en-US" baseline="30000" dirty="0"/>
              <a:t> </a:t>
            </a:r>
            <a:r>
              <a:rPr lang="en-US" dirty="0"/>
              <a:t>Royal Papworth Hospital, Cambridge, UK</a:t>
            </a:r>
            <a:endParaRPr lang="en-US" baseline="30000" dirty="0"/>
          </a:p>
          <a:p>
            <a:r>
              <a:rPr lang="en-US" dirty="0"/>
              <a:t>Marion Delcroix, Clinical Dept of Respiratory Diseases, University Hospitals of Leuven and Laboratory of Respiratory Diseases and Thoracic Surgery (BREATHE), Dept of Chronic Diseases and Metabolism (CHROMETA), KU Leuven - University of Leuven, Leuven, Belgium</a:t>
            </a:r>
            <a:endParaRPr lang="en-US" baseline="30000" dirty="0"/>
          </a:p>
          <a:p>
            <a:r>
              <a:rPr lang="en-US" dirty="0"/>
              <a:t>Elie Fadel, Department of Thoracic and Vascular Surgery and Heart-Lung Transplantation, Marie </a:t>
            </a:r>
            <a:r>
              <a:rPr lang="en-US" dirty="0" err="1"/>
              <a:t>Lannelongue</a:t>
            </a:r>
            <a:r>
              <a:rPr lang="en-US" dirty="0"/>
              <a:t> Hospital, Paris-</a:t>
            </a:r>
            <a:r>
              <a:rPr lang="en-US" dirty="0" err="1"/>
              <a:t>Saclay</a:t>
            </a:r>
            <a:r>
              <a:rPr lang="en-US" dirty="0"/>
              <a:t> University, Le Plessis Robinson, France</a:t>
            </a:r>
            <a:endParaRPr lang="en-US" baseline="30000" dirty="0"/>
          </a:p>
          <a:p>
            <a:r>
              <a:rPr lang="de-DE" dirty="0"/>
              <a:t>Xavier </a:t>
            </a:r>
            <a:r>
              <a:rPr lang="de-DE" dirty="0" err="1"/>
              <a:t>Jaïs</a:t>
            </a:r>
            <a:r>
              <a:rPr lang="de-DE" dirty="0"/>
              <a:t>, </a:t>
            </a:r>
            <a:r>
              <a:rPr lang="en-US" dirty="0"/>
              <a:t>Assistance </a:t>
            </a:r>
            <a:r>
              <a:rPr lang="en-US" dirty="0" err="1"/>
              <a:t>Publique-Hôpitaux</a:t>
            </a:r>
            <a:r>
              <a:rPr lang="en-US" dirty="0"/>
              <a:t> de Paris (AP-HP), Department of Respiratory and Intensive Care Medicine, Bicêtre Hospital, University of Paris-</a:t>
            </a:r>
            <a:r>
              <a:rPr lang="en-US" dirty="0" err="1"/>
              <a:t>Saclay</a:t>
            </a:r>
            <a:r>
              <a:rPr lang="en-US" dirty="0"/>
              <a:t>, Le Kremlin-Bicêtre, France</a:t>
            </a:r>
            <a:endParaRPr lang="de-DE" baseline="30000" dirty="0"/>
          </a:p>
          <a:p>
            <a:r>
              <a:rPr lang="de-DE" dirty="0"/>
              <a:t>David P. Jenkins</a:t>
            </a:r>
            <a:r>
              <a:rPr lang="en-US" dirty="0"/>
              <a:t>,</a:t>
            </a:r>
            <a:r>
              <a:rPr lang="en-US" baseline="30000" dirty="0"/>
              <a:t> </a:t>
            </a:r>
            <a:r>
              <a:rPr lang="en-US" dirty="0"/>
              <a:t>Royal Papworth Hospital, Cambridge, UK</a:t>
            </a:r>
            <a:endParaRPr lang="de-DE" baseline="30000" dirty="0"/>
          </a:p>
          <a:p>
            <a:r>
              <a:rPr lang="de-DE" dirty="0"/>
              <a:t>Nick H. Kim, </a:t>
            </a:r>
            <a:r>
              <a:rPr lang="en-US" dirty="0"/>
              <a:t>Division of Pulmonary, Critical Care and Sleep Medicine, University of California San Diego, La Jolla, California, USA</a:t>
            </a:r>
            <a:endParaRPr lang="en-US" baseline="30000" dirty="0"/>
          </a:p>
          <a:p>
            <a:r>
              <a:rPr lang="de-DE" dirty="0"/>
              <a:t>Irene M. Lang, </a:t>
            </a:r>
            <a:r>
              <a:rPr lang="en-US" dirty="0"/>
              <a:t>Department of Internal Medicine II, Division of Cardiology, Medical University of Vienna, Vienna, Austria</a:t>
            </a:r>
            <a:endParaRPr lang="de-DE" baseline="30000" dirty="0"/>
          </a:p>
          <a:p>
            <a:r>
              <a:rPr lang="en-US" dirty="0"/>
              <a:t>Michael M. Madani, Division of Cardiovascular and Thoracic Surgery, University of California San Diego, La Jolla, California, USA</a:t>
            </a:r>
            <a:endParaRPr lang="en-US" baseline="30000" dirty="0"/>
          </a:p>
          <a:p>
            <a:r>
              <a:rPr lang="en-US" dirty="0"/>
              <a:t>Gérald Simonneau, Assistance </a:t>
            </a:r>
            <a:r>
              <a:rPr lang="en-US" dirty="0" err="1"/>
              <a:t>Publique-Hôpitaux</a:t>
            </a:r>
            <a:r>
              <a:rPr lang="en-US" dirty="0"/>
              <a:t> de Paris (AP-HP), Department of Respiratory and Intensive Care Medicine, Bicêtre Hospital, University of Paris-</a:t>
            </a:r>
            <a:r>
              <a:rPr lang="en-US" dirty="0" err="1"/>
              <a:t>Saclay</a:t>
            </a:r>
            <a:r>
              <a:rPr lang="en-US" dirty="0"/>
              <a:t>, Le Kremlin-Bicêtre, France</a:t>
            </a:r>
            <a:endParaRPr lang="en-US" baseline="30000" dirty="0"/>
          </a:p>
          <a:p>
            <a:r>
              <a:rPr lang="en-US" dirty="0"/>
              <a:t>Christoph B. </a:t>
            </a:r>
            <a:r>
              <a:rPr lang="en-US" dirty="0" err="1"/>
              <a:t>Wiedenroth</a:t>
            </a:r>
            <a:r>
              <a:rPr lang="en-US" dirty="0"/>
              <a:t>, Department of Thoracic Surgery, Kerckhoff Heart and Lung Center, Bad Nauheim, Germany</a:t>
            </a:r>
            <a:endParaRPr lang="en-US" baseline="30000" dirty="0"/>
          </a:p>
          <a:p>
            <a:r>
              <a:rPr lang="en-US" dirty="0"/>
              <a:t>Aruna T. Bansal, </a:t>
            </a:r>
            <a:r>
              <a:rPr lang="en-US" dirty="0" err="1"/>
              <a:t>Acclarogen</a:t>
            </a:r>
            <a:r>
              <a:rPr lang="en-US" dirty="0"/>
              <a:t>, Cambridge, UK</a:t>
            </a:r>
            <a:endParaRPr lang="en-US" baseline="30000" dirty="0"/>
          </a:p>
          <a:p>
            <a:r>
              <a:rPr lang="en-US" dirty="0"/>
              <a:t>Hiromi Matsubara, Department of Cardiology, NHO Okayama Medical Center, Okayama, Japan</a:t>
            </a:r>
            <a:endParaRPr lang="en-GB" dirty="0"/>
          </a:p>
        </p:txBody>
      </p:sp>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p:txBody>
          <a:bodyPr>
            <a:noAutofit/>
          </a:bodyPr>
          <a:lstStyle/>
          <a:p>
            <a:r>
              <a:rPr lang="en-GB" sz="1800" dirty="0"/>
              <a:t>Residual pulmonary hypertension after pulmonary endarterectomy or balloon pulmonary angioplasty for chronic thromboembolic pulmonary hypertension – insights from the New International Chronic Thromboembolic Pulmonary Hypertension Database</a:t>
            </a:r>
          </a:p>
        </p:txBody>
      </p:sp>
      <p:sp>
        <p:nvSpPr>
          <p:cNvPr id="4" name="Text Placeholder 3">
            <a:extLst>
              <a:ext uri="{FF2B5EF4-FFF2-40B4-BE49-F238E27FC236}">
                <a16:creationId xmlns:a16="http://schemas.microsoft.com/office/drawing/2014/main" id="{E8CF6B2D-C8A7-6E4E-CC3B-60EC683838FF}"/>
              </a:ext>
            </a:extLst>
          </p:cNvPr>
          <p:cNvSpPr>
            <a:spLocks noGrp="1"/>
          </p:cNvSpPr>
          <p:nvPr>
            <p:ph type="body" sz="quarter" idx="10"/>
          </p:nvPr>
        </p:nvSpPr>
        <p:spPr/>
        <p:txBody>
          <a:bodyPr/>
          <a:lstStyle/>
          <a:p>
            <a:endParaRPr lang="en-GB" dirty="0"/>
          </a:p>
        </p:txBody>
      </p:sp>
    </p:spTree>
    <p:extLst>
      <p:ext uri="{BB962C8B-B14F-4D97-AF65-F5344CB8AC3E}">
        <p14:creationId xmlns:p14="http://schemas.microsoft.com/office/powerpoint/2010/main" val="39204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p:txBody>
          <a:bodyPr/>
          <a:lstStyle/>
          <a:p>
            <a:r>
              <a:rPr lang="en-US" dirty="0"/>
              <a:t>Pulmonary endarterectomy (PEA) and balloon pulmonary angioplasty (BPA) are established mechanical treatments recommended by current treatment guidelines for </a:t>
            </a:r>
            <a:r>
              <a:rPr lang="en-GB" dirty="0"/>
              <a:t>chronic thromboembolic pulmonary </a:t>
            </a:r>
            <a:r>
              <a:rPr lang="en-US" dirty="0"/>
              <a:t>hypertension (CTEPH) </a:t>
            </a:r>
          </a:p>
          <a:p>
            <a:r>
              <a:rPr lang="en-US" dirty="0"/>
              <a:t>Both interventions have been shown to improve exercise capacity and pulmonary </a:t>
            </a:r>
            <a:r>
              <a:rPr lang="en-US" dirty="0" err="1"/>
              <a:t>haemodynamics</a:t>
            </a:r>
            <a:r>
              <a:rPr lang="en-US" dirty="0"/>
              <a:t> </a:t>
            </a:r>
          </a:p>
          <a:p>
            <a:r>
              <a:rPr lang="en-US" dirty="0"/>
              <a:t>However, patients can have residual </a:t>
            </a:r>
            <a:r>
              <a:rPr lang="en-GB" dirty="0"/>
              <a:t>pulmonary </a:t>
            </a:r>
            <a:r>
              <a:rPr lang="en-US" dirty="0"/>
              <a:t>hypertension (PH) post PEA or BPA</a:t>
            </a:r>
            <a:endParaRPr lang="en-GB" dirty="0"/>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
        <p:nvSpPr>
          <p:cNvPr id="4" name="Text Placeholder 3">
            <a:extLst>
              <a:ext uri="{FF2B5EF4-FFF2-40B4-BE49-F238E27FC236}">
                <a16:creationId xmlns:a16="http://schemas.microsoft.com/office/drawing/2014/main" id="{815E5AAC-B70B-2BDB-E8C3-A8E9E4BD0401}"/>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p:txBody>
          <a:bodyPr/>
          <a:lstStyle/>
          <a:p>
            <a:r>
              <a:rPr lang="en-GB" dirty="0"/>
              <a:t>The New International CTEPH Database (NCT02656238) conducted by the International CTEPH Association enrolled 1009 newly diagnosed, consecutive CTEPH patients from 34 centres in 20 countries worldwide between February 2015 and September 2016</a:t>
            </a:r>
          </a:p>
          <a:p>
            <a:r>
              <a:rPr lang="en-GB" dirty="0"/>
              <a:t>Patients were followed up until September 2019 </a:t>
            </a:r>
          </a:p>
          <a:p>
            <a:r>
              <a:rPr lang="en-GB" dirty="0"/>
              <a:t>For the purpose of this analysis, residual PH was defined as pulmonary vascular resistance (PVR) &gt;3 Wood Units (WU) or mean pulmonary artery pressure (</a:t>
            </a:r>
            <a:r>
              <a:rPr lang="en-GB" dirty="0" err="1"/>
              <a:t>mPAP</a:t>
            </a:r>
            <a:r>
              <a:rPr lang="en-GB" dirty="0"/>
              <a:t>) ≥25 mmHg</a:t>
            </a:r>
          </a:p>
          <a:p>
            <a:endParaRPr lang="en-GB" dirty="0"/>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
        <p:nvSpPr>
          <p:cNvPr id="4" name="Text Placeholder 3">
            <a:extLst>
              <a:ext uri="{FF2B5EF4-FFF2-40B4-BE49-F238E27FC236}">
                <a16:creationId xmlns:a16="http://schemas.microsoft.com/office/drawing/2014/main" id="{209CFF77-6B84-D0B6-874F-07E58769C54E}"/>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141561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p:txBody>
          <a:bodyPr>
            <a:normAutofit fontScale="92500" lnSpcReduction="10000"/>
          </a:bodyPr>
          <a:lstStyle/>
          <a:p>
            <a:r>
              <a:rPr lang="en-GB" sz="2000" dirty="0"/>
              <a:t>589 patients who underwent PEA and 185 patients who underwent BPA were included in the analysis</a:t>
            </a:r>
          </a:p>
          <a:p>
            <a:r>
              <a:rPr lang="en-GB" sz="2000" dirty="0"/>
              <a:t>The cumulative incidence of residual PH at 1 year post-intervention was 53% for PEA and 72% for BPA</a:t>
            </a:r>
          </a:p>
          <a:p>
            <a:r>
              <a:rPr lang="en-GB" sz="2000" dirty="0"/>
              <a:t>T</a:t>
            </a:r>
            <a:r>
              <a:rPr lang="en-US" sz="2000" dirty="0"/>
              <a:t>he key driver of residual PH was patients who had a PVR &gt;3 WU at the end of the intensive care stay or the final BPA session</a:t>
            </a:r>
            <a:endParaRPr lang="en-GB" sz="2000" dirty="0"/>
          </a:p>
          <a:p>
            <a:r>
              <a:rPr lang="en-GB" sz="2000" dirty="0"/>
              <a:t>At the first right-heart catheterisation (RHC) post-intervention, at a median of 211 and 189 days post-PEA and BPA, respectively, the proportion of patients who had an </a:t>
            </a:r>
            <a:r>
              <a:rPr lang="en-GB" sz="2000" dirty="0" err="1"/>
              <a:t>mPAP</a:t>
            </a:r>
            <a:r>
              <a:rPr lang="en-GB" sz="2000" dirty="0"/>
              <a:t> ≥25 mmHg was 48% in both groups and the proportions of patients who had a PVR &gt;3 WU was 49</a:t>
            </a:r>
            <a:r>
              <a:rPr lang="en-GB" sz="2000"/>
              <a:t>% post-PEA and 58% post-BPA</a:t>
            </a:r>
            <a:endParaRPr lang="en-GB" sz="2000" dirty="0"/>
          </a:p>
          <a:p>
            <a:r>
              <a:rPr lang="en-GB" sz="2000" dirty="0"/>
              <a:t>13% of PEA patients and 55% of BPA patients received PH medication at the first RHC post-intervention</a:t>
            </a:r>
          </a:p>
          <a:p>
            <a:r>
              <a:rPr lang="en-GB" sz="2000" dirty="0"/>
              <a:t>Proportions of patients on medical treatment at 2 years post-intervention were comparable to rates at the first RHC post-intervention (18% and 55%, respectively) </a:t>
            </a:r>
          </a:p>
          <a:p>
            <a:r>
              <a:rPr lang="en-GB" sz="2000" dirty="0"/>
              <a:t>In both patient groups, </a:t>
            </a:r>
            <a:r>
              <a:rPr lang="en-GB" sz="2000" dirty="0" err="1"/>
              <a:t>riociguat</a:t>
            </a:r>
            <a:r>
              <a:rPr lang="en-GB" sz="2000" dirty="0"/>
              <a:t> monotherapy was the most frequently used treatment </a:t>
            </a:r>
          </a:p>
          <a:p>
            <a:r>
              <a:rPr lang="en-GB" sz="2000" dirty="0"/>
              <a:t>For both interventions, patients with an mPAP &lt;25mm Hg post-procedure were more likely to have functional class (FC) I/II, compared to patients with an mPAP ≥25mmHg post-procedure (see Table)</a:t>
            </a:r>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sp>
        <p:nvSpPr>
          <p:cNvPr id="4" name="Text Placeholder 3">
            <a:extLst>
              <a:ext uri="{FF2B5EF4-FFF2-40B4-BE49-F238E27FC236}">
                <a16:creationId xmlns:a16="http://schemas.microsoft.com/office/drawing/2014/main" id="{2011D4D8-3542-E48C-9B23-E5C0DCD73A0D}"/>
              </a:ext>
            </a:extLst>
          </p:cNvPr>
          <p:cNvSpPr>
            <a:spLocks noGrp="1"/>
          </p:cNvSpPr>
          <p:nvPr>
            <p:ph type="body" sz="quarter" idx="10"/>
          </p:nvPr>
        </p:nvSpPr>
        <p:spPr/>
        <p:txBody>
          <a:bodyPr/>
          <a:lstStyle/>
          <a:p>
            <a:endParaRPr lang="en-GB" dirty="0"/>
          </a:p>
        </p:txBody>
      </p:sp>
    </p:spTree>
    <p:extLst>
      <p:ext uri="{BB962C8B-B14F-4D97-AF65-F5344CB8AC3E}">
        <p14:creationId xmlns:p14="http://schemas.microsoft.com/office/powerpoint/2010/main" val="298235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01262-94A0-5698-46DB-18A5EC651800}"/>
            </a:ext>
          </a:extLst>
        </p:cNvPr>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868A3954-6A77-AA74-6340-B225E9832FC9}"/>
              </a:ext>
            </a:extLst>
          </p:cNvPr>
          <p:cNvGraphicFramePr>
            <a:graphicFrameLocks noGrp="1"/>
          </p:cNvGraphicFramePr>
          <p:nvPr>
            <p:ph idx="1"/>
            <p:extLst>
              <p:ext uri="{D42A27DB-BD31-4B8C-83A1-F6EECF244321}">
                <p14:modId xmlns:p14="http://schemas.microsoft.com/office/powerpoint/2010/main" val="2398271528"/>
              </p:ext>
            </p:extLst>
          </p:nvPr>
        </p:nvGraphicFramePr>
        <p:xfrm>
          <a:off x="334963" y="1439863"/>
          <a:ext cx="11522077" cy="2768600"/>
        </p:xfrm>
        <a:graphic>
          <a:graphicData uri="http://schemas.openxmlformats.org/drawingml/2006/table">
            <a:tbl>
              <a:tblPr firstRow="1" bandRow="1">
                <a:tableStyleId>{5940675A-B579-460E-94D1-54222C63F5DA}</a:tableStyleId>
              </a:tblPr>
              <a:tblGrid>
                <a:gridCol w="1646011">
                  <a:extLst>
                    <a:ext uri="{9D8B030D-6E8A-4147-A177-3AD203B41FA5}">
                      <a16:colId xmlns:a16="http://schemas.microsoft.com/office/drawing/2014/main" val="3021159395"/>
                    </a:ext>
                  </a:extLst>
                </a:gridCol>
                <a:gridCol w="1646011">
                  <a:extLst>
                    <a:ext uri="{9D8B030D-6E8A-4147-A177-3AD203B41FA5}">
                      <a16:colId xmlns:a16="http://schemas.microsoft.com/office/drawing/2014/main" val="2810400640"/>
                    </a:ext>
                  </a:extLst>
                </a:gridCol>
                <a:gridCol w="1646011">
                  <a:extLst>
                    <a:ext uri="{9D8B030D-6E8A-4147-A177-3AD203B41FA5}">
                      <a16:colId xmlns:a16="http://schemas.microsoft.com/office/drawing/2014/main" val="3049731276"/>
                    </a:ext>
                  </a:extLst>
                </a:gridCol>
                <a:gridCol w="1646011">
                  <a:extLst>
                    <a:ext uri="{9D8B030D-6E8A-4147-A177-3AD203B41FA5}">
                      <a16:colId xmlns:a16="http://schemas.microsoft.com/office/drawing/2014/main" val="3150787860"/>
                    </a:ext>
                  </a:extLst>
                </a:gridCol>
                <a:gridCol w="1646011">
                  <a:extLst>
                    <a:ext uri="{9D8B030D-6E8A-4147-A177-3AD203B41FA5}">
                      <a16:colId xmlns:a16="http://schemas.microsoft.com/office/drawing/2014/main" val="2394678839"/>
                    </a:ext>
                  </a:extLst>
                </a:gridCol>
                <a:gridCol w="1646011">
                  <a:extLst>
                    <a:ext uri="{9D8B030D-6E8A-4147-A177-3AD203B41FA5}">
                      <a16:colId xmlns:a16="http://schemas.microsoft.com/office/drawing/2014/main" val="3923522838"/>
                    </a:ext>
                  </a:extLst>
                </a:gridCol>
                <a:gridCol w="1646011">
                  <a:extLst>
                    <a:ext uri="{9D8B030D-6E8A-4147-A177-3AD203B41FA5}">
                      <a16:colId xmlns:a16="http://schemas.microsoft.com/office/drawing/2014/main" val="3285186442"/>
                    </a:ext>
                  </a:extLst>
                </a:gridCol>
              </a:tblGrid>
              <a:tr h="370840">
                <a:tc rowSpan="2">
                  <a:txBody>
                    <a:bodyPr/>
                    <a:lstStyle/>
                    <a:p>
                      <a:endParaRPr lang="en-GB" dirty="0"/>
                    </a:p>
                  </a:txBody>
                  <a:tcPr/>
                </a:tc>
                <a:tc gridSpan="3">
                  <a:txBody>
                    <a:bodyPr/>
                    <a:lstStyle/>
                    <a:p>
                      <a:pPr algn="ctr"/>
                      <a:r>
                        <a:rPr lang="en-GB" dirty="0"/>
                        <a:t>Post PEA</a:t>
                      </a:r>
                    </a:p>
                  </a:txBody>
                  <a:tcPr/>
                </a:tc>
                <a:tc hMerge="1">
                  <a:txBody>
                    <a:bodyPr/>
                    <a:lstStyle/>
                    <a:p>
                      <a:endParaRPr lang="en-GB" dirty="0"/>
                    </a:p>
                  </a:txBody>
                  <a:tcPr/>
                </a:tc>
                <a:tc hMerge="1">
                  <a:txBody>
                    <a:bodyPr/>
                    <a:lstStyle/>
                    <a:p>
                      <a:pPr algn="ctr"/>
                      <a:endParaRPr lang="en-GB" dirty="0"/>
                    </a:p>
                  </a:txBody>
                  <a:tcPr/>
                </a:tc>
                <a:tc gridSpan="3">
                  <a:txBody>
                    <a:bodyPr/>
                    <a:lstStyle/>
                    <a:p>
                      <a:pPr algn="ctr"/>
                      <a:r>
                        <a:rPr lang="en-GB" dirty="0"/>
                        <a:t>Post BPA</a:t>
                      </a:r>
                    </a:p>
                  </a:txBody>
                  <a:tcPr/>
                </a:tc>
                <a:tc hMerge="1">
                  <a:txBody>
                    <a:bodyPr/>
                    <a:lstStyle/>
                    <a:p>
                      <a:endParaRPr lang="en-GB" dirty="0"/>
                    </a:p>
                  </a:txBody>
                  <a:tcPr/>
                </a:tc>
                <a:tc hMerge="1">
                  <a:txBody>
                    <a:bodyPr/>
                    <a:lstStyle/>
                    <a:p>
                      <a:pPr algn="ctr"/>
                      <a:endParaRPr lang="en-GB" dirty="0"/>
                    </a:p>
                  </a:txBody>
                  <a:tcPr/>
                </a:tc>
                <a:extLst>
                  <a:ext uri="{0D108BD9-81ED-4DB2-BD59-A6C34878D82A}">
                    <a16:rowId xmlns:a16="http://schemas.microsoft.com/office/drawing/2014/main" val="344128158"/>
                  </a:ext>
                </a:extLst>
              </a:tr>
              <a:tr h="370840">
                <a:tc vMerge="1">
                  <a:txBody>
                    <a:bodyPr/>
                    <a:lstStyle/>
                    <a:p>
                      <a:endParaRPr lang="en-GB" dirty="0"/>
                    </a:p>
                  </a:txBody>
                  <a:tcPr/>
                </a:tc>
                <a:tc>
                  <a:txBody>
                    <a:bodyPr/>
                    <a:lstStyle/>
                    <a:p>
                      <a:pPr algn="ctr"/>
                      <a:r>
                        <a:rPr lang="en-GB" dirty="0" err="1"/>
                        <a:t>mPAP</a:t>
                      </a:r>
                      <a:r>
                        <a:rPr lang="en-GB" dirty="0"/>
                        <a:t> </a:t>
                      </a:r>
                    </a:p>
                    <a:p>
                      <a:pPr algn="ctr"/>
                      <a:r>
                        <a:rPr lang="en-GB" dirty="0"/>
                        <a:t>&lt;25 mmHg </a:t>
                      </a:r>
                    </a:p>
                    <a:p>
                      <a:pPr algn="ctr"/>
                      <a:r>
                        <a:rPr lang="en-GB" dirty="0"/>
                        <a:t>(n=160)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err="1"/>
                        <a:t>mPAP</a:t>
                      </a:r>
                      <a:r>
                        <a:rPr lang="en-GB" dirty="0"/>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≥25 mmHg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(n=147)</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All</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(n=308*)</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err="1"/>
                        <a:t>mPAP</a:t>
                      </a:r>
                      <a:r>
                        <a:rPr lang="en-GB" dirty="0"/>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&lt;25 mmHg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(n=69)</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err="1"/>
                        <a:t>mPAP</a:t>
                      </a:r>
                      <a:r>
                        <a:rPr lang="en-GB" dirty="0"/>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≥25 mmHg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(n=63)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All</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(n=132)</a:t>
                      </a:r>
                    </a:p>
                  </a:txBody>
                  <a:tcPr/>
                </a:tc>
                <a:extLst>
                  <a:ext uri="{0D108BD9-81ED-4DB2-BD59-A6C34878D82A}">
                    <a16:rowId xmlns:a16="http://schemas.microsoft.com/office/drawing/2014/main" val="4048315516"/>
                  </a:ext>
                </a:extLst>
              </a:tr>
              <a:tr h="370840">
                <a:tc>
                  <a:txBody>
                    <a:bodyPr/>
                    <a:lstStyle/>
                    <a:p>
                      <a:r>
                        <a:rPr lang="en-GB" dirty="0"/>
                        <a:t>FC I</a:t>
                      </a:r>
                    </a:p>
                  </a:txBody>
                  <a:tcPr/>
                </a:tc>
                <a:tc>
                  <a:txBody>
                    <a:bodyPr/>
                    <a:lstStyle/>
                    <a:p>
                      <a:pPr algn="ctr"/>
                      <a:r>
                        <a:rPr lang="en-GB" dirty="0"/>
                        <a:t>58%</a:t>
                      </a:r>
                    </a:p>
                  </a:txBody>
                  <a:tcPr/>
                </a:tc>
                <a:tc>
                  <a:txBody>
                    <a:bodyPr/>
                    <a:lstStyle/>
                    <a:p>
                      <a:pPr algn="ctr"/>
                      <a:r>
                        <a:rPr lang="en-GB" dirty="0"/>
                        <a:t>24%</a:t>
                      </a:r>
                    </a:p>
                  </a:txBody>
                  <a:tcPr/>
                </a:tc>
                <a:tc>
                  <a:txBody>
                    <a:bodyPr/>
                    <a:lstStyle/>
                    <a:p>
                      <a:pPr algn="ctr"/>
                      <a:r>
                        <a:rPr lang="en-GB" dirty="0"/>
                        <a:t>42%</a:t>
                      </a:r>
                    </a:p>
                  </a:txBody>
                  <a:tcPr/>
                </a:tc>
                <a:tc>
                  <a:txBody>
                    <a:bodyPr/>
                    <a:lstStyle/>
                    <a:p>
                      <a:pPr algn="ctr"/>
                      <a:r>
                        <a:rPr lang="en-GB" dirty="0"/>
                        <a:t>22%</a:t>
                      </a:r>
                    </a:p>
                  </a:txBody>
                  <a:tcPr/>
                </a:tc>
                <a:tc>
                  <a:txBody>
                    <a:bodyPr/>
                    <a:lstStyle/>
                    <a:p>
                      <a:pPr algn="ctr"/>
                      <a:r>
                        <a:rPr lang="en-GB" dirty="0"/>
                        <a:t>14%</a:t>
                      </a:r>
                    </a:p>
                  </a:txBody>
                  <a:tcPr/>
                </a:tc>
                <a:tc>
                  <a:txBody>
                    <a:bodyPr/>
                    <a:lstStyle/>
                    <a:p>
                      <a:pPr algn="ctr"/>
                      <a:r>
                        <a:rPr lang="en-GB" dirty="0"/>
                        <a:t>18%</a:t>
                      </a:r>
                    </a:p>
                  </a:txBody>
                  <a:tcPr/>
                </a:tc>
                <a:extLst>
                  <a:ext uri="{0D108BD9-81ED-4DB2-BD59-A6C34878D82A}">
                    <a16:rowId xmlns:a16="http://schemas.microsoft.com/office/drawing/2014/main" val="3553349138"/>
                  </a:ext>
                </a:extLst>
              </a:tr>
              <a:tr h="370840">
                <a:tc>
                  <a:txBody>
                    <a:bodyPr/>
                    <a:lstStyle/>
                    <a:p>
                      <a:r>
                        <a:rPr lang="en-GB" dirty="0"/>
                        <a:t>FC II</a:t>
                      </a:r>
                    </a:p>
                  </a:txBody>
                  <a:tcPr/>
                </a:tc>
                <a:tc>
                  <a:txBody>
                    <a:bodyPr/>
                    <a:lstStyle/>
                    <a:p>
                      <a:pPr algn="ctr"/>
                      <a:r>
                        <a:rPr lang="en-GB" dirty="0"/>
                        <a:t>34%</a:t>
                      </a:r>
                    </a:p>
                  </a:txBody>
                  <a:tcPr/>
                </a:tc>
                <a:tc>
                  <a:txBody>
                    <a:bodyPr/>
                    <a:lstStyle/>
                    <a:p>
                      <a:pPr algn="ctr"/>
                      <a:r>
                        <a:rPr lang="en-GB" dirty="0"/>
                        <a:t>54%</a:t>
                      </a:r>
                    </a:p>
                  </a:txBody>
                  <a:tcPr/>
                </a:tc>
                <a:tc>
                  <a:txBody>
                    <a:bodyPr/>
                    <a:lstStyle/>
                    <a:p>
                      <a:pPr algn="ctr"/>
                      <a:r>
                        <a:rPr lang="en-GB" dirty="0"/>
                        <a:t>44%</a:t>
                      </a:r>
                    </a:p>
                  </a:txBody>
                  <a:tcPr/>
                </a:tc>
                <a:tc>
                  <a:txBody>
                    <a:bodyPr/>
                    <a:lstStyle/>
                    <a:p>
                      <a:pPr algn="ctr"/>
                      <a:r>
                        <a:rPr lang="en-GB" dirty="0"/>
                        <a:t>78%</a:t>
                      </a:r>
                    </a:p>
                  </a:txBody>
                  <a:tcPr/>
                </a:tc>
                <a:tc>
                  <a:txBody>
                    <a:bodyPr/>
                    <a:lstStyle/>
                    <a:p>
                      <a:pPr algn="ctr"/>
                      <a:r>
                        <a:rPr lang="en-GB" dirty="0"/>
                        <a:t>65%</a:t>
                      </a:r>
                    </a:p>
                  </a:txBody>
                  <a:tcPr/>
                </a:tc>
                <a:tc>
                  <a:txBody>
                    <a:bodyPr/>
                    <a:lstStyle/>
                    <a:p>
                      <a:pPr algn="ctr"/>
                      <a:r>
                        <a:rPr lang="en-GB" dirty="0"/>
                        <a:t>72%</a:t>
                      </a:r>
                    </a:p>
                  </a:txBody>
                  <a:tcPr/>
                </a:tc>
                <a:extLst>
                  <a:ext uri="{0D108BD9-81ED-4DB2-BD59-A6C34878D82A}">
                    <a16:rowId xmlns:a16="http://schemas.microsoft.com/office/drawing/2014/main" val="1338303149"/>
                  </a:ext>
                </a:extLst>
              </a:tr>
              <a:tr h="370840">
                <a:tc>
                  <a:txBody>
                    <a:bodyPr/>
                    <a:lstStyle/>
                    <a:p>
                      <a:r>
                        <a:rPr lang="en-GB" dirty="0"/>
                        <a:t>FC III</a:t>
                      </a:r>
                    </a:p>
                  </a:txBody>
                  <a:tcPr/>
                </a:tc>
                <a:tc>
                  <a:txBody>
                    <a:bodyPr/>
                    <a:lstStyle/>
                    <a:p>
                      <a:pPr algn="ctr"/>
                      <a:r>
                        <a:rPr lang="en-GB" dirty="0"/>
                        <a:t>8%</a:t>
                      </a:r>
                    </a:p>
                  </a:txBody>
                  <a:tcPr/>
                </a:tc>
                <a:tc>
                  <a:txBody>
                    <a:bodyPr/>
                    <a:lstStyle/>
                    <a:p>
                      <a:pPr algn="ctr"/>
                      <a:r>
                        <a:rPr lang="en-GB" dirty="0"/>
                        <a:t>21%</a:t>
                      </a:r>
                    </a:p>
                  </a:txBody>
                  <a:tcPr/>
                </a:tc>
                <a:tc>
                  <a:txBody>
                    <a:bodyPr/>
                    <a:lstStyle/>
                    <a:p>
                      <a:pPr algn="ctr"/>
                      <a:r>
                        <a:rPr lang="en-GB" dirty="0"/>
                        <a:t>14%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0%</a:t>
                      </a:r>
                    </a:p>
                  </a:txBody>
                  <a:tcPr/>
                </a:tc>
                <a:tc>
                  <a:txBody>
                    <a:bodyPr/>
                    <a:lstStyle/>
                    <a:p>
                      <a:pPr algn="ctr"/>
                      <a:r>
                        <a:rPr lang="en-GB" dirty="0"/>
                        <a:t>21%</a:t>
                      </a:r>
                    </a:p>
                  </a:txBody>
                  <a:tcPr/>
                </a:tc>
                <a:tc>
                  <a:txBody>
                    <a:bodyPr/>
                    <a:lstStyle/>
                    <a:p>
                      <a:pPr algn="ctr"/>
                      <a:r>
                        <a:rPr lang="en-GB" dirty="0"/>
                        <a:t>10%</a:t>
                      </a:r>
                    </a:p>
                  </a:txBody>
                  <a:tcPr/>
                </a:tc>
                <a:extLst>
                  <a:ext uri="{0D108BD9-81ED-4DB2-BD59-A6C34878D82A}">
                    <a16:rowId xmlns:a16="http://schemas.microsoft.com/office/drawing/2014/main" val="3151447656"/>
                  </a:ext>
                </a:extLst>
              </a:tr>
              <a:tr h="370840">
                <a:tc>
                  <a:txBody>
                    <a:bodyPr/>
                    <a:lstStyle/>
                    <a:p>
                      <a:r>
                        <a:rPr lang="en-GB" dirty="0"/>
                        <a:t>FC IV</a:t>
                      </a:r>
                    </a:p>
                  </a:txBody>
                  <a:tcPr/>
                </a:tc>
                <a:tc>
                  <a:txBody>
                    <a:bodyPr/>
                    <a:lstStyle/>
                    <a:p>
                      <a:pPr algn="ctr"/>
                      <a:r>
                        <a:rPr lang="en-GB" dirty="0"/>
                        <a:t>0%</a:t>
                      </a:r>
                    </a:p>
                  </a:txBody>
                  <a:tcPr/>
                </a:tc>
                <a:tc>
                  <a:txBody>
                    <a:bodyPr/>
                    <a:lstStyle/>
                    <a:p>
                      <a:pPr algn="ctr"/>
                      <a:r>
                        <a:rPr lang="en-GB" dirty="0"/>
                        <a:t>1%</a:t>
                      </a:r>
                    </a:p>
                  </a:txBody>
                  <a:tcPr/>
                </a:tc>
                <a:tc>
                  <a:txBody>
                    <a:bodyPr/>
                    <a:lstStyle/>
                    <a:p>
                      <a:pPr algn="ctr"/>
                      <a:r>
                        <a:rPr lang="en-GB" dirty="0"/>
                        <a:t>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0%</a:t>
                      </a:r>
                    </a:p>
                  </a:txBody>
                  <a:tcPr/>
                </a:tc>
                <a:extLst>
                  <a:ext uri="{0D108BD9-81ED-4DB2-BD59-A6C34878D82A}">
                    <a16:rowId xmlns:a16="http://schemas.microsoft.com/office/drawing/2014/main" val="2884012949"/>
                  </a:ext>
                </a:extLst>
              </a:tr>
            </a:tbl>
          </a:graphicData>
        </a:graphic>
      </p:graphicFrame>
      <p:sp>
        <p:nvSpPr>
          <p:cNvPr id="3" name="Title 2">
            <a:extLst>
              <a:ext uri="{FF2B5EF4-FFF2-40B4-BE49-F238E27FC236}">
                <a16:creationId xmlns:a16="http://schemas.microsoft.com/office/drawing/2014/main" id="{4F8FCC2A-F944-3757-6E86-F44AD9B85D28}"/>
              </a:ext>
            </a:extLst>
          </p:cNvPr>
          <p:cNvSpPr>
            <a:spLocks noGrp="1"/>
          </p:cNvSpPr>
          <p:nvPr>
            <p:ph type="title"/>
          </p:nvPr>
        </p:nvSpPr>
        <p:spPr/>
        <p:txBody>
          <a:bodyPr>
            <a:normAutofit fontScale="90000"/>
          </a:bodyPr>
          <a:lstStyle/>
          <a:p>
            <a:r>
              <a:rPr lang="en-GB" dirty="0"/>
              <a:t>Table: FC by mPAP threshold at first RHC after PEA or BPA</a:t>
            </a:r>
          </a:p>
        </p:txBody>
      </p:sp>
      <p:sp>
        <p:nvSpPr>
          <p:cNvPr id="4" name="Text Placeholder 3">
            <a:extLst>
              <a:ext uri="{FF2B5EF4-FFF2-40B4-BE49-F238E27FC236}">
                <a16:creationId xmlns:a16="http://schemas.microsoft.com/office/drawing/2014/main" id="{816F796C-8F0B-90F0-6846-6D9532E6C60D}"/>
              </a:ext>
            </a:extLst>
          </p:cNvPr>
          <p:cNvSpPr>
            <a:spLocks noGrp="1"/>
          </p:cNvSpPr>
          <p:nvPr>
            <p:ph type="body" sz="quarter" idx="10"/>
          </p:nvPr>
        </p:nvSpPr>
        <p:spPr/>
        <p:txBody>
          <a:bodyPr/>
          <a:lstStyle/>
          <a:p>
            <a:endParaRPr lang="en-GB"/>
          </a:p>
        </p:txBody>
      </p:sp>
      <p:sp>
        <p:nvSpPr>
          <p:cNvPr id="2" name="TextBox 1">
            <a:extLst>
              <a:ext uri="{FF2B5EF4-FFF2-40B4-BE49-F238E27FC236}">
                <a16:creationId xmlns:a16="http://schemas.microsoft.com/office/drawing/2014/main" id="{7A6558B0-1E01-FA99-0C82-B4AEC6D3D299}"/>
              </a:ext>
            </a:extLst>
          </p:cNvPr>
          <p:cNvSpPr txBox="1"/>
          <p:nvPr/>
        </p:nvSpPr>
        <p:spPr>
          <a:xfrm>
            <a:off x="263939" y="4241588"/>
            <a:ext cx="4560672" cy="276999"/>
          </a:xfrm>
          <a:prstGeom prst="rect">
            <a:avLst/>
          </a:prstGeom>
          <a:noFill/>
        </p:spPr>
        <p:txBody>
          <a:bodyPr wrap="none" rtlCol="0">
            <a:spAutoFit/>
          </a:bodyPr>
          <a:lstStyle/>
          <a:p>
            <a:r>
              <a:rPr lang="en-GB" sz="1200" dirty="0"/>
              <a:t>*For one patient, </a:t>
            </a:r>
            <a:r>
              <a:rPr lang="en-GB" sz="1200" dirty="0" err="1"/>
              <a:t>mPAP</a:t>
            </a:r>
            <a:r>
              <a:rPr lang="en-GB" sz="1200" dirty="0"/>
              <a:t> at first RHC post PEA was not available </a:t>
            </a:r>
          </a:p>
        </p:txBody>
      </p:sp>
    </p:spTree>
    <p:extLst>
      <p:ext uri="{BB962C8B-B14F-4D97-AF65-F5344CB8AC3E}">
        <p14:creationId xmlns:p14="http://schemas.microsoft.com/office/powerpoint/2010/main" val="1083242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p:txBody>
          <a:bodyPr/>
          <a:lstStyle/>
          <a:p>
            <a:r>
              <a:rPr lang="en-GB" dirty="0"/>
              <a:t>Although mechanical interventions improved </a:t>
            </a:r>
            <a:r>
              <a:rPr lang="en-US" dirty="0" err="1"/>
              <a:t>haemodynamics</a:t>
            </a:r>
            <a:r>
              <a:rPr lang="en-GB" dirty="0"/>
              <a:t> and FC overall, residual PH was common and occurred more frequently after BPA than PEA </a:t>
            </a:r>
          </a:p>
          <a:p>
            <a:r>
              <a:rPr lang="en-GB" dirty="0"/>
              <a:t>However, data were collected at a time when PEA programs were well established at all participating centres, whereas BPA programs were in early stages at centres outside of Japan  </a:t>
            </a:r>
          </a:p>
          <a:p>
            <a:endParaRPr lang="en-GB" dirty="0"/>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
        <p:nvSpPr>
          <p:cNvPr id="4" name="Text Placeholder 3">
            <a:extLst>
              <a:ext uri="{FF2B5EF4-FFF2-40B4-BE49-F238E27FC236}">
                <a16:creationId xmlns:a16="http://schemas.microsoft.com/office/drawing/2014/main" id="{1D44CB11-9856-B12A-1A07-ED664FF656BB}"/>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51789A68F2193469E15BB96BC1EF122" ma:contentTypeVersion="18" ma:contentTypeDescription="Create a new document." ma:contentTypeScope="" ma:versionID="78fd787ab561b24c38f78b77d6dff53d">
  <xsd:schema xmlns:xsd="http://www.w3.org/2001/XMLSchema" xmlns:xs="http://www.w3.org/2001/XMLSchema" xmlns:p="http://schemas.microsoft.com/office/2006/metadata/properties" xmlns:ns2="898a50cb-e3ee-48a2-adb7-5483c983d65f" targetNamespace="http://schemas.microsoft.com/office/2006/metadata/properties" ma:root="true" ma:fieldsID="8eb1530b0eb0791a478667e9816657aa" ns2:_="">
    <xsd:import namespace="898a50cb-e3ee-48a2-adb7-5483c983d65f"/>
    <xsd:element name="properties">
      <xsd:complexType>
        <xsd:sequence>
          <xsd:element name="documentManagement">
            <xsd:complexType>
              <xsd:all>
                <xsd:element ref="ns2:Status" minOccurs="0"/>
                <xsd:element ref="ns2:Topic" minOccurs="0"/>
                <xsd:element ref="ns2:Project" minOccurs="0"/>
                <xsd:element ref="ns2:MediaServiceMetadata" minOccurs="0"/>
                <xsd:element ref="ns2:MediaServiceFastMetadata" minOccurs="0"/>
                <xsd:element ref="ns2:MediaServiceDateTaken" minOccurs="0"/>
                <xsd:element ref="ns2:MediaLengthInSeconds" minOccurs="0"/>
                <xsd:element ref="ns2:MediaServiceSearchPropertie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8a50cb-e3ee-48a2-adb7-5483c983d65f" elementFormDefault="qualified">
    <xsd:import namespace="http://schemas.microsoft.com/office/2006/documentManagement/types"/>
    <xsd:import namespace="http://schemas.microsoft.com/office/infopath/2007/PartnerControls"/>
    <xsd:element name="Status" ma:index="4" nillable="true" ma:displayName="Status" ma:default="Closed" ma:format="Dropdown" ma:internalName="Status" ma:readOnly="false">
      <xsd:simpleType>
        <xsd:restriction base="dms:Choice">
          <xsd:enumeration value="Closed"/>
          <xsd:enumeration value="Declined"/>
          <xsd:enumeration value="Open"/>
        </xsd:restriction>
      </xsd:simpleType>
    </xsd:element>
    <xsd:element name="Topic" ma:index="5" nillable="true" ma:displayName="Topic" ma:default="BPA outcomes" ma:format="Dropdown" ma:internalName="Topic" ma:readOnly="false">
      <xsd:simpleType>
        <xsd:restriction base="dms:Choice">
          <xsd:enumeration value="BPA outcomes"/>
          <xsd:enumeration value="CDA"/>
          <xsd:enumeration value="Residual disease after PEA"/>
          <xsd:enumeration value="Rio as bridge to BPA"/>
        </xsd:restriction>
      </xsd:simpleType>
    </xsd:element>
    <xsd:element name="Project" ma:index="6" nillable="true" ma:displayName="Project" ma:default="BPA registry" ma:format="Dropdown" ma:internalName="Project" ma:readOnly="false">
      <xsd:simpleType>
        <xsd:restriction base="dms:Choice">
          <xsd:enumeration value="BPA registry"/>
          <xsd:enumeration value="New CTEPH Registry"/>
        </xsd:restriction>
      </xsd:simpleType>
    </xsd:element>
    <xsd:element name="MediaServiceMetadata" ma:index="7" nillable="true" ma:displayName="MediaServiceMetadata" ma:hidden="true" ma:internalName="MediaServiceMetadata" ma:readOnly="true">
      <xsd:simpleType>
        <xsd:restriction base="dms:Note"/>
      </xsd:simpleType>
    </xsd:element>
    <xsd:element name="MediaServiceFastMetadata" ma:index="8" nillable="true" ma:displayName="MediaServiceFastMetadata" ma:hidden="true" ma:internalName="MediaServiceFastMetadata" ma:readOnly="true">
      <xsd:simpleType>
        <xsd:restriction base="dms:Note"/>
      </xsd:simpleType>
    </xsd:element>
    <xsd:element name="MediaServiceDateTaken" ma:index="9" nillable="true" ma:displayName="MediaServiceDateTaken" ma:hidden="true" ma:indexed="true" ma:internalName="MediaServiceDateTaken" ma:readOnly="true">
      <xsd:simpleType>
        <xsd:restriction base="dms:Text"/>
      </xsd:simpleType>
    </xsd:element>
    <xsd:element name="MediaLengthInSeconds" ma:index="10" nillable="true" ma:displayName="MediaLengthInSeconds" ma:hidden="true" ma:internalName="MediaLengthInSeconds" ma:readOnly="true">
      <xsd:simpleType>
        <xsd:restriction base="dms:Unknown"/>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opic xmlns="898a50cb-e3ee-48a2-adb7-5483c983d65f">Residual disease after PEA</Topic>
    <Project xmlns="898a50cb-e3ee-48a2-adb7-5483c983d65f">New CTEPH Registry</Project>
    <Status xmlns="898a50cb-e3ee-48a2-adb7-5483c983d65f">Open</Status>
  </documentManagement>
</p:properties>
</file>

<file path=customXml/itemProps1.xml><?xml version="1.0" encoding="utf-8"?>
<ds:datastoreItem xmlns:ds="http://schemas.openxmlformats.org/officeDocument/2006/customXml" ds:itemID="{C016ECF6-AF75-4ECB-91C4-9F33706A36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8a50cb-e3ee-48a2-adb7-5483c983d6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317F10-D44C-4D0E-ABD7-2B956DA2F734}">
  <ds:schemaRefs>
    <ds:schemaRef ds:uri="http://schemas.microsoft.com/sharepoint/v3/contenttype/forms"/>
  </ds:schemaRefs>
</ds:datastoreItem>
</file>

<file path=customXml/itemProps3.xml><?xml version="1.0" encoding="utf-8"?>
<ds:datastoreItem xmlns:ds="http://schemas.openxmlformats.org/officeDocument/2006/customXml" ds:itemID="{4C898D0B-672D-419F-A4E1-FDE5F05084F2}">
  <ds:schemaRefs>
    <ds:schemaRef ds:uri="http://schemas.microsoft.com/office/2006/metadata/properties"/>
    <ds:schemaRef ds:uri="http://schemas.microsoft.com/office/2006/documentManagement/types"/>
    <ds:schemaRef ds:uri="898a50cb-e3ee-48a2-adb7-5483c983d65f"/>
    <ds:schemaRef ds:uri="http://purl.org/dc/dcmitype/"/>
    <ds:schemaRef ds:uri="http://schemas.microsoft.com/office/infopath/2007/PartnerControls"/>
    <ds:schemaRef ds:uri="http://purl.org/dc/terms/"/>
    <ds:schemaRef ds:uri="http://www.w3.org/XML/1998/namespace"/>
    <ds:schemaRef ds:uri="http://schemas.openxmlformats.org/package/2006/metadata/core-properties"/>
    <ds:schemaRef ds:uri="http://purl.org/dc/elements/1.1/"/>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2026_abstract template (2)</Template>
  <TotalTime>0</TotalTime>
  <Words>846</Words>
  <Application>Microsoft Office PowerPoint</Application>
  <PresentationFormat>Widescreen</PresentationFormat>
  <Paragraphs>85</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ICC 2021</vt:lpstr>
      <vt:lpstr>PowerPoint Presentation</vt:lpstr>
      <vt:lpstr>Residual pulmonary hypertension after pulmonary endarterectomy or balloon pulmonary angioplasty for chronic thromboembolic pulmonary hypertension – insights from the New International Chronic Thromboembolic Pulmonary Hypertension Database</vt:lpstr>
      <vt:lpstr>Introduction</vt:lpstr>
      <vt:lpstr>Methods</vt:lpstr>
      <vt:lpstr>Results</vt:lpstr>
      <vt:lpstr>Table: FC by mPAP threshold at first RHC after PEA or BPA</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Sonja Mariotti Nesurini</dc:creator>
  <cp:lastModifiedBy>Sonja Mariotti Nesurini</cp:lastModifiedBy>
  <cp:revision>5</cp:revision>
  <dcterms:created xsi:type="dcterms:W3CDTF">2026-03-03T10:04:40Z</dcterms:created>
  <dcterms:modified xsi:type="dcterms:W3CDTF">2026-03-15T20:42:53Z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0x010100C51789A68F2193469E15BB96BC1EF122</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ies>
</file>