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06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891A021-509A-6025-4AF0-C6838D967DA7}" name="Adam Torbicki" initials="AT" userId="3c9d8feae4775177" providerId="Windows Live"/>
  <p188:author id="{2F48AD62-C5B7-73CB-053C-5BDA317766F5}" name="Claudia Schuler" initials="CS" userId="S::claudia.schuler@NSPM.COM::99f0af8c-fd6c-4433-b7ab-6b770f3503b4" providerId="AD"/>
  <p188:author id="{25D06F89-1D1E-E99B-0771-0C79AB7734DA}" name="Sonja Mariotti Nesurini" initials="SMN" userId="S::sonja.mariotti@NSPM.COM::28629fb6-2441-424e-b167-4579315a85ca" providerId="AD"/>
  <p188:author id="{4D88D0CB-8D54-BB45-5843-016D4B6018F2}" name="Christoph Benner" initials="CB" userId="S::Christoph.Benner@NSPM.COM::84c046a5-be5c-4921-8ca7-73685d4e572f" providerId="AD"/>
  <p188:author id="{CC1EE7F2-E866-224D-7FB8-B1A5D4A6C922}" name="Elizabeth Oliver" initials="EO" userId="S::elizabeth.oliver@NSPM.COM::32c21e0e-d95f-49fc-9cee-aa6fb7ff08e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1A335C"/>
    <a:srgbClr val="102550"/>
    <a:srgbClr val="97BAFF"/>
    <a:srgbClr val="FF9900"/>
    <a:srgbClr val="061C49"/>
    <a:srgbClr val="9CBE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54" y="90"/>
      </p:cViewPr>
      <p:guideLst>
        <p:guide orient="horz" pos="2183"/>
        <p:guide pos="3840"/>
        <p:guide orient="horz" pos="306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841D00F-E798-46A1-BEA7-EC9ADB8EF83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81E58E-36E8-4D38-AF4F-4F589B443D4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E8FB1C-2736-4565-B543-6F553E0071CF}" type="datetimeFigureOut">
              <a:rPr lang="en-CH" smtClean="0"/>
              <a:t>03/15/2026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50F95C-0C59-4322-95E0-15DFD999A1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0A98DC-C961-480A-A431-94609B04934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79AED8-629E-4DC9-B198-707A4084A64D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04767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58C6B7-7E69-419D-A6C1-AC7940B829F4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0C6AC9-B06A-4FA2-A910-210FA38D07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811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15BF1BB5-C6A4-4F65-98F0-F169FFB0F8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6465" y="5457407"/>
            <a:ext cx="11399070" cy="5016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6BB9507B-2163-4974-BB68-922002B92A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90094" y="5998706"/>
            <a:ext cx="5611813" cy="5016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5EB2540-E58D-8B13-7A3E-3B5F00620417}"/>
              </a:ext>
            </a:extLst>
          </p:cNvPr>
          <p:cNvSpPr/>
          <p:nvPr userDrawn="1"/>
        </p:nvSpPr>
        <p:spPr>
          <a:xfrm>
            <a:off x="-38100" y="5171356"/>
            <a:ext cx="12240000" cy="1720496"/>
          </a:xfrm>
          <a:prstGeom prst="rect">
            <a:avLst/>
          </a:prstGeom>
          <a:solidFill>
            <a:srgbClr val="1A33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8E27300-0C31-475D-BF15-608D8BE1529F}"/>
              </a:ext>
            </a:extLst>
          </p:cNvPr>
          <p:cNvCxnSpPr/>
          <p:nvPr userDrawn="1"/>
        </p:nvCxnSpPr>
        <p:spPr>
          <a:xfrm>
            <a:off x="-38100" y="5342084"/>
            <a:ext cx="12240000" cy="0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 descr="A building with a tower and a statue in the background&#10;&#10;Description automatically generated">
            <a:extLst>
              <a:ext uri="{FF2B5EF4-FFF2-40B4-BE49-F238E27FC236}">
                <a16:creationId xmlns:a16="http://schemas.microsoft.com/office/drawing/2014/main" id="{253A5B0D-FD71-4200-4A6A-64A0A5099B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4" r="3486"/>
          <a:stretch>
            <a:fillRect/>
          </a:stretch>
        </p:blipFill>
        <p:spPr>
          <a:xfrm>
            <a:off x="-38100" y="-8589"/>
            <a:ext cx="12240000" cy="5329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693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334963" y="1440611"/>
            <a:ext cx="11522075" cy="44712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7600" indent="-230400">
              <a:buClr>
                <a:srgbClr val="FF9900"/>
              </a:buClr>
              <a:buFont typeface="Arial" panose="020B0604020202020204" pitchFamily="34" charset="0"/>
              <a:buChar char="•"/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34963" y="365126"/>
            <a:ext cx="9982800" cy="867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E736BAE-8E9A-4956-8506-173320B7E90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1000"/>
            </a:lvl1pPr>
            <a:lvl5pPr>
              <a:defRPr/>
            </a:lvl5pPr>
          </a:lstStyle>
          <a:p>
            <a:pPr lvl="0"/>
            <a:r>
              <a:rPr lang="en-US"/>
              <a:t>References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1394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2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C7BBD6-491B-4B0F-997D-9675265194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4800" y="855571"/>
            <a:ext cx="9982800" cy="4270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add subtitle</a:t>
            </a:r>
            <a:endParaRPr lang="en-CH"/>
          </a:p>
        </p:txBody>
      </p:sp>
      <p:sp>
        <p:nvSpPr>
          <p:cNvPr id="46" name="Title 1">
            <a:extLst>
              <a:ext uri="{FF2B5EF4-FFF2-40B4-BE49-F238E27FC236}">
                <a16:creationId xmlns:a16="http://schemas.microsoft.com/office/drawing/2014/main" id="{473CAF70-4892-43A2-90EA-CBB039C88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800" y="365126"/>
            <a:ext cx="9982800" cy="529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728539B-31E7-420A-9F5E-3D67A078E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1440611"/>
            <a:ext cx="11522075" cy="44712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7600" indent="-230400">
              <a:buClr>
                <a:srgbClr val="FF9900"/>
              </a:buClr>
              <a:buFont typeface="Arial" panose="020B0604020202020204" pitchFamily="34" charset="0"/>
              <a:buChar char="•"/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FF9900"/>
              </a:buClr>
              <a:buFont typeface="Arial" panose="020B0604020202020204" pitchFamily="34" charset="0"/>
              <a:buChar char="•"/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566C9C8C-5659-48A3-88FF-D7DCDBF494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>
              <a:buNone/>
              <a:defRPr lang="en-GB" sz="1000" dirty="0"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2359471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34963" y="365126"/>
            <a:ext cx="9982229" cy="8684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334963" y="1440000"/>
            <a:ext cx="5508000" cy="4471752"/>
          </a:xfrm>
          <a:prstGeom prst="rect">
            <a:avLst/>
          </a:prstGeom>
        </p:spPr>
        <p:txBody>
          <a:bodyPr/>
          <a:lstStyle>
            <a:lvl1pPr>
              <a:buClr>
                <a:srgbClr val="FF9900"/>
              </a:buCl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FF9900"/>
              </a:buClr>
              <a:defRPr lang="en-US" sz="2000" kern="120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buClr>
                <a:srgbClr val="FF9900"/>
              </a:buCl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Content Placeholder 3"/>
          <p:cNvSpPr>
            <a:spLocks noGrp="1"/>
          </p:cNvSpPr>
          <p:nvPr>
            <p:ph sz="half" idx="2"/>
          </p:nvPr>
        </p:nvSpPr>
        <p:spPr>
          <a:xfrm>
            <a:off x="6344547" y="1441606"/>
            <a:ext cx="5508000" cy="4471751"/>
          </a:xfrm>
          <a:prstGeom prst="rect">
            <a:avLst/>
          </a:prstGeom>
        </p:spPr>
        <p:txBody>
          <a:bodyPr/>
          <a:lstStyle>
            <a:lvl1pPr>
              <a:defRPr lang="en-GB" sz="2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defRPr lang="en-US" sz="2000" kern="120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defRPr lang="en-US" sz="1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lang="en-US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lang="en-GB" sz="1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>
              <a:buClr>
                <a:srgbClr val="FF9900"/>
              </a:buClr>
            </a:pPr>
            <a:r>
              <a:rPr lang="en-US"/>
              <a:t>Click to edit Master text styles</a:t>
            </a:r>
          </a:p>
          <a:p>
            <a:pPr lvl="1">
              <a:buClr>
                <a:srgbClr val="FF9900"/>
              </a:buClr>
            </a:pPr>
            <a:r>
              <a:rPr lang="en-US"/>
              <a:t>Second level</a:t>
            </a:r>
          </a:p>
          <a:p>
            <a:pPr lvl="2">
              <a:buClr>
                <a:srgbClr val="FF9900"/>
              </a:buClr>
            </a:pPr>
            <a:r>
              <a:rPr lang="en-US"/>
              <a:t>Third level</a:t>
            </a:r>
          </a:p>
          <a:p>
            <a:pPr lvl="3">
              <a:buClr>
                <a:srgbClr val="FF9900"/>
              </a:buClr>
            </a:pPr>
            <a:r>
              <a:rPr lang="en-US"/>
              <a:t>Fourth level</a:t>
            </a:r>
          </a:p>
          <a:p>
            <a:pPr lvl="4">
              <a:buClr>
                <a:srgbClr val="FF9900"/>
              </a:buClr>
            </a:pPr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AC07D585-F4E9-4B85-8706-0A00FB6AC1A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1000"/>
            </a:lvl1pPr>
            <a:lvl5pPr>
              <a:defRPr/>
            </a:lvl5pPr>
          </a:lstStyle>
          <a:p>
            <a:pPr lvl="0"/>
            <a:r>
              <a:rPr lang="en-US"/>
              <a:t>References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185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65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19004DE7-8E68-4E79-8F07-8A52E6E2D64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4963" y="855571"/>
            <a:ext cx="9982800" cy="4270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CH" sz="24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add subtitle</a:t>
            </a:r>
            <a:endParaRPr lang="en-CH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01307C0-55A2-4D0D-9810-11A03F3BDA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365126"/>
            <a:ext cx="9982800" cy="5292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5D30CBE9-CB56-4239-810E-3A0EFEE2913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34963" y="6010275"/>
            <a:ext cx="9662477" cy="482599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buNone/>
              <a:defRPr sz="1000"/>
            </a:lvl1pPr>
            <a:lvl5pPr>
              <a:defRPr/>
            </a:lvl5pPr>
          </a:lstStyle>
          <a:p>
            <a:pPr lvl="0"/>
            <a:r>
              <a:rPr lang="en-US"/>
              <a:t>References</a:t>
            </a:r>
            <a:endParaRPr lang="en-GB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81F687D-6E0C-492D-947A-69BCB28B99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4963" y="1440000"/>
            <a:ext cx="5508000" cy="4471752"/>
          </a:xfrm>
          <a:prstGeom prst="rect">
            <a:avLst/>
          </a:prstGeom>
        </p:spPr>
        <p:txBody>
          <a:bodyPr/>
          <a:lstStyle>
            <a:lvl1pPr>
              <a:buClr>
                <a:srgbClr val="FF9900"/>
              </a:buCl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FF9900"/>
              </a:buClr>
              <a:defRPr lang="en-US" sz="2000" kern="1200" dirty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>
              <a:buClr>
                <a:srgbClr val="FF9900"/>
              </a:buCl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98BD6636-71CB-4A82-8FDB-8F5CDE4B8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4549" y="1440000"/>
            <a:ext cx="5508000" cy="4471752"/>
          </a:xfrm>
          <a:prstGeom prst="rect">
            <a:avLst/>
          </a:prstGeom>
        </p:spPr>
        <p:txBody>
          <a:bodyPr/>
          <a:lstStyle>
            <a:lvl1pPr>
              <a:buClr>
                <a:srgbClr val="FF9900"/>
              </a:buClr>
              <a:defRPr sz="2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FF9900"/>
              </a:buClr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FF9900"/>
              </a:buCl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FF9900"/>
              </a:buCl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734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2421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8.png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Relationship Id="rId1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ine 12">
            <a:extLst>
              <a:ext uri="{FF2B5EF4-FFF2-40B4-BE49-F238E27FC236}">
                <a16:creationId xmlns:a16="http://schemas.microsoft.com/office/drawing/2014/main" id="{B491D7B3-AAC7-4210-B13F-945A494C3B2D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34963" y="1200150"/>
            <a:ext cx="11542909" cy="0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pic>
        <p:nvPicPr>
          <p:cNvPr id="13" name="Picture 1">
            <a:extLst>
              <a:ext uri="{FF2B5EF4-FFF2-40B4-BE49-F238E27FC236}">
                <a16:creationId xmlns:a16="http://schemas.microsoft.com/office/drawing/2014/main" id="{F6FAD23B-724D-4668-A2C7-87AC3817012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0484" y="311433"/>
            <a:ext cx="1467389" cy="484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40EDD055-3040-4579-B76E-5E649EB9F626}"/>
              </a:ext>
            </a:extLst>
          </p:cNvPr>
          <p:cNvSpPr/>
          <p:nvPr userDrawn="1"/>
        </p:nvSpPr>
        <p:spPr>
          <a:xfrm>
            <a:off x="0" y="6544721"/>
            <a:ext cx="12192000" cy="385789"/>
          </a:xfrm>
          <a:prstGeom prst="rect">
            <a:avLst/>
          </a:prstGeom>
          <a:solidFill>
            <a:srgbClr val="9CB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CBE45"/>
              </a:solidFill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5779701-C3BD-4D67-9058-8F63AC6897F9}"/>
              </a:ext>
            </a:extLst>
          </p:cNvPr>
          <p:cNvGrpSpPr/>
          <p:nvPr userDrawn="1"/>
        </p:nvGrpSpPr>
        <p:grpSpPr>
          <a:xfrm>
            <a:off x="10168260" y="5983477"/>
            <a:ext cx="1964535" cy="565062"/>
            <a:chOff x="10161910" y="5983477"/>
            <a:chExt cx="1964535" cy="565062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1C6B3D81-1FB4-4A09-88BF-36904BF962FA}"/>
                </a:ext>
              </a:extLst>
            </p:cNvPr>
            <p:cNvGrpSpPr/>
            <p:nvPr userDrawn="1"/>
          </p:nvGrpSpPr>
          <p:grpSpPr>
            <a:xfrm>
              <a:off x="11570903" y="5983477"/>
              <a:ext cx="555542" cy="565062"/>
              <a:chOff x="6114980" y="2695609"/>
              <a:chExt cx="831852" cy="846107"/>
            </a:xfrm>
          </p:grpSpPr>
          <p:pic>
            <p:nvPicPr>
              <p:cNvPr id="34" name="Afbeelding 12">
                <a:extLst>
                  <a:ext uri="{FF2B5EF4-FFF2-40B4-BE49-F238E27FC236}">
                    <a16:creationId xmlns:a16="http://schemas.microsoft.com/office/drawing/2014/main" id="{C0DF2282-FA0C-441E-B5C1-D187E67CC569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3822" r="23631" b="34108"/>
              <a:stretch/>
            </p:blipFill>
            <p:spPr>
              <a:xfrm>
                <a:off x="6114980" y="2695609"/>
                <a:ext cx="831852" cy="733391"/>
              </a:xfrm>
              <a:prstGeom prst="rect">
                <a:avLst/>
              </a:prstGeom>
            </p:spPr>
          </p:pic>
          <p:pic>
            <p:nvPicPr>
              <p:cNvPr id="35" name="Afbeelding 12">
                <a:extLst>
                  <a:ext uri="{FF2B5EF4-FFF2-40B4-BE49-F238E27FC236}">
                    <a16:creationId xmlns:a16="http://schemas.microsoft.com/office/drawing/2014/main" id="{EAB70673-2C6E-4DE3-9056-4B949D15732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983" t="60828" r="45036" b="34108"/>
              <a:stretch/>
            </p:blipFill>
            <p:spPr>
              <a:xfrm>
                <a:off x="6434137" y="3429000"/>
                <a:ext cx="173832" cy="56358"/>
              </a:xfrm>
              <a:prstGeom prst="rect">
                <a:avLst/>
              </a:prstGeom>
            </p:spPr>
          </p:pic>
          <p:pic>
            <p:nvPicPr>
              <p:cNvPr id="36" name="Afbeelding 12">
                <a:extLst>
                  <a:ext uri="{FF2B5EF4-FFF2-40B4-BE49-F238E27FC236}">
                    <a16:creationId xmlns:a16="http://schemas.microsoft.com/office/drawing/2014/main" id="{BB0CB1FE-8CD3-452F-B475-F959D31E8D8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983" t="60828" r="45036" b="34108"/>
              <a:stretch/>
            </p:blipFill>
            <p:spPr>
              <a:xfrm>
                <a:off x="6434137" y="3485358"/>
                <a:ext cx="173832" cy="56358"/>
              </a:xfrm>
              <a:prstGeom prst="rect">
                <a:avLst/>
              </a:prstGeom>
            </p:spPr>
          </p:pic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8D9C57F1-E697-46BF-B6C7-E6BD4DC7ADA9}"/>
                </a:ext>
              </a:extLst>
            </p:cNvPr>
            <p:cNvGrpSpPr/>
            <p:nvPr userDrawn="1"/>
          </p:nvGrpSpPr>
          <p:grpSpPr>
            <a:xfrm>
              <a:off x="10161910" y="5983477"/>
              <a:ext cx="436799" cy="565062"/>
              <a:chOff x="3848029" y="2695609"/>
              <a:chExt cx="654050" cy="846107"/>
            </a:xfrm>
          </p:grpSpPr>
          <p:pic>
            <p:nvPicPr>
              <p:cNvPr id="38" name="Afbeelding 12">
                <a:extLst>
                  <a:ext uri="{FF2B5EF4-FFF2-40B4-BE49-F238E27FC236}">
                    <a16:creationId xmlns:a16="http://schemas.microsoft.com/office/drawing/2014/main" id="{4F203CC2-5A87-4BEF-8566-F4CA8EEEE646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1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9281" r="29403" b="34108"/>
              <a:stretch/>
            </p:blipFill>
            <p:spPr>
              <a:xfrm>
                <a:off x="3848029" y="2695609"/>
                <a:ext cx="654050" cy="733391"/>
              </a:xfrm>
              <a:prstGeom prst="rect">
                <a:avLst/>
              </a:prstGeom>
            </p:spPr>
          </p:pic>
          <p:pic>
            <p:nvPicPr>
              <p:cNvPr id="39" name="Afbeelding 12">
                <a:extLst>
                  <a:ext uri="{FF2B5EF4-FFF2-40B4-BE49-F238E27FC236}">
                    <a16:creationId xmlns:a16="http://schemas.microsoft.com/office/drawing/2014/main" id="{459F1E73-9410-44BF-B8AF-380A98D1CFC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2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832" t="60828" r="45293" b="34108"/>
              <a:stretch/>
            </p:blipFill>
            <p:spPr>
              <a:xfrm>
                <a:off x="4107655" y="3429000"/>
                <a:ext cx="140495" cy="56358"/>
              </a:xfrm>
              <a:prstGeom prst="rect">
                <a:avLst/>
              </a:prstGeom>
            </p:spPr>
          </p:pic>
          <p:pic>
            <p:nvPicPr>
              <p:cNvPr id="40" name="Afbeelding 12">
                <a:extLst>
                  <a:ext uri="{FF2B5EF4-FFF2-40B4-BE49-F238E27FC236}">
                    <a16:creationId xmlns:a16="http://schemas.microsoft.com/office/drawing/2014/main" id="{E1F983C6-58A7-4EB8-B68B-570C9E6F99B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2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832" t="60828" r="45293" b="34108"/>
              <a:stretch/>
            </p:blipFill>
            <p:spPr>
              <a:xfrm>
                <a:off x="4110036" y="3485358"/>
                <a:ext cx="140495" cy="56358"/>
              </a:xfrm>
              <a:prstGeom prst="rect">
                <a:avLst/>
              </a:prstGeom>
            </p:spPr>
          </p:pic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107C2BE6-8E50-43D3-91CF-493AE95ACCD5}"/>
                </a:ext>
              </a:extLst>
            </p:cNvPr>
            <p:cNvGrpSpPr/>
            <p:nvPr userDrawn="1"/>
          </p:nvGrpSpPr>
          <p:grpSpPr>
            <a:xfrm>
              <a:off x="10617795" y="5983477"/>
              <a:ext cx="521615" cy="565062"/>
              <a:chOff x="4502079" y="2695609"/>
              <a:chExt cx="781050" cy="846107"/>
            </a:xfrm>
          </p:grpSpPr>
          <p:pic>
            <p:nvPicPr>
              <p:cNvPr id="42" name="Afbeelding 12">
                <a:extLst>
                  <a:ext uri="{FF2B5EF4-FFF2-40B4-BE49-F238E27FC236}">
                    <a16:creationId xmlns:a16="http://schemas.microsoft.com/office/drawing/2014/main" id="{DB05F3CB-D9D8-4E22-8AC6-DFA15723849D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3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6192" r="24471" b="34108"/>
              <a:stretch/>
            </p:blipFill>
            <p:spPr>
              <a:xfrm>
                <a:off x="4502079" y="2695609"/>
                <a:ext cx="781050" cy="733391"/>
              </a:xfrm>
              <a:prstGeom prst="rect">
                <a:avLst/>
              </a:prstGeom>
            </p:spPr>
          </p:pic>
          <p:pic>
            <p:nvPicPr>
              <p:cNvPr id="43" name="Afbeelding 12">
                <a:extLst>
                  <a:ext uri="{FF2B5EF4-FFF2-40B4-BE49-F238E27FC236}">
                    <a16:creationId xmlns:a16="http://schemas.microsoft.com/office/drawing/2014/main" id="{BE96389D-9E4A-48A3-88BE-AFB2B9EA1AE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4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6402" t="60828" r="46679" b="34108"/>
              <a:stretch/>
            </p:blipFill>
            <p:spPr>
              <a:xfrm>
                <a:off x="4819650" y="3429000"/>
                <a:ext cx="109538" cy="56358"/>
              </a:xfrm>
              <a:prstGeom prst="rect">
                <a:avLst/>
              </a:prstGeom>
            </p:spPr>
          </p:pic>
          <p:pic>
            <p:nvPicPr>
              <p:cNvPr id="44" name="Afbeelding 12">
                <a:extLst>
                  <a:ext uri="{FF2B5EF4-FFF2-40B4-BE49-F238E27FC236}">
                    <a16:creationId xmlns:a16="http://schemas.microsoft.com/office/drawing/2014/main" id="{BC266344-5732-4454-A75A-EFB8C0986F7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4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6402" t="60828" r="46679" b="34108"/>
              <a:stretch/>
            </p:blipFill>
            <p:spPr>
              <a:xfrm>
                <a:off x="4819650" y="3485358"/>
                <a:ext cx="109538" cy="56358"/>
              </a:xfrm>
              <a:prstGeom prst="rect">
                <a:avLst/>
              </a:prstGeom>
            </p:spPr>
          </p:pic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FB0AD420-6F22-454C-8811-19D6ED863EDD}"/>
                </a:ext>
              </a:extLst>
            </p:cNvPr>
            <p:cNvGrpSpPr/>
            <p:nvPr userDrawn="1"/>
          </p:nvGrpSpPr>
          <p:grpSpPr>
            <a:xfrm>
              <a:off x="11085334" y="5983477"/>
              <a:ext cx="555542" cy="565062"/>
              <a:chOff x="5283128" y="2695609"/>
              <a:chExt cx="831851" cy="846107"/>
            </a:xfrm>
          </p:grpSpPr>
          <p:pic>
            <p:nvPicPr>
              <p:cNvPr id="46" name="Afbeelding 12">
                <a:extLst>
                  <a:ext uri="{FF2B5EF4-FFF2-40B4-BE49-F238E27FC236}">
                    <a16:creationId xmlns:a16="http://schemas.microsoft.com/office/drawing/2014/main" id="{15E604B5-2EEE-4DBC-B0A5-8BF081063CFE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5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4105" r="23349" b="34108"/>
              <a:stretch/>
            </p:blipFill>
            <p:spPr>
              <a:xfrm>
                <a:off x="5283128" y="2695609"/>
                <a:ext cx="831851" cy="733391"/>
              </a:xfrm>
              <a:prstGeom prst="rect">
                <a:avLst/>
              </a:prstGeom>
            </p:spPr>
          </p:pic>
          <p:pic>
            <p:nvPicPr>
              <p:cNvPr id="47" name="Afbeelding 12">
                <a:extLst>
                  <a:ext uri="{FF2B5EF4-FFF2-40B4-BE49-F238E27FC236}">
                    <a16:creationId xmlns:a16="http://schemas.microsoft.com/office/drawing/2014/main" id="{1C9A919F-C34E-4BB1-AC6A-7B97C176182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865" t="60828" r="46804" b="34108"/>
              <a:stretch/>
            </p:blipFill>
            <p:spPr>
              <a:xfrm>
                <a:off x="5595938" y="3429000"/>
                <a:ext cx="147710" cy="56358"/>
              </a:xfrm>
              <a:prstGeom prst="rect">
                <a:avLst/>
              </a:prstGeom>
            </p:spPr>
          </p:pic>
          <p:pic>
            <p:nvPicPr>
              <p:cNvPr id="48" name="Afbeelding 12">
                <a:extLst>
                  <a:ext uri="{FF2B5EF4-FFF2-40B4-BE49-F238E27FC236}">
                    <a16:creationId xmlns:a16="http://schemas.microsoft.com/office/drawing/2014/main" id="{253DC97A-4110-4A91-8519-95A4EE5ADCC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865" t="60828" r="46804" b="34108"/>
              <a:stretch/>
            </p:blipFill>
            <p:spPr>
              <a:xfrm>
                <a:off x="5595938" y="3485358"/>
                <a:ext cx="147710" cy="56358"/>
              </a:xfrm>
              <a:prstGeom prst="rect">
                <a:avLst/>
              </a:prstGeom>
            </p:spPr>
          </p:pic>
        </p:grpSp>
      </p:grpSp>
      <p:sp>
        <p:nvSpPr>
          <p:cNvPr id="49" name="Right Triangle 48">
            <a:extLst>
              <a:ext uri="{FF2B5EF4-FFF2-40B4-BE49-F238E27FC236}">
                <a16:creationId xmlns:a16="http://schemas.microsoft.com/office/drawing/2014/main" id="{B098847B-8855-408E-9214-F1349EDCFC68}"/>
              </a:ext>
            </a:extLst>
          </p:cNvPr>
          <p:cNvSpPr/>
          <p:nvPr userDrawn="1"/>
        </p:nvSpPr>
        <p:spPr>
          <a:xfrm rot="10800000" flipV="1">
            <a:off x="7593547" y="6713999"/>
            <a:ext cx="3924000" cy="144000"/>
          </a:xfrm>
          <a:prstGeom prst="rtTriangle">
            <a:avLst/>
          </a:prstGeom>
          <a:solidFill>
            <a:srgbClr val="9CB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CBE45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CCC7AA0-5399-4788-8FBA-3E4CE0CC470B}"/>
              </a:ext>
            </a:extLst>
          </p:cNvPr>
          <p:cNvSpPr/>
          <p:nvPr userDrawn="1"/>
        </p:nvSpPr>
        <p:spPr>
          <a:xfrm>
            <a:off x="11503661" y="6714000"/>
            <a:ext cx="688340" cy="144000"/>
          </a:xfrm>
          <a:prstGeom prst="rect">
            <a:avLst/>
          </a:prstGeom>
          <a:solidFill>
            <a:srgbClr val="9CB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CBE45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9CBBB6F-033E-42FF-88C9-81C3F25AD68F}"/>
              </a:ext>
            </a:extLst>
          </p:cNvPr>
          <p:cNvSpPr/>
          <p:nvPr userDrawn="1"/>
        </p:nvSpPr>
        <p:spPr>
          <a:xfrm>
            <a:off x="340164" y="6544722"/>
            <a:ext cx="5137176" cy="338554"/>
          </a:xfrm>
          <a:prstGeom prst="rect">
            <a:avLst/>
          </a:prstGeom>
        </p:spPr>
        <p:txBody>
          <a:bodyPr wrap="none" anchor="ctr" anchorCtr="0">
            <a:spAutoFit/>
          </a:bodyPr>
          <a:lstStyle/>
          <a:p>
            <a:pPr algn="l"/>
            <a:r>
              <a:rPr lang="nl-BE" sz="1400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INTERNATIONAL </a:t>
            </a:r>
            <a:r>
              <a:rPr lang="nl-BE" sz="1600" b="1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CTEPH</a:t>
            </a:r>
            <a:r>
              <a:rPr lang="nl-BE" sz="1400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 CONFERENCE </a:t>
            </a:r>
            <a:r>
              <a:rPr lang="nl-BE" sz="1600" b="1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2026</a:t>
            </a:r>
            <a:r>
              <a:rPr lang="nl-BE" sz="1400" kern="1200" spc="200" dirty="0">
                <a:solidFill>
                  <a:schemeClr val="tx1"/>
                </a:solidFill>
                <a:latin typeface="+mn-lt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56965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3" r:id="rId2"/>
    <p:sldLayoutId id="2147483650" r:id="rId3"/>
    <p:sldLayoutId id="2147483652" r:id="rId4"/>
    <p:sldLayoutId id="2147483654" r:id="rId5"/>
    <p:sldLayoutId id="2147483656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13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7469" userDrawn="1">
          <p15:clr>
            <a:srgbClr val="F26B43"/>
          </p15:clr>
        </p15:guide>
        <p15:guide id="4" pos="211" userDrawn="1">
          <p15:clr>
            <a:srgbClr val="F26B43"/>
          </p15:clr>
        </p15:guide>
        <p15:guide id="5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D7D4230F-08F0-7B58-B794-C7A2054D52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ICC 2026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4793D64F-2740-3E97-17CE-C9507F6EAEC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Abstract template</a:t>
            </a:r>
          </a:p>
        </p:txBody>
      </p:sp>
    </p:spTree>
    <p:extLst>
      <p:ext uri="{BB962C8B-B14F-4D97-AF65-F5344CB8AC3E}">
        <p14:creationId xmlns:p14="http://schemas.microsoft.com/office/powerpoint/2010/main" val="3879133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DEFE197-C596-2577-6D4E-E24792135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1397936"/>
            <a:ext cx="11522075" cy="4471200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GB" sz="1600" dirty="0"/>
              <a:t>Małgorzata Woźniak-Prus</a:t>
            </a:r>
            <a:r>
              <a:rPr lang="pl-PL" sz="1600" dirty="0"/>
              <a:t>, </a:t>
            </a:r>
            <a:r>
              <a:rPr lang="en-US" sz="1600" dirty="0"/>
              <a:t>Faculty of Psychology, University of Warsaw, ul. </a:t>
            </a:r>
            <a:r>
              <a:rPr lang="en-US" sz="1600" dirty="0" err="1"/>
              <a:t>Banacha</a:t>
            </a:r>
            <a:r>
              <a:rPr lang="en-US" sz="1600" dirty="0"/>
              <a:t> 2D, Warsaw, Poland</a:t>
            </a:r>
            <a:endParaRPr lang="en-GB" sz="1600" baseline="30000" dirty="0"/>
          </a:p>
          <a:p>
            <a:pPr marL="342900" indent="-342900">
              <a:buFont typeface="+mj-lt"/>
              <a:buAutoNum type="arabicPeriod"/>
            </a:pPr>
            <a:r>
              <a:rPr lang="en-GB" sz="1600" dirty="0"/>
              <a:t>Olga Dzikowska-</a:t>
            </a:r>
            <a:r>
              <a:rPr lang="en-GB" sz="1600" dirty="0" err="1"/>
              <a:t>Diduc</a:t>
            </a:r>
            <a:r>
              <a:rPr lang="pl-PL" sz="1600" dirty="0"/>
              <a:t>h</a:t>
            </a:r>
            <a:r>
              <a:rPr lang="en-GB" sz="1600" dirty="0"/>
              <a:t>, </a:t>
            </a:r>
            <a:r>
              <a:rPr lang="en-US" sz="1600" dirty="0"/>
              <a:t>Department of Internal Medicine and Cardiology with Centre for Venous Thromboembolism, Medical University of Warsaw, Wars</a:t>
            </a:r>
            <a:r>
              <a:rPr lang="pl-PL" sz="1600" dirty="0" err="1"/>
              <a:t>aw</a:t>
            </a:r>
            <a:r>
              <a:rPr lang="pl-PL" sz="1600" dirty="0"/>
              <a:t>, Poland</a:t>
            </a:r>
            <a:endParaRPr lang="en-GB" sz="1600" dirty="0"/>
          </a:p>
          <a:p>
            <a:pPr marL="342900" indent="-342900">
              <a:buFont typeface="+mj-lt"/>
              <a:buAutoNum type="arabicPeriod"/>
            </a:pPr>
            <a:r>
              <a:rPr lang="pl-PL" sz="1600" dirty="0"/>
              <a:t>Adam Torbicki, </a:t>
            </a:r>
            <a:r>
              <a:rPr lang="en-US" sz="1600" dirty="0"/>
              <a:t>Centre of Postgraduate Medical Education, European Health Centre, Department of Pulmonary </a:t>
            </a:r>
            <a:r>
              <a:rPr lang="en-US" sz="1600" dirty="0" err="1"/>
              <a:t>Circulation,Thromboembolic</a:t>
            </a:r>
            <a:r>
              <a:rPr lang="en-US" sz="1600" dirty="0"/>
              <a:t> Diseases and Cardiology, </a:t>
            </a:r>
            <a:r>
              <a:rPr lang="pl-PL" sz="1600" dirty="0"/>
              <a:t>ERN-</a:t>
            </a:r>
            <a:r>
              <a:rPr lang="pl-PL" sz="1600" dirty="0" err="1"/>
              <a:t>Lung</a:t>
            </a:r>
            <a:r>
              <a:rPr lang="pl-PL" sz="1600" dirty="0"/>
              <a:t> Center, </a:t>
            </a:r>
            <a:r>
              <a:rPr lang="en-US" sz="1600" dirty="0"/>
              <a:t>ul. </a:t>
            </a:r>
            <a:r>
              <a:rPr lang="en-US" sz="1600" dirty="0" err="1"/>
              <a:t>Borowa</a:t>
            </a:r>
            <a:r>
              <a:rPr lang="en-US" sz="1600" dirty="0"/>
              <a:t> 14/18, </a:t>
            </a:r>
            <a:r>
              <a:rPr lang="en-US" sz="1600" dirty="0" err="1"/>
              <a:t>Otwock</a:t>
            </a:r>
            <a:r>
              <a:rPr lang="en-US" sz="1600" dirty="0"/>
              <a:t>, Pola</a:t>
            </a:r>
            <a:r>
              <a:rPr lang="pl-PL" sz="1600" dirty="0" err="1"/>
              <a:t>nd</a:t>
            </a:r>
            <a:r>
              <a:rPr lang="pl-PL" sz="1600" dirty="0"/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1600" dirty="0"/>
              <a:t>Dominika Tkaczyk, </a:t>
            </a:r>
            <a:r>
              <a:rPr lang="en-US" sz="1600" dirty="0"/>
              <a:t>Department of Pediatric Cardiology and General Pediatrics, Medical University of Warsaw, Warsaw, Poland.</a:t>
            </a:r>
            <a:endParaRPr lang="pl-PL" sz="1600" dirty="0"/>
          </a:p>
          <a:p>
            <a:pPr marL="342900" indent="-342900">
              <a:buFont typeface="+mj-lt"/>
              <a:buAutoNum type="arabicPeriod"/>
            </a:pPr>
            <a:r>
              <a:rPr lang="pl-PL" sz="1600" dirty="0"/>
              <a:t>Joanna Orłowska, </a:t>
            </a:r>
            <a:r>
              <a:rPr lang="en-US" sz="1600" dirty="0"/>
              <a:t>Centre of Postgraduate Medical Education, European Health Centre, Department of Pulmonary </a:t>
            </a:r>
            <a:r>
              <a:rPr lang="en-US" sz="1600" dirty="0" err="1"/>
              <a:t>Circulation,Thromboembolic</a:t>
            </a:r>
            <a:r>
              <a:rPr lang="en-US" sz="1600" dirty="0"/>
              <a:t> Diseases and Cardiology, ERN-Lung Center, ul. </a:t>
            </a:r>
            <a:r>
              <a:rPr lang="en-US" sz="1600" dirty="0" err="1"/>
              <a:t>Borowa</a:t>
            </a:r>
            <a:r>
              <a:rPr lang="en-US" sz="1600" dirty="0"/>
              <a:t> 14/18, </a:t>
            </a:r>
            <a:r>
              <a:rPr lang="en-US" sz="1600" dirty="0" err="1"/>
              <a:t>Otwock</a:t>
            </a:r>
            <a:r>
              <a:rPr lang="en-US" sz="1600" dirty="0"/>
              <a:t>, Poland </a:t>
            </a:r>
            <a:endParaRPr lang="pl-PL" sz="1600" dirty="0"/>
          </a:p>
          <a:p>
            <a:pPr marL="342900" indent="-342900">
              <a:buFont typeface="+mj-lt"/>
              <a:buAutoNum type="arabicPeriod"/>
            </a:pPr>
            <a:r>
              <a:rPr lang="pl-PL" sz="1600" dirty="0"/>
              <a:t>Szymon </a:t>
            </a:r>
            <a:r>
              <a:rPr lang="pl-PL" sz="1600" dirty="0" err="1"/>
              <a:t>Darocha</a:t>
            </a:r>
            <a:r>
              <a:rPr lang="pl-PL" sz="1600" dirty="0"/>
              <a:t>, </a:t>
            </a:r>
            <a:r>
              <a:rPr lang="en-US" sz="1600" dirty="0"/>
              <a:t>Centre of Postgraduate Medical Education, European Health Centre, Department of Pulmonary </a:t>
            </a:r>
            <a:r>
              <a:rPr lang="en-US" sz="1600" dirty="0" err="1"/>
              <a:t>Circulation,Thromboembolic</a:t>
            </a:r>
            <a:r>
              <a:rPr lang="en-US" sz="1600" dirty="0"/>
              <a:t> Diseases and Cardiology, ERN-Lung Center, ul. </a:t>
            </a:r>
            <a:r>
              <a:rPr lang="en-US" sz="1600" dirty="0" err="1"/>
              <a:t>Borowa</a:t>
            </a:r>
            <a:r>
              <a:rPr lang="en-US" sz="1600" dirty="0"/>
              <a:t> 14/18, </a:t>
            </a:r>
            <a:r>
              <a:rPr lang="en-US" sz="1600" dirty="0" err="1"/>
              <a:t>Otwock</a:t>
            </a:r>
            <a:r>
              <a:rPr lang="en-US" sz="1600" dirty="0"/>
              <a:t>, Poland </a:t>
            </a:r>
            <a:endParaRPr lang="pl-PL" sz="1600" dirty="0"/>
          </a:p>
          <a:p>
            <a:pPr marL="342900" indent="-342900">
              <a:buFont typeface="+mj-lt"/>
              <a:buAutoNum type="arabicPeriod"/>
            </a:pPr>
            <a:r>
              <a:rPr lang="pl-PL" sz="1600" dirty="0"/>
              <a:t>Marcin Kurzyna, </a:t>
            </a:r>
            <a:r>
              <a:rPr lang="en-US" sz="1600" dirty="0"/>
              <a:t>Centre of Postgraduate Medical Education, European Health Centre, Department of Pulmonary </a:t>
            </a:r>
            <a:r>
              <a:rPr lang="en-US" sz="1600" dirty="0" err="1"/>
              <a:t>Circulation,Thromboembolic</a:t>
            </a:r>
            <a:r>
              <a:rPr lang="en-US" sz="1600" dirty="0"/>
              <a:t> Diseases and Cardiology, ERN-Lung Center, ul. </a:t>
            </a:r>
            <a:r>
              <a:rPr lang="en-US" sz="1600" dirty="0" err="1"/>
              <a:t>Borowa</a:t>
            </a:r>
            <a:r>
              <a:rPr lang="en-US" sz="1600" dirty="0"/>
              <a:t> 14/18,</a:t>
            </a:r>
            <a:r>
              <a:rPr lang="pl-PL" sz="1600" dirty="0"/>
              <a:t> </a:t>
            </a:r>
            <a:r>
              <a:rPr lang="en-US" sz="1600" dirty="0" err="1"/>
              <a:t>Otwock</a:t>
            </a:r>
            <a:r>
              <a:rPr lang="en-US" sz="1600" dirty="0"/>
              <a:t>, Poland </a:t>
            </a:r>
            <a:endParaRPr lang="pl-PL" sz="1600" dirty="0"/>
          </a:p>
          <a:p>
            <a:pPr marL="342900" indent="-342900">
              <a:buFont typeface="+mj-lt"/>
              <a:buAutoNum type="arabicPeriod"/>
            </a:pPr>
            <a:r>
              <a:rPr lang="pl-PL" sz="1600" dirty="0"/>
              <a:t>Maria Wieteska-Miłek*, </a:t>
            </a:r>
            <a:r>
              <a:rPr lang="en-US" sz="1600" dirty="0"/>
              <a:t>Centre of Postgraduate Medical Education, European Health Centre, Department of Pulmonary </a:t>
            </a:r>
            <a:r>
              <a:rPr lang="en-US" sz="1600" dirty="0" err="1"/>
              <a:t>Circulation,Thromboembolic</a:t>
            </a:r>
            <a:r>
              <a:rPr lang="en-US" sz="1600" dirty="0"/>
              <a:t> Diseases and Cardiology, ERN-Lung Center, ul. </a:t>
            </a:r>
            <a:r>
              <a:rPr lang="en-US" sz="1600" dirty="0" err="1"/>
              <a:t>Borowa</a:t>
            </a:r>
            <a:r>
              <a:rPr lang="en-US" sz="1600" dirty="0"/>
              <a:t> 14/18,</a:t>
            </a:r>
            <a:r>
              <a:rPr lang="pl-PL" sz="1600" dirty="0"/>
              <a:t> </a:t>
            </a:r>
            <a:r>
              <a:rPr lang="en-US" sz="1600" dirty="0" err="1"/>
              <a:t>Otwock</a:t>
            </a:r>
            <a:r>
              <a:rPr lang="en-US" sz="1600" dirty="0"/>
              <a:t>, Poland </a:t>
            </a:r>
            <a:endParaRPr lang="en-GB" sz="1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B60EAA6-E668-ACD9-C881-6EA1F7011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189761"/>
            <a:ext cx="11614867" cy="867600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Validation Analysis of the Polish-Translated Version of</a:t>
            </a:r>
            <a:r>
              <a:rPr lang="en-US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EmPHasis-10 </a:t>
            </a:r>
            <a:br>
              <a:rPr lang="pl-P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Patients with Chronic Thromboembolic Pulmonary </a:t>
            </a:r>
            <a:r>
              <a:rPr lang="en-US" sz="28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Hypertensio</a:t>
            </a:r>
            <a:r>
              <a:rPr lang="pl-PL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920440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A141CE-FA6E-E54B-3DBB-A899B2566374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rgbClr val="FFFF00"/>
            </a:solidFill>
          </a:ln>
        </p:spPr>
        <p:txBody>
          <a:bodyPr/>
          <a:lstStyle/>
          <a:p>
            <a:r>
              <a:rPr lang="en-US" dirty="0"/>
              <a:t>Chronic thromboembolic pulmonary hypertension (CTEPH) is a pulmonary hypertension caused by the chronic presence of organized thrombi in the pulmonary arteries</a:t>
            </a:r>
            <a:r>
              <a:rPr lang="pl-PL" dirty="0"/>
              <a:t>*.</a:t>
            </a:r>
            <a:r>
              <a:rPr lang="en-US" dirty="0"/>
              <a:t> </a:t>
            </a:r>
            <a:endParaRPr lang="pl-PL" dirty="0"/>
          </a:p>
          <a:p>
            <a:r>
              <a:rPr lang="en-US" dirty="0"/>
              <a:t>The disease affects various aspects of patients’ lives and may decrease health-related quality of life</a:t>
            </a:r>
            <a:endParaRPr lang="pl-PL" dirty="0"/>
          </a:p>
          <a:p>
            <a:r>
              <a:rPr lang="en-US" dirty="0"/>
              <a:t>EmPHasis-10 is a short, easy-to-use</a:t>
            </a:r>
            <a:r>
              <a:rPr lang="pl-PL" dirty="0"/>
              <a:t>,</a:t>
            </a:r>
            <a:r>
              <a:rPr lang="en-US" dirty="0"/>
              <a:t> patient-reported outcome measure (PROM) de</a:t>
            </a:r>
            <a:r>
              <a:rPr lang="pl-PL" dirty="0" err="1"/>
              <a:t>veloped</a:t>
            </a:r>
            <a:r>
              <a:rPr lang="en-US" dirty="0"/>
              <a:t> for patients with pulmonary hypertension</a:t>
            </a:r>
            <a:endParaRPr lang="pl-PL" dirty="0"/>
          </a:p>
          <a:p>
            <a:r>
              <a:rPr lang="en-US" dirty="0"/>
              <a:t>The aim of the study was to investigate the factor structure and psychometric properties of the Polish</a:t>
            </a:r>
            <a:r>
              <a:rPr lang="pl-PL" dirty="0"/>
              <a:t>-</a:t>
            </a:r>
            <a:r>
              <a:rPr lang="pl-PL" dirty="0" err="1"/>
              <a:t>translated</a:t>
            </a:r>
            <a:r>
              <a:rPr lang="pl-PL" dirty="0"/>
              <a:t> </a:t>
            </a:r>
            <a:r>
              <a:rPr lang="en-US" dirty="0"/>
              <a:t>version of the EmPHasis-10, and to explore its relationship with the components of SF-36 and COMPERA-2.</a:t>
            </a:r>
            <a:endParaRPr lang="pl-P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D5E324-C294-00D0-09AB-BC96E5F96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5E5AAC-B70B-2BDB-E8C3-A8E9E4BD04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5124" y="5947171"/>
            <a:ext cx="10237044" cy="482599"/>
          </a:xfrm>
        </p:spPr>
        <p:txBody>
          <a:bodyPr/>
          <a:lstStyle/>
          <a:p>
            <a:r>
              <a:rPr lang="pl-PL" dirty="0"/>
              <a:t>* </a:t>
            </a:r>
            <a:r>
              <a:rPr lang="en-GB" dirty="0"/>
              <a:t>Humbert, M.; Kovacs, G.; Hoeper, et al. 2022 ESC/ERS Guidelines for the diagnosis and treatment of pulmonary hypertension. Eur. Heart J. 2022, 43,</a:t>
            </a:r>
            <a:r>
              <a:rPr lang="pl-PL" dirty="0"/>
              <a:t> </a:t>
            </a:r>
            <a:r>
              <a:rPr lang="en-GB" dirty="0"/>
              <a:t>3618–3731.</a:t>
            </a:r>
          </a:p>
        </p:txBody>
      </p:sp>
    </p:spTree>
    <p:extLst>
      <p:ext uri="{BB962C8B-B14F-4D97-AF65-F5344CB8AC3E}">
        <p14:creationId xmlns:p14="http://schemas.microsoft.com/office/powerpoint/2010/main" val="2718190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AA2EC-8FC0-4C00-20CD-837F0C69ED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548C2F-52F7-7704-EF05-ED7A76537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 double-center study, CTEPH patients were included. </a:t>
            </a:r>
            <a:endParaRPr lang="pl-PL" dirty="0"/>
          </a:p>
          <a:p>
            <a:r>
              <a:rPr lang="en-US" dirty="0"/>
              <a:t>The diagnosis of CTEPH was confirmed by right heart catheterization and imaging tests according to the ESC guidelines</a:t>
            </a:r>
            <a:r>
              <a:rPr lang="pl-PL" dirty="0"/>
              <a:t>*</a:t>
            </a:r>
            <a:r>
              <a:rPr lang="en-US" dirty="0"/>
              <a:t>. </a:t>
            </a:r>
            <a:endParaRPr lang="pl-PL" dirty="0"/>
          </a:p>
          <a:p>
            <a:r>
              <a:rPr lang="en-US" dirty="0"/>
              <a:t>The EmPHasis-10 and the SF-36 questionnaires were administered to</a:t>
            </a:r>
            <a:r>
              <a:rPr lang="pl-PL" dirty="0"/>
              <a:t> the</a:t>
            </a:r>
            <a:r>
              <a:rPr lang="en-US" dirty="0"/>
              <a:t> patients</a:t>
            </a:r>
            <a:endParaRPr lang="pl-PL" dirty="0"/>
          </a:p>
          <a:p>
            <a:r>
              <a:rPr lang="en-US" dirty="0"/>
              <a:t>WHO functional class, 6 -min walk distance (6MWD) and </a:t>
            </a:r>
            <a:r>
              <a:rPr lang="en-US" dirty="0" err="1"/>
              <a:t>NTproBNP</a:t>
            </a:r>
            <a:r>
              <a:rPr lang="en-US" dirty="0"/>
              <a:t> level at the same time were measured</a:t>
            </a:r>
            <a:endParaRPr lang="pl-PL" dirty="0"/>
          </a:p>
          <a:p>
            <a:r>
              <a:rPr lang="en-US" dirty="0"/>
              <a:t>Clinical data were obtained from the patient’s medical </a:t>
            </a:r>
            <a:r>
              <a:rPr lang="en-US" dirty="0" err="1"/>
              <a:t>histor</a:t>
            </a:r>
            <a:r>
              <a:rPr lang="pl-PL" dirty="0"/>
              <a:t>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04014B5-87FA-6EF2-EFE6-5DF910338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Methods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90CB06B3-CE93-7845-B656-9F98B4A525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5124" y="5947171"/>
            <a:ext cx="10237044" cy="482599"/>
          </a:xfrm>
        </p:spPr>
        <p:txBody>
          <a:bodyPr/>
          <a:lstStyle/>
          <a:p>
            <a:r>
              <a:rPr lang="pl-PL" dirty="0"/>
              <a:t>* </a:t>
            </a:r>
            <a:r>
              <a:rPr lang="en-GB" dirty="0"/>
              <a:t>Humbert, M.; Kovacs, G.; Hoeper, et al. 2022 ESC/ERS Guidelines for the diagnosis and treatment of pulmonary hypertension. Eur. Heart J. 2022, 43,</a:t>
            </a:r>
            <a:r>
              <a:rPr lang="pl-PL" dirty="0"/>
              <a:t> </a:t>
            </a:r>
            <a:r>
              <a:rPr lang="en-GB" dirty="0"/>
              <a:t>3618–3731.</a:t>
            </a:r>
          </a:p>
        </p:txBody>
      </p:sp>
    </p:spTree>
    <p:extLst>
      <p:ext uri="{BB962C8B-B14F-4D97-AF65-F5344CB8AC3E}">
        <p14:creationId xmlns:p14="http://schemas.microsoft.com/office/powerpoint/2010/main" val="1415613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7226C-85DC-682A-F945-84AB535CC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7A76E5-EFCD-8593-7B99-C781B4453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311" y="1232726"/>
            <a:ext cx="11706726" cy="4952270"/>
          </a:xfrm>
        </p:spPr>
        <p:txBody>
          <a:bodyPr/>
          <a:lstStyle/>
          <a:p>
            <a:r>
              <a:rPr lang="en-US" sz="2200" dirty="0"/>
              <a:t>Data from 123 patients, median age 70.2 (IQR 55.8–77.9) years, 80 (65%) men, were obtained.</a:t>
            </a:r>
            <a:endParaRPr lang="pl-PL" sz="2200" dirty="0"/>
          </a:p>
          <a:p>
            <a:r>
              <a:rPr lang="en-US" sz="2200" dirty="0"/>
              <a:t> 120 patients (97.5%) were prevalent cases, with a median disease duration of 4.3 years (IQR 1.7–8.5 years)</a:t>
            </a:r>
            <a:r>
              <a:rPr lang="pl-PL" sz="2200" dirty="0"/>
              <a:t>.</a:t>
            </a:r>
          </a:p>
          <a:p>
            <a:r>
              <a:rPr lang="en-US" sz="2200" dirty="0"/>
              <a:t>Most of the patients (70.1%) were treated by ballon pulmonary angioplasty (BPA), 10.5% underwent pulmonary endarterectomy (PEA), 11.3% PEA and BPA.</a:t>
            </a:r>
            <a:endParaRPr lang="pl-PL" sz="2200" dirty="0"/>
          </a:p>
          <a:p>
            <a:r>
              <a:rPr lang="pl-PL" sz="2200" dirty="0" err="1"/>
              <a:t>Medical</a:t>
            </a:r>
            <a:r>
              <a:rPr lang="pl-PL" sz="2200" dirty="0"/>
              <a:t> </a:t>
            </a:r>
            <a:r>
              <a:rPr lang="pl-PL" sz="2200" dirty="0" err="1"/>
              <a:t>treatment</a:t>
            </a:r>
            <a:r>
              <a:rPr lang="pl-PL" sz="2200" dirty="0"/>
              <a:t> </a:t>
            </a:r>
            <a:r>
              <a:rPr lang="pl-PL" sz="2200" dirty="0" err="1"/>
              <a:t>received</a:t>
            </a:r>
            <a:r>
              <a:rPr lang="pl-PL" sz="2200" dirty="0"/>
              <a:t> 104 (84.5%) of </a:t>
            </a:r>
            <a:r>
              <a:rPr lang="pl-PL" sz="2200" dirty="0" err="1"/>
              <a:t>patients</a:t>
            </a:r>
            <a:r>
              <a:rPr lang="pl-PL" sz="2200" dirty="0"/>
              <a:t>: 100 (81.3%) </a:t>
            </a:r>
            <a:r>
              <a:rPr lang="pl-PL" sz="2200" dirty="0" err="1"/>
              <a:t>riociguat</a:t>
            </a:r>
            <a:r>
              <a:rPr lang="pl-PL" sz="2200" dirty="0"/>
              <a:t> in </a:t>
            </a:r>
            <a:r>
              <a:rPr lang="pl-PL" sz="2200" dirty="0" err="1"/>
              <a:t>monotherapy</a:t>
            </a:r>
            <a:r>
              <a:rPr lang="pl-PL" sz="2200" dirty="0"/>
              <a:t>, 2 (1.6%) </a:t>
            </a:r>
            <a:r>
              <a:rPr lang="pl-PL" sz="2200" dirty="0" err="1"/>
              <a:t>sildenafil</a:t>
            </a:r>
            <a:r>
              <a:rPr lang="pl-PL" sz="2200" dirty="0"/>
              <a:t>, 2 (1.6%) </a:t>
            </a:r>
            <a:r>
              <a:rPr lang="pl-PL" sz="2200" dirty="0" err="1"/>
              <a:t>riociguat</a:t>
            </a:r>
            <a:r>
              <a:rPr lang="pl-PL" sz="2200" dirty="0"/>
              <a:t> and </a:t>
            </a:r>
            <a:r>
              <a:rPr lang="pl-PL" sz="2200" dirty="0" err="1"/>
              <a:t>treprostinil</a:t>
            </a:r>
            <a:r>
              <a:rPr lang="pl-PL" sz="2200" dirty="0"/>
              <a:t> </a:t>
            </a:r>
            <a:r>
              <a:rPr lang="pl-PL" sz="2200" dirty="0" err="1"/>
              <a:t>sc</a:t>
            </a:r>
            <a:r>
              <a:rPr lang="pl-PL" sz="2200" dirty="0"/>
              <a:t> </a:t>
            </a:r>
          </a:p>
          <a:p>
            <a:r>
              <a:rPr lang="en-US" sz="2200" dirty="0"/>
              <a:t> Results revealed a unidimensional structure of the EmPHasis-10 questionnaire and demonstrated satisfactory reliability (Cronbach α = 0.93). The Kaiser–Meyer–Olkin Measure of Sampling Adequacy (KMO = 0.898) and Bartlett's Test of Sphericity (χ2(45) = 748. 060; p &lt; .001).</a:t>
            </a:r>
            <a:endParaRPr lang="pl-PL" sz="2200" dirty="0"/>
          </a:p>
          <a:p>
            <a:r>
              <a:rPr lang="en-US" sz="2200" dirty="0"/>
              <a:t>The EmPHasis-10 showed week correlation with WHO functional class (r= 0.22; p &lt;0.01) and 6MWD (r= -0.30; p=0.001), </a:t>
            </a:r>
            <a:r>
              <a:rPr lang="pl-PL" sz="2200" dirty="0"/>
              <a:t>and </a:t>
            </a:r>
            <a:r>
              <a:rPr lang="en-US" sz="2200" dirty="0"/>
              <a:t>no correlation with </a:t>
            </a:r>
            <a:r>
              <a:rPr lang="en-US" sz="2200" dirty="0" err="1"/>
              <a:t>NTproBNP</a:t>
            </a:r>
            <a:r>
              <a:rPr lang="en-US" sz="2200" dirty="0"/>
              <a:t> (r=</a:t>
            </a:r>
            <a:r>
              <a:rPr lang="pl-PL" sz="2200" dirty="0"/>
              <a:t> -</a:t>
            </a:r>
            <a:r>
              <a:rPr lang="en-US" sz="2200" dirty="0"/>
              <a:t>0.01, p=0.8). </a:t>
            </a:r>
            <a:endParaRPr lang="pl-PL" sz="2200" dirty="0"/>
          </a:p>
          <a:p>
            <a:r>
              <a:rPr lang="en-US" sz="2200" dirty="0"/>
              <a:t>Regression analysis indicated that 6MWD was predictor of the EmPHasis-10. </a:t>
            </a:r>
            <a:endParaRPr lang="en-GB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0850DA9-0623-7056-97D1-57C637144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Results</a:t>
            </a:r>
          </a:p>
        </p:txBody>
      </p:sp>
    </p:spTree>
    <p:extLst>
      <p:ext uri="{BB962C8B-B14F-4D97-AF65-F5344CB8AC3E}">
        <p14:creationId xmlns:p14="http://schemas.microsoft.com/office/powerpoint/2010/main" val="2982354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E01262-94A0-5698-46DB-18A5EC651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7CCBFD-1546-2788-C7C5-C99662EAB8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Polish-translated version of Emphasis-10 </a:t>
            </a:r>
            <a:r>
              <a:rPr lang="pl-PL" dirty="0" err="1"/>
              <a:t>had</a:t>
            </a:r>
            <a:r>
              <a:rPr lang="pl-PL" dirty="0"/>
              <a:t> </a:t>
            </a:r>
            <a:r>
              <a:rPr lang="en-GB" dirty="0"/>
              <a:t>unidimensional structure</a:t>
            </a:r>
            <a:r>
              <a:rPr lang="pl-PL" dirty="0"/>
              <a:t> in CTEPH </a:t>
            </a:r>
            <a:r>
              <a:rPr lang="pl-PL" dirty="0" err="1"/>
              <a:t>group</a:t>
            </a:r>
            <a:r>
              <a:rPr lang="pl-PL" dirty="0"/>
              <a:t> of </a:t>
            </a:r>
            <a:r>
              <a:rPr lang="pl-PL" dirty="0" err="1"/>
              <a:t>patients</a:t>
            </a:r>
            <a:endParaRPr lang="pl-PL" dirty="0"/>
          </a:p>
          <a:p>
            <a:r>
              <a:rPr lang="en-US" dirty="0"/>
              <a:t>Polish-translated version of Emphasis-10</a:t>
            </a:r>
            <a:r>
              <a:rPr lang="pl-PL" dirty="0"/>
              <a:t> </a:t>
            </a:r>
            <a:r>
              <a:rPr lang="pl-PL" dirty="0" err="1"/>
              <a:t>had</a:t>
            </a:r>
            <a:r>
              <a:rPr lang="pl-PL" dirty="0"/>
              <a:t> </a:t>
            </a:r>
            <a:r>
              <a:rPr lang="en-US" dirty="0"/>
              <a:t>satisfactory reliability (Cronbach α = 0.93</a:t>
            </a:r>
            <a:r>
              <a:rPr lang="pl-PL" dirty="0"/>
              <a:t> and </a:t>
            </a:r>
            <a:r>
              <a:rPr lang="pl-PL" dirty="0" err="1"/>
              <a:t>adequate</a:t>
            </a:r>
            <a:r>
              <a:rPr lang="pl-PL" dirty="0"/>
              <a:t> </a:t>
            </a:r>
            <a:r>
              <a:rPr lang="pl-PL" dirty="0" err="1"/>
              <a:t>internal</a:t>
            </a:r>
            <a:r>
              <a:rPr lang="pl-PL" dirty="0"/>
              <a:t> </a:t>
            </a:r>
            <a:r>
              <a:rPr lang="pl-PL" dirty="0" err="1"/>
              <a:t>consistency</a:t>
            </a:r>
            <a:endParaRPr lang="pl-PL" dirty="0"/>
          </a:p>
          <a:p>
            <a:r>
              <a:rPr lang="en-US" dirty="0"/>
              <a:t>The model shows a satisfactory fit to the data.</a:t>
            </a:r>
            <a:endParaRPr lang="pl-PL" dirty="0"/>
          </a:p>
          <a:p>
            <a:r>
              <a:rPr lang="en-US" dirty="0"/>
              <a:t>A moderate correlation between EmPHasis-10 and SF-36 was observed; however, only weak correlations were found with WHO functional class and 6MWD, and no correlation was observed with NT-</a:t>
            </a:r>
            <a:r>
              <a:rPr lang="en-US" dirty="0" err="1"/>
              <a:t>proBNP</a:t>
            </a:r>
            <a:r>
              <a:rPr lang="en-US" dirty="0"/>
              <a:t> level.</a:t>
            </a:r>
            <a:endParaRPr lang="pl-PL" dirty="0"/>
          </a:p>
          <a:p>
            <a:r>
              <a:rPr lang="en-US" dirty="0"/>
              <a:t>6MWD appears to be a parameter that predicts EmPHasis-10 scores in patients with CTEPH.</a:t>
            </a:r>
            <a:endParaRPr lang="pl-PL" dirty="0"/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F8FCC2A-F944-3757-6E86-F44AD9B85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1083242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810EE8-C55C-A411-DB98-54BBD02D3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68D00B-498B-C309-6337-14276B7AD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obtained results showed a unidimensional structure, very good psychometric properties and adequate internal consistency of the Polish version of EmPHasis-10 in CTEPH patients, but </a:t>
            </a:r>
            <a:r>
              <a:rPr lang="pl-PL" dirty="0" err="1"/>
              <a:t>only</a:t>
            </a:r>
            <a:r>
              <a:rPr lang="pl-PL" dirty="0"/>
              <a:t> </a:t>
            </a:r>
            <a:r>
              <a:rPr lang="en-US" dirty="0"/>
              <a:t>week correlation with COMPERA-2 components</a:t>
            </a:r>
            <a:r>
              <a:rPr lang="pl-PL" dirty="0"/>
              <a:t>.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83E5D3F-BEAF-FDAC-2B19-11F950747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44CB11-9856-B12A-1A07-ED664FF656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898105"/>
      </p:ext>
    </p:extLst>
  </p:cSld>
  <p:clrMapOvr>
    <a:masterClrMapping/>
  </p:clrMapOvr>
</p:sld>
</file>

<file path=ppt/theme/theme1.xml><?xml version="1.0" encoding="utf-8"?>
<a:theme xmlns:a="http://schemas.openxmlformats.org/drawingml/2006/main" name="ICC 2021">
  <a:themeElements>
    <a:clrScheme name="ICC 2021">
      <a:dk1>
        <a:srgbClr val="002060"/>
      </a:dk1>
      <a:lt1>
        <a:srgbClr val="FFFFFF"/>
      </a:lt1>
      <a:dk2>
        <a:srgbClr val="002060"/>
      </a:dk2>
      <a:lt2>
        <a:srgbClr val="FFFFFF"/>
      </a:lt2>
      <a:accent1>
        <a:srgbClr val="FF9900"/>
      </a:accent1>
      <a:accent2>
        <a:srgbClr val="9CBE45"/>
      </a:accent2>
      <a:accent3>
        <a:srgbClr val="A5A5A5"/>
      </a:accent3>
      <a:accent4>
        <a:srgbClr val="FF0000"/>
      </a:accent4>
      <a:accent5>
        <a:srgbClr val="00B050"/>
      </a:accent5>
      <a:accent6>
        <a:srgbClr val="7030A0"/>
      </a:accent6>
      <a:hlink>
        <a:srgbClr val="2F75FF"/>
      </a:hlink>
      <a:folHlink>
        <a:srgbClr val="BFBFB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C 2026_abstract template" id="{7A9C3E94-C494-4A74-9997-9CF3C60D6717}" vid="{1FFDA811-EDA3-41B2-8A83-CAC3926853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94a67e06-54a4-445a-b79e-2b61c27d8f4a">Promotion</Topic>
    <TaxCatchAll xmlns="70ef824e-81a8-4185-b29b-1ce15dfb1ac6" xsi:nil="true"/>
    <lcf76f155ced4ddcb4097134ff3c332f xmlns="94a67e06-54a4-445a-b79e-2b61c27d8f4a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1D8C613AFE204DBFCEFA4E89A6DB45" ma:contentTypeVersion="19" ma:contentTypeDescription="Create a new document." ma:contentTypeScope="" ma:versionID="2bf7736c94b8b1fdab42c8b471823925">
  <xsd:schema xmlns:xsd="http://www.w3.org/2001/XMLSchema" xmlns:xs="http://www.w3.org/2001/XMLSchema" xmlns:p="http://schemas.microsoft.com/office/2006/metadata/properties" xmlns:ns2="94a67e06-54a4-445a-b79e-2b61c27d8f4a" xmlns:ns3="70ef824e-81a8-4185-b29b-1ce15dfb1ac6" targetNamespace="http://schemas.microsoft.com/office/2006/metadata/properties" ma:root="true" ma:fieldsID="a3a39e8445f75fc3d34ee891f0508b98" ns2:_="" ns3:_="">
    <xsd:import namespace="94a67e06-54a4-445a-b79e-2b61c27d8f4a"/>
    <xsd:import namespace="70ef824e-81a8-4185-b29b-1ce15dfb1a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Topic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a67e06-54a4-445a-b79e-2b61c27d8f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Topic" ma:index="7" nillable="true" ma:displayName="Topic" ma:format="Dropdown" ma:internalName="Topic">
      <xsd:simpleType>
        <xsd:restriction base="dms:Choice">
          <xsd:enumeration value="Sponsors"/>
          <xsd:enumeration value="Agenda"/>
          <xsd:enumeration value="Logistics"/>
          <xsd:enumeration value="Promotion"/>
          <xsd:enumeration value="Faculty"/>
        </xsd:restriction>
      </xsd:simpleType>
    </xsd:element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0188e480-3eab-4678-b7d0-fffb2213426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ef824e-81a8-4185-b29b-1ce15dfb1ac6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a50819b9-938e-45e8-8569-4ed9afb0ad88}" ma:internalName="TaxCatchAll" ma:showField="CatchAllData" ma:web="70ef824e-81a8-4185-b29b-1ce15dfb1a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5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C898D0B-672D-419F-A4E1-FDE5F05084F2}">
  <ds:schemaRefs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94a67e06-54a4-445a-b79e-2b61c27d8f4a"/>
    <ds:schemaRef ds:uri="http://purl.org/dc/terms/"/>
    <ds:schemaRef ds:uri="http://schemas.openxmlformats.org/package/2006/metadata/core-properties"/>
    <ds:schemaRef ds:uri="70ef824e-81a8-4185-b29b-1ce15dfb1ac6"/>
  </ds:schemaRefs>
</ds:datastoreItem>
</file>

<file path=customXml/itemProps2.xml><?xml version="1.0" encoding="utf-8"?>
<ds:datastoreItem xmlns:ds="http://schemas.openxmlformats.org/officeDocument/2006/customXml" ds:itemID="{63F69394-406D-46D9-B06C-54CA7C5924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a67e06-54a4-445a-b79e-2b61c27d8f4a"/>
    <ds:schemaRef ds:uri="70ef824e-81a8-4185-b29b-1ce15dfb1a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B317F10-D44C-4D0E-ABD7-2B956DA2F734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c71c84cc-76df-4b25-9726-b4be2b1f0579}" enabled="0" method="" siteId="{c71c84cc-76df-4b25-9726-b4be2b1f057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ICC 2026_abstract template</Template>
  <TotalTime>348</TotalTime>
  <Words>845</Words>
  <Application>Microsoft Office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ICC 2021</vt:lpstr>
      <vt:lpstr>PowerPoint Presentation</vt:lpstr>
      <vt:lpstr>Validation Analysis of the Polish-Translated Version of EmPHasis-10  in Patients with Chronic Thromboembolic Pulmonary Hypertension</vt:lpstr>
      <vt:lpstr>Introduction</vt:lpstr>
      <vt:lpstr>Methods</vt:lpstr>
      <vt:lpstr>Results</vt:lpstr>
      <vt:lpstr>Discussion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Magda</dc:creator>
  <cp:lastModifiedBy>Magda</cp:lastModifiedBy>
  <cp:revision>4</cp:revision>
  <dcterms:created xsi:type="dcterms:W3CDTF">2026-03-13T14:53:32Z</dcterms:created>
  <dcterms:modified xsi:type="dcterms:W3CDTF">2026-03-15T20:40:44Z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0x010100641D8C613AFE204DBFCEFA4E89A6DB45</vt:lpwstr>
  </property>
  <property fmtid="{D5CDD505-2E9C-101B-9397-08002B2CF9AE}" pid="3" name="Order">
    <vt:r8>947200</vt:r8>
  </property>
  <property fmtid="{D5CDD505-2E9C-101B-9397-08002B2CF9AE}" pid="4" name="MediaServiceImageTags">
    <vt:lpwstr/>
  </property>
  <property fmtid="{D5CDD505-2E9C-101B-9397-08002B2CF9AE}" pid="5" name="_ExtendedDescription">
    <vt:lpwstr/>
  </property>
  <property fmtid="{D5CDD505-2E9C-101B-9397-08002B2CF9AE}" pid="6" name="MSIP_Label_defa4170-0d19-0005-0004-bc88714345d2_Enabled">
    <vt:lpwstr>true</vt:lpwstr>
  </property>
  <property fmtid="{D5CDD505-2E9C-101B-9397-08002B2CF9AE}" pid="7" name="MSIP_Label_defa4170-0d19-0005-0004-bc88714345d2_SetDate">
    <vt:lpwstr>2025-09-15T08:13:47Z</vt:lpwstr>
  </property>
  <property fmtid="{D5CDD505-2E9C-101B-9397-08002B2CF9AE}" pid="8" name="MSIP_Label_defa4170-0d19-0005-0004-bc88714345d2_Method">
    <vt:lpwstr>Standard</vt:lpwstr>
  </property>
  <property fmtid="{D5CDD505-2E9C-101B-9397-08002B2CF9AE}" pid="9" name="MSIP_Label_defa4170-0d19-0005-0004-bc88714345d2_Name">
    <vt:lpwstr>defa4170-0d19-0005-0004-bc88714345d2</vt:lpwstr>
  </property>
  <property fmtid="{D5CDD505-2E9C-101B-9397-08002B2CF9AE}" pid="10" name="MSIP_Label_defa4170-0d19-0005-0004-bc88714345d2_SiteId">
    <vt:lpwstr>8633fcf3-c866-4f0f-8102-3a9370fa5d2d</vt:lpwstr>
  </property>
  <property fmtid="{D5CDD505-2E9C-101B-9397-08002B2CF9AE}" pid="11" name="MSIP_Label_defa4170-0d19-0005-0004-bc88714345d2_ActionId">
    <vt:lpwstr>7eed8720-af8c-471e-a35f-4ebeb8ade5ae</vt:lpwstr>
  </property>
  <property fmtid="{D5CDD505-2E9C-101B-9397-08002B2CF9AE}" pid="12" name="MSIP_Label_defa4170-0d19-0005-0004-bc88714345d2_ContentBits">
    <vt:lpwstr>0</vt:lpwstr>
  </property>
  <property fmtid="{D5CDD505-2E9C-101B-9397-08002B2CF9AE}" pid="13" name="MSIP_Label_defa4170-0d19-0005-0004-bc88714345d2_Tag">
    <vt:lpwstr>10, 3, 0, 1</vt:lpwstr>
  </property>
</Properties>
</file>