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8" r:id="rId5"/>
    <p:sldId id="259" r:id="rId6"/>
    <p:sldId id="260" r:id="rId7"/>
    <p:sldId id="265" r:id="rId8"/>
    <p:sldId id="273" r:id="rId9"/>
    <p:sldId id="261" r:id="rId10"/>
    <p:sldId id="266" r:id="rId11"/>
    <p:sldId id="262" r:id="rId12"/>
    <p:sldId id="267" r:id="rId13"/>
    <p:sldId id="271" r:id="rId14"/>
    <p:sldId id="268" r:id="rId15"/>
    <p:sldId id="269" r:id="rId16"/>
    <p:sldId id="263" r:id="rId17"/>
    <p:sldId id="270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0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891A021-509A-6025-4AF0-C6838D967DA7}" name="Adam Torbicki" initials="AT" userId="3c9d8feae4775177" providerId="Windows Live"/>
  <p188:author id="{2F48AD62-C5B7-73CB-053C-5BDA317766F5}" name="Claudia Schuler" initials="CS" userId="S::claudia.schuler@NSPM.COM::99f0af8c-fd6c-4433-b7ab-6b770f3503b4" providerId="AD"/>
  <p188:author id="{25D06F89-1D1E-E99B-0771-0C79AB7734DA}" name="Sonja Mariotti Nesurini" initials="SMN" userId="S::sonja.mariotti@NSPM.COM::28629fb6-2441-424e-b167-4579315a85ca" providerId="AD"/>
  <p188:author id="{4D88D0CB-8D54-BB45-5843-016D4B6018F2}" name="Christoph Benner" initials="CB" userId="S::Christoph.Benner@NSPM.COM::84c046a5-be5c-4921-8ca7-73685d4e572f" providerId="AD"/>
  <p188:author id="{CC1EE7F2-E866-224D-7FB8-B1A5D4A6C922}" name="Elizabeth Oliver" initials="EO" userId="S::elizabeth.oliver@NSPM.COM::32c21e0e-d95f-49fc-9cee-aa6fb7ff08e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308"/>
    <a:srgbClr val="1A335C"/>
    <a:srgbClr val="102550"/>
    <a:srgbClr val="97BAFF"/>
    <a:srgbClr val="FF9900"/>
    <a:srgbClr val="061C49"/>
    <a:srgbClr val="002060"/>
    <a:srgbClr val="9CB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660"/>
  </p:normalViewPr>
  <p:slideViewPr>
    <p:cSldViewPr snapToGrid="0">
      <p:cViewPr varScale="1">
        <p:scale>
          <a:sx n="69" d="100"/>
          <a:sy n="69" d="100"/>
        </p:scale>
        <p:origin x="876" y="48"/>
      </p:cViewPr>
      <p:guideLst>
        <p:guide orient="horz" pos="2183"/>
        <p:guide pos="3840"/>
        <p:guide orient="horz" pos="30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7073EA-F51B-4F19-8C8F-C893ABEAB169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0E72868-BFAF-4E4D-92C3-B040B2463F8D}">
      <dgm:prSet phldrT="[Tekst]" custT="1"/>
      <dgm:spPr>
        <a:xfrm>
          <a:off x="36542" y="0"/>
          <a:ext cx="1004734" cy="708575"/>
        </a:xfrm>
        <a:prstGeom prst="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pl-PL" sz="14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mitral E/A </a:t>
          </a:r>
          <a:r>
            <a:rPr lang="pl-PL" sz="14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≤0.8</a:t>
          </a:r>
          <a:endParaRPr lang="pl-PL" sz="1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28706277-2B21-4ADE-B5DC-CA5A9FF01736}" type="parTrans" cxnId="{FA09E180-D8AF-4F1F-A974-7FD0FE0BA124}">
      <dgm:prSet/>
      <dgm:spPr/>
      <dgm:t>
        <a:bodyPr/>
        <a:lstStyle/>
        <a:p>
          <a:endParaRPr lang="pl-PL"/>
        </a:p>
      </dgm:t>
    </dgm:pt>
    <dgm:pt modelId="{8765B959-BA78-4E48-BE5D-225A1839ADFC}" type="sibTrans" cxnId="{FA09E180-D8AF-4F1F-A974-7FD0FE0BA124}">
      <dgm:prSet/>
      <dgm:spPr/>
      <dgm:t>
        <a:bodyPr/>
        <a:lstStyle/>
        <a:p>
          <a:endParaRPr lang="pl-PL"/>
        </a:p>
      </dgm:t>
    </dgm:pt>
    <dgm:pt modelId="{76ED4215-6770-4F5D-B9C0-975262116155}">
      <dgm:prSet phldrT="[Tekst]" custT="1"/>
      <dgm:spPr>
        <a:xfrm>
          <a:off x="2138610" y="0"/>
          <a:ext cx="1101660" cy="654115"/>
        </a:xfrm>
        <a:prstGeom prst="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pl-PL" sz="14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mitral E/A &gt;0.8 and &lt;2 </a:t>
          </a:r>
        </a:p>
      </dgm:t>
    </dgm:pt>
    <dgm:pt modelId="{C2C5A0E7-9D5F-45CD-878F-2CBB573A6818}" type="parTrans" cxnId="{09B03B4D-9AAD-4B17-A91F-40208A5AF1BA}">
      <dgm:prSet/>
      <dgm:spPr/>
      <dgm:t>
        <a:bodyPr/>
        <a:lstStyle/>
        <a:p>
          <a:endParaRPr lang="pl-PL"/>
        </a:p>
      </dgm:t>
    </dgm:pt>
    <dgm:pt modelId="{28E9A743-9D0F-442E-82D6-846CA83BE916}" type="sibTrans" cxnId="{09B03B4D-9AAD-4B17-A91F-40208A5AF1BA}">
      <dgm:prSet/>
      <dgm:spPr/>
      <dgm:t>
        <a:bodyPr/>
        <a:lstStyle/>
        <a:p>
          <a:endParaRPr lang="pl-PL"/>
        </a:p>
      </dgm:t>
    </dgm:pt>
    <dgm:pt modelId="{46BE16D6-79FB-4A17-A6AA-520485392B0A}">
      <dgm:prSet custT="1"/>
      <dgm:spPr>
        <a:xfrm>
          <a:off x="0" y="854964"/>
          <a:ext cx="485057" cy="1219650"/>
        </a:xfrm>
        <a:prstGeom prst="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pl-PL" sz="105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If E &gt; 50 cm/s, use the criteria in middle panel</a:t>
          </a:r>
        </a:p>
      </dgm:t>
    </dgm:pt>
    <dgm:pt modelId="{940A04A7-90D0-40CD-A3FC-B4C013717FEC}" type="parTrans" cxnId="{CA227275-AEBA-4972-80CB-7FB6E409231D}">
      <dgm:prSet/>
      <dgm:spPr/>
      <dgm:t>
        <a:bodyPr/>
        <a:lstStyle/>
        <a:p>
          <a:endParaRPr lang="pl-PL"/>
        </a:p>
      </dgm:t>
    </dgm:pt>
    <dgm:pt modelId="{B4621117-B786-4305-AAB8-5D3E63AC7C8C}" type="sibTrans" cxnId="{CA227275-AEBA-4972-80CB-7FB6E409231D}">
      <dgm:prSet/>
      <dgm:spPr/>
      <dgm:t>
        <a:bodyPr/>
        <a:lstStyle/>
        <a:p>
          <a:endParaRPr lang="pl-PL"/>
        </a:p>
      </dgm:t>
    </dgm:pt>
    <dgm:pt modelId="{2243CE69-56FA-4581-AADE-75E89BB94F74}">
      <dgm:prSet custT="1"/>
      <dgm:spPr>
        <a:xfrm>
          <a:off x="0" y="2855420"/>
          <a:ext cx="1001920" cy="583104"/>
        </a:xfrm>
        <a:prstGeom prst="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pl-PL" sz="14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NORMAL LVFP</a:t>
          </a:r>
        </a:p>
      </dgm:t>
    </dgm:pt>
    <dgm:pt modelId="{B075927E-4E09-4BF9-AB12-AD90963BB4C5}" type="parTrans" cxnId="{7E3BF260-F862-4AFE-821C-E53128D00313}">
      <dgm:prSet/>
      <dgm:spPr/>
      <dgm:t>
        <a:bodyPr/>
        <a:lstStyle/>
        <a:p>
          <a:endParaRPr lang="pl-PL"/>
        </a:p>
      </dgm:t>
    </dgm:pt>
    <dgm:pt modelId="{C07A1EA0-6AE6-4BC6-A5E1-3A18EB040E7C}" type="sibTrans" cxnId="{7E3BF260-F862-4AFE-821C-E53128D00313}">
      <dgm:prSet/>
      <dgm:spPr/>
      <dgm:t>
        <a:bodyPr/>
        <a:lstStyle/>
        <a:p>
          <a:endParaRPr lang="pl-PL"/>
        </a:p>
      </dgm:t>
    </dgm:pt>
    <dgm:pt modelId="{716C892D-2CD5-4C8F-9808-B2D189F976A1}">
      <dgm:prSet custT="1"/>
      <dgm:spPr>
        <a:xfrm rot="10800000" flipV="1">
          <a:off x="4317600" y="3"/>
          <a:ext cx="1134235" cy="729713"/>
        </a:xfrm>
        <a:prstGeom prst="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pl-PL" sz="14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mitral E/A</a:t>
          </a:r>
          <a:r>
            <a:rPr lang="pl-PL" sz="14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≥2</a:t>
          </a:r>
          <a:endParaRPr lang="pl-PL" sz="14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19564466-C74D-451F-A9A3-BD45A7886B48}" type="parTrans" cxnId="{FA8013E8-AC4B-4EF3-940E-95E3C2A75545}">
      <dgm:prSet/>
      <dgm:spPr/>
      <dgm:t>
        <a:bodyPr/>
        <a:lstStyle/>
        <a:p>
          <a:endParaRPr lang="pl-PL"/>
        </a:p>
      </dgm:t>
    </dgm:pt>
    <dgm:pt modelId="{3C6A71A9-58EC-4DDE-9F76-9D61D597BFDD}" type="sibTrans" cxnId="{FA8013E8-AC4B-4EF3-940E-95E3C2A75545}">
      <dgm:prSet/>
      <dgm:spPr/>
      <dgm:t>
        <a:bodyPr/>
        <a:lstStyle/>
        <a:p>
          <a:endParaRPr lang="pl-PL"/>
        </a:p>
      </dgm:t>
    </dgm:pt>
    <dgm:pt modelId="{48DDF3CC-2711-4F69-A907-AF8EFEA090B8}">
      <dgm:prSet custT="1"/>
      <dgm:spPr>
        <a:xfrm>
          <a:off x="1245934" y="771447"/>
          <a:ext cx="2847534" cy="366091"/>
        </a:xfrm>
        <a:prstGeom prst="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pl-PL" sz="14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E/e' av.&gt;14, TR Vmax&gt;2.8 m/s, LAVI&gt;34 ml/m2</a:t>
          </a:r>
        </a:p>
      </dgm:t>
    </dgm:pt>
    <dgm:pt modelId="{38808092-A56D-41F3-BF5A-CFF4BC00E594}" type="parTrans" cxnId="{9BA307F0-2933-413E-90E8-E4497CA82FA4}">
      <dgm:prSet/>
      <dgm:spPr/>
      <dgm:t>
        <a:bodyPr/>
        <a:lstStyle/>
        <a:p>
          <a:endParaRPr lang="pl-PL"/>
        </a:p>
      </dgm:t>
    </dgm:pt>
    <dgm:pt modelId="{4524CC80-627C-4392-A439-57302B062A23}" type="sibTrans" cxnId="{9BA307F0-2933-413E-90E8-E4497CA82FA4}">
      <dgm:prSet/>
      <dgm:spPr/>
      <dgm:t>
        <a:bodyPr/>
        <a:lstStyle/>
        <a:p>
          <a:endParaRPr lang="pl-PL"/>
        </a:p>
      </dgm:t>
    </dgm:pt>
    <dgm:pt modelId="{A3A4E449-C055-4348-8472-6D0D1393E66E}">
      <dgm:prSet custT="1"/>
      <dgm:spPr>
        <a:xfrm>
          <a:off x="4345607" y="2855420"/>
          <a:ext cx="1140792" cy="583104"/>
        </a:xfrm>
        <a:prstGeom prst="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pl-PL" sz="14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ELEVATED LVFP</a:t>
          </a:r>
        </a:p>
      </dgm:t>
    </dgm:pt>
    <dgm:pt modelId="{77A1DD61-4718-4E42-9978-65901AD7EA14}" type="parTrans" cxnId="{A2EA900A-B42B-4E5C-BFEF-0A6A5B1EB246}">
      <dgm:prSet/>
      <dgm:spPr/>
      <dgm:t>
        <a:bodyPr/>
        <a:lstStyle/>
        <a:p>
          <a:endParaRPr lang="pl-PL"/>
        </a:p>
      </dgm:t>
    </dgm:pt>
    <dgm:pt modelId="{266BFA5E-F5A1-41BE-ABAA-087C621BD353}" type="sibTrans" cxnId="{A2EA900A-B42B-4E5C-BFEF-0A6A5B1EB246}">
      <dgm:prSet/>
      <dgm:spPr/>
      <dgm:t>
        <a:bodyPr/>
        <a:lstStyle/>
        <a:p>
          <a:endParaRPr lang="pl-PL"/>
        </a:p>
      </dgm:t>
    </dgm:pt>
    <dgm:pt modelId="{20342652-AA9E-449F-8741-138581A15C61}" type="pres">
      <dgm:prSet presAssocID="{057073EA-F51B-4F19-8C8F-C893ABEAB16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1E76F8D-5D74-4F70-9C24-BFEF22CDA2E2}" type="pres">
      <dgm:prSet presAssocID="{60E72868-BFAF-4E4D-92C3-B040B2463F8D}" presName="node" presStyleLbl="node1" presStyleIdx="0" presStyleCnt="7" custScaleX="37846" custScaleY="44484" custLinFactNeighborX="1348" custLinFactNeighborY="-5707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123A5CA-AF5E-4375-A7CB-78E8E15C531D}" type="pres">
      <dgm:prSet presAssocID="{8765B959-BA78-4E48-BE5D-225A1839ADFC}" presName="sibTrans" presStyleCnt="0"/>
      <dgm:spPr/>
    </dgm:pt>
    <dgm:pt modelId="{2AF2A820-6A14-4CE9-A6B3-31BD769B2A97}" type="pres">
      <dgm:prSet presAssocID="{76ED4215-6770-4F5D-B9C0-975262116155}" presName="node" presStyleLbl="node1" presStyleIdx="1" presStyleCnt="7" custScaleX="41497" custScaleY="41065" custLinFactNeighborX="32682" custLinFactNeighborY="-5534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5F86081-E59A-4C32-AB92-BBB3CA2D4D96}" type="pres">
      <dgm:prSet presAssocID="{28E9A743-9D0F-442E-82D6-846CA83BE916}" presName="sibTrans" presStyleCnt="0"/>
      <dgm:spPr/>
    </dgm:pt>
    <dgm:pt modelId="{2C23B557-EB81-4E08-9F60-D4260053E5D2}" type="pres">
      <dgm:prSet presAssocID="{48DDF3CC-2711-4F69-A907-AF8EFEA090B8}" presName="node" presStyleLbl="node1" presStyleIdx="2" presStyleCnt="7" custScaleX="107260" custScaleY="22983" custLinFactNeighborX="-52440" custLinFactNeighborY="-139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788575-CB73-445E-B81B-6B1841C777EE}" type="pres">
      <dgm:prSet presAssocID="{4524CC80-627C-4392-A439-57302B062A23}" presName="sibTrans" presStyleCnt="0"/>
      <dgm:spPr/>
    </dgm:pt>
    <dgm:pt modelId="{D9986C7E-B747-4EE0-9821-81E31F0E7931}" type="pres">
      <dgm:prSet presAssocID="{716C892D-2CD5-4C8F-9808-B2D189F976A1}" presName="node" presStyleLbl="node1" presStyleIdx="3" presStyleCnt="7" custAng="10800000" custFlipVert="1" custScaleX="42724" custScaleY="45811" custLinFactX="45157" custLinFactY="-15604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B9AB25E-1FE8-4B09-B256-E3299AA79EAE}" type="pres">
      <dgm:prSet presAssocID="{3C6A71A9-58EC-4DDE-9F76-9D61D597BFDD}" presName="sibTrans" presStyleCnt="0"/>
      <dgm:spPr/>
    </dgm:pt>
    <dgm:pt modelId="{CA84695D-F219-4FF6-8710-CCBD7425B609}" type="pres">
      <dgm:prSet presAssocID="{46BE16D6-79FB-4A17-A6AA-520485392B0A}" presName="node" presStyleLbl="node1" presStyleIdx="4" presStyleCnt="7" custScaleX="18271" custScaleY="76569" custLinFactNeighborX="-70637" custLinFactNeighborY="-4655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7F0D813-45B2-4137-8905-0B1B1B207ACC}" type="pres">
      <dgm:prSet presAssocID="{B4621117-B786-4305-AAB8-5D3E63AC7C8C}" presName="sibTrans" presStyleCnt="0"/>
      <dgm:spPr/>
    </dgm:pt>
    <dgm:pt modelId="{0337598D-EB70-4926-A85E-556B1B0649FD}" type="pres">
      <dgm:prSet presAssocID="{2243CE69-56FA-4581-AADE-75E89BB94F74}" presName="node" presStyleLbl="node1" presStyleIdx="5" presStyleCnt="7" custScaleX="42628" custScaleY="36607" custLinFactX="-5364" custLinFactNeighborX="-100000" custLinFactNeighborY="6477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E92AF7F-8FE8-460D-AB35-4BE0801C9974}" type="pres">
      <dgm:prSet presAssocID="{C07A1EA0-6AE6-4BC6-A5E1-3A18EB040E7C}" presName="sibTrans" presStyleCnt="0"/>
      <dgm:spPr/>
    </dgm:pt>
    <dgm:pt modelId="{2FFE8597-9EB0-44E6-89C4-D7B39EEA012A}" type="pres">
      <dgm:prSet presAssocID="{A3A4E449-C055-4348-8472-6D0D1393E66E}" presName="node" presStyleLbl="node1" presStyleIdx="6" presStyleCnt="7" custScaleX="45747" custScaleY="36607" custLinFactNeighborX="24942" custLinFactNeighborY="6745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A227275-AEBA-4972-80CB-7FB6E409231D}" srcId="{057073EA-F51B-4F19-8C8F-C893ABEAB169}" destId="{46BE16D6-79FB-4A17-A6AA-520485392B0A}" srcOrd="4" destOrd="0" parTransId="{940A04A7-90D0-40CD-A3FC-B4C013717FEC}" sibTransId="{B4621117-B786-4305-AAB8-5D3E63AC7C8C}"/>
    <dgm:cxn modelId="{7E3BF260-F862-4AFE-821C-E53128D00313}" srcId="{057073EA-F51B-4F19-8C8F-C893ABEAB169}" destId="{2243CE69-56FA-4581-AADE-75E89BB94F74}" srcOrd="5" destOrd="0" parTransId="{B075927E-4E09-4BF9-AB12-AD90963BB4C5}" sibTransId="{C07A1EA0-6AE6-4BC6-A5E1-3A18EB040E7C}"/>
    <dgm:cxn modelId="{3B0010F9-6247-4061-9025-4295EBAC939C}" type="presOf" srcId="{2243CE69-56FA-4581-AADE-75E89BB94F74}" destId="{0337598D-EB70-4926-A85E-556B1B0649FD}" srcOrd="0" destOrd="0" presId="urn:microsoft.com/office/officeart/2005/8/layout/default"/>
    <dgm:cxn modelId="{FD259298-D6D1-4B41-AEBC-5C59F64408F6}" type="presOf" srcId="{A3A4E449-C055-4348-8472-6D0D1393E66E}" destId="{2FFE8597-9EB0-44E6-89C4-D7B39EEA012A}" srcOrd="0" destOrd="0" presId="urn:microsoft.com/office/officeart/2005/8/layout/default"/>
    <dgm:cxn modelId="{2FB616D6-D370-475A-9407-EC5C78A5E485}" type="presOf" srcId="{057073EA-F51B-4F19-8C8F-C893ABEAB169}" destId="{20342652-AA9E-449F-8741-138581A15C61}" srcOrd="0" destOrd="0" presId="urn:microsoft.com/office/officeart/2005/8/layout/default"/>
    <dgm:cxn modelId="{AA97984E-2497-458B-A4E5-8481849DED3B}" type="presOf" srcId="{48DDF3CC-2711-4F69-A907-AF8EFEA090B8}" destId="{2C23B557-EB81-4E08-9F60-D4260053E5D2}" srcOrd="0" destOrd="0" presId="urn:microsoft.com/office/officeart/2005/8/layout/default"/>
    <dgm:cxn modelId="{A2EA900A-B42B-4E5C-BFEF-0A6A5B1EB246}" srcId="{057073EA-F51B-4F19-8C8F-C893ABEAB169}" destId="{A3A4E449-C055-4348-8472-6D0D1393E66E}" srcOrd="6" destOrd="0" parTransId="{77A1DD61-4718-4E42-9978-65901AD7EA14}" sibTransId="{266BFA5E-F5A1-41BE-ABAA-087C621BD353}"/>
    <dgm:cxn modelId="{5CAA625B-3CCA-4086-8C3B-14306818800A}" type="presOf" srcId="{76ED4215-6770-4F5D-B9C0-975262116155}" destId="{2AF2A820-6A14-4CE9-A6B3-31BD769B2A97}" srcOrd="0" destOrd="0" presId="urn:microsoft.com/office/officeart/2005/8/layout/default"/>
    <dgm:cxn modelId="{17C215C4-5CFB-48EB-AF90-CF210A7D5853}" type="presOf" srcId="{46BE16D6-79FB-4A17-A6AA-520485392B0A}" destId="{CA84695D-F219-4FF6-8710-CCBD7425B609}" srcOrd="0" destOrd="0" presId="urn:microsoft.com/office/officeart/2005/8/layout/default"/>
    <dgm:cxn modelId="{9BA307F0-2933-413E-90E8-E4497CA82FA4}" srcId="{057073EA-F51B-4F19-8C8F-C893ABEAB169}" destId="{48DDF3CC-2711-4F69-A907-AF8EFEA090B8}" srcOrd="2" destOrd="0" parTransId="{38808092-A56D-41F3-BF5A-CFF4BC00E594}" sibTransId="{4524CC80-627C-4392-A439-57302B062A23}"/>
    <dgm:cxn modelId="{2CF907AC-F32C-4E96-ACC2-56360DE7E3BE}" type="presOf" srcId="{716C892D-2CD5-4C8F-9808-B2D189F976A1}" destId="{D9986C7E-B747-4EE0-9821-81E31F0E7931}" srcOrd="0" destOrd="0" presId="urn:microsoft.com/office/officeart/2005/8/layout/default"/>
    <dgm:cxn modelId="{8EA80779-FD06-458C-9D24-2343525A4FE6}" type="presOf" srcId="{60E72868-BFAF-4E4D-92C3-B040B2463F8D}" destId="{51E76F8D-5D74-4F70-9C24-BFEF22CDA2E2}" srcOrd="0" destOrd="0" presId="urn:microsoft.com/office/officeart/2005/8/layout/default"/>
    <dgm:cxn modelId="{09B03B4D-9AAD-4B17-A91F-40208A5AF1BA}" srcId="{057073EA-F51B-4F19-8C8F-C893ABEAB169}" destId="{76ED4215-6770-4F5D-B9C0-975262116155}" srcOrd="1" destOrd="0" parTransId="{C2C5A0E7-9D5F-45CD-878F-2CBB573A6818}" sibTransId="{28E9A743-9D0F-442E-82D6-846CA83BE916}"/>
    <dgm:cxn modelId="{FA09E180-D8AF-4F1F-A974-7FD0FE0BA124}" srcId="{057073EA-F51B-4F19-8C8F-C893ABEAB169}" destId="{60E72868-BFAF-4E4D-92C3-B040B2463F8D}" srcOrd="0" destOrd="0" parTransId="{28706277-2B21-4ADE-B5DC-CA5A9FF01736}" sibTransId="{8765B959-BA78-4E48-BE5D-225A1839ADFC}"/>
    <dgm:cxn modelId="{FA8013E8-AC4B-4EF3-940E-95E3C2A75545}" srcId="{057073EA-F51B-4F19-8C8F-C893ABEAB169}" destId="{716C892D-2CD5-4C8F-9808-B2D189F976A1}" srcOrd="3" destOrd="0" parTransId="{19564466-C74D-451F-A9A3-BD45A7886B48}" sibTransId="{3C6A71A9-58EC-4DDE-9F76-9D61D597BFDD}"/>
    <dgm:cxn modelId="{DDF7365D-243D-4DF1-B539-A601608F0DBE}" type="presParOf" srcId="{20342652-AA9E-449F-8741-138581A15C61}" destId="{51E76F8D-5D74-4F70-9C24-BFEF22CDA2E2}" srcOrd="0" destOrd="0" presId="urn:microsoft.com/office/officeart/2005/8/layout/default"/>
    <dgm:cxn modelId="{C0B1F0AA-D38B-49DE-9D84-5F6666167FB5}" type="presParOf" srcId="{20342652-AA9E-449F-8741-138581A15C61}" destId="{8123A5CA-AF5E-4375-A7CB-78E8E15C531D}" srcOrd="1" destOrd="0" presId="urn:microsoft.com/office/officeart/2005/8/layout/default"/>
    <dgm:cxn modelId="{7A09F6F9-04BC-4D75-BD38-EB9FAF1E2E04}" type="presParOf" srcId="{20342652-AA9E-449F-8741-138581A15C61}" destId="{2AF2A820-6A14-4CE9-A6B3-31BD769B2A97}" srcOrd="2" destOrd="0" presId="urn:microsoft.com/office/officeart/2005/8/layout/default"/>
    <dgm:cxn modelId="{D84F6289-E10F-48E7-8273-D1A400908DEA}" type="presParOf" srcId="{20342652-AA9E-449F-8741-138581A15C61}" destId="{F5F86081-E59A-4C32-AB92-BBB3CA2D4D96}" srcOrd="3" destOrd="0" presId="urn:microsoft.com/office/officeart/2005/8/layout/default"/>
    <dgm:cxn modelId="{52005E57-9DA9-41A3-B447-1D7BCD15C3EF}" type="presParOf" srcId="{20342652-AA9E-449F-8741-138581A15C61}" destId="{2C23B557-EB81-4E08-9F60-D4260053E5D2}" srcOrd="4" destOrd="0" presId="urn:microsoft.com/office/officeart/2005/8/layout/default"/>
    <dgm:cxn modelId="{71D2F9DE-534A-475A-8BA7-3B7E2405481A}" type="presParOf" srcId="{20342652-AA9E-449F-8741-138581A15C61}" destId="{43788575-CB73-445E-B81B-6B1841C777EE}" srcOrd="5" destOrd="0" presId="urn:microsoft.com/office/officeart/2005/8/layout/default"/>
    <dgm:cxn modelId="{3C5D55F5-1B54-44F9-99EB-BA48040B67E3}" type="presParOf" srcId="{20342652-AA9E-449F-8741-138581A15C61}" destId="{D9986C7E-B747-4EE0-9821-81E31F0E7931}" srcOrd="6" destOrd="0" presId="urn:microsoft.com/office/officeart/2005/8/layout/default"/>
    <dgm:cxn modelId="{87F892E0-1FEA-41E6-95DE-0E8168D4EAB1}" type="presParOf" srcId="{20342652-AA9E-449F-8741-138581A15C61}" destId="{1B9AB25E-1FE8-4B09-B256-E3299AA79EAE}" srcOrd="7" destOrd="0" presId="urn:microsoft.com/office/officeart/2005/8/layout/default"/>
    <dgm:cxn modelId="{6F9C064E-325F-4496-A8A0-2274AADBEF34}" type="presParOf" srcId="{20342652-AA9E-449F-8741-138581A15C61}" destId="{CA84695D-F219-4FF6-8710-CCBD7425B609}" srcOrd="8" destOrd="0" presId="urn:microsoft.com/office/officeart/2005/8/layout/default"/>
    <dgm:cxn modelId="{7759D3ED-D10F-48D1-BBCB-4F4165499D1D}" type="presParOf" srcId="{20342652-AA9E-449F-8741-138581A15C61}" destId="{37F0D813-45B2-4137-8905-0B1B1B207ACC}" srcOrd="9" destOrd="0" presId="urn:microsoft.com/office/officeart/2005/8/layout/default"/>
    <dgm:cxn modelId="{0F717207-7896-4E8B-98A6-693FE2185D61}" type="presParOf" srcId="{20342652-AA9E-449F-8741-138581A15C61}" destId="{0337598D-EB70-4926-A85E-556B1B0649FD}" srcOrd="10" destOrd="0" presId="urn:microsoft.com/office/officeart/2005/8/layout/default"/>
    <dgm:cxn modelId="{10E7B2D1-97F5-4C2A-BEA2-6B5AFF34DBB8}" type="presParOf" srcId="{20342652-AA9E-449F-8741-138581A15C61}" destId="{9E92AF7F-8FE8-460D-AB35-4BE0801C9974}" srcOrd="11" destOrd="0" presId="urn:microsoft.com/office/officeart/2005/8/layout/default"/>
    <dgm:cxn modelId="{59DA54A7-C9B3-43EB-8711-CE25529708FB}" type="presParOf" srcId="{20342652-AA9E-449F-8741-138581A15C61}" destId="{2FFE8597-9EB0-44E6-89C4-D7B39EEA012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2AB58F-D5A6-41FB-A2A6-8E41037F85D7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65D6279-09AA-4FE0-A1E8-588AA1975237}">
      <dgm:prSet phldrT="[Tekst]" custT="1"/>
      <dgm:spPr>
        <a:xfrm>
          <a:off x="0" y="0"/>
          <a:ext cx="1074226" cy="732215"/>
        </a:xfrm>
        <a:prstGeom prst="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pl-PL" sz="14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mitral E/A</a:t>
          </a:r>
          <a:r>
            <a:rPr lang="pl-PL" sz="140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≤0.8</a:t>
          </a:r>
          <a:endParaRPr lang="pl-PL" sz="14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E331DBD7-7D9C-477D-A02F-A0B0CEDADA74}" type="parTrans" cxnId="{E9E4B85D-0214-49A4-8C82-2D330C8E91AC}">
      <dgm:prSet/>
      <dgm:spPr/>
      <dgm:t>
        <a:bodyPr/>
        <a:lstStyle/>
        <a:p>
          <a:endParaRPr lang="pl-PL"/>
        </a:p>
      </dgm:t>
    </dgm:pt>
    <dgm:pt modelId="{0452610F-A0D4-4E4E-A182-A491128F0C88}" type="sibTrans" cxnId="{E9E4B85D-0214-49A4-8C82-2D330C8E91AC}">
      <dgm:prSet/>
      <dgm:spPr/>
      <dgm:t>
        <a:bodyPr/>
        <a:lstStyle/>
        <a:p>
          <a:endParaRPr lang="pl-PL"/>
        </a:p>
      </dgm:t>
    </dgm:pt>
    <dgm:pt modelId="{66403C71-2A34-4ABE-AEC0-B4CF3B602D5F}">
      <dgm:prSet phldrT="[Tekst]" custT="1"/>
      <dgm:spPr>
        <a:xfrm>
          <a:off x="2153143" y="21112"/>
          <a:ext cx="1168683" cy="748033"/>
        </a:xfrm>
        <a:prstGeom prst="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pl-PL" sz="14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mitral E/A &gt;0.8 and &lt;2</a:t>
          </a:r>
        </a:p>
      </dgm:t>
    </dgm:pt>
    <dgm:pt modelId="{162E15BC-AB6C-4326-ADC6-9B3E98E1730F}" type="parTrans" cxnId="{EA12DB95-2A52-465F-858A-C599F2FE781D}">
      <dgm:prSet/>
      <dgm:spPr/>
      <dgm:t>
        <a:bodyPr/>
        <a:lstStyle/>
        <a:p>
          <a:endParaRPr lang="pl-PL"/>
        </a:p>
      </dgm:t>
    </dgm:pt>
    <dgm:pt modelId="{A7A12294-BF6B-4B70-A5C9-BCC04FA1BBD1}" type="sibTrans" cxnId="{EA12DB95-2A52-465F-858A-C599F2FE781D}">
      <dgm:prSet/>
      <dgm:spPr/>
      <dgm:t>
        <a:bodyPr/>
        <a:lstStyle/>
        <a:p>
          <a:endParaRPr lang="pl-PL"/>
        </a:p>
      </dgm:t>
    </dgm:pt>
    <dgm:pt modelId="{D19B4EAD-B567-429B-B8C4-68EF14F06BE0}">
      <dgm:prSet phldrT="[Tekst]" custT="1"/>
      <dgm:spPr>
        <a:xfrm>
          <a:off x="4424728" y="34344"/>
          <a:ext cx="1061665" cy="719256"/>
        </a:xfrm>
        <a:prstGeom prst="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pl-PL" sz="14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mitral E/A</a:t>
          </a:r>
          <a:r>
            <a:rPr lang="pl-PL" sz="140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≥2</a:t>
          </a:r>
          <a:endParaRPr lang="pl-PL" sz="14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EF613FA7-4C94-4CA1-A732-9682DEAC88CE}" type="parTrans" cxnId="{E238FC42-8091-4C4F-8D0F-9E886B02EE66}">
      <dgm:prSet/>
      <dgm:spPr/>
      <dgm:t>
        <a:bodyPr/>
        <a:lstStyle/>
        <a:p>
          <a:endParaRPr lang="pl-PL"/>
        </a:p>
      </dgm:t>
    </dgm:pt>
    <dgm:pt modelId="{BE8160EC-0C0A-4BD4-A564-9A6CE0EB6D60}" type="sibTrans" cxnId="{E238FC42-8091-4C4F-8D0F-9E886B02EE66}">
      <dgm:prSet/>
      <dgm:spPr/>
      <dgm:t>
        <a:bodyPr/>
        <a:lstStyle/>
        <a:p>
          <a:endParaRPr lang="pl-PL"/>
        </a:p>
      </dgm:t>
    </dgm:pt>
    <dgm:pt modelId="{820CD21F-CE73-4349-AF9D-E0C099E9A892}">
      <dgm:prSet phldrT="[Tekst]" custT="1"/>
      <dgm:spPr>
        <a:xfrm>
          <a:off x="0" y="903373"/>
          <a:ext cx="487828" cy="1372619"/>
        </a:xfrm>
        <a:prstGeom prst="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pl-PL" sz="105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If E &gt; 50 cm/s, use the criteria in middlepanel</a:t>
          </a:r>
        </a:p>
      </dgm:t>
    </dgm:pt>
    <dgm:pt modelId="{B0281156-6CD0-485E-AA6C-C7E35FFB22C5}" type="parTrans" cxnId="{AEF23ADF-F05D-49E1-841A-472041946186}">
      <dgm:prSet/>
      <dgm:spPr/>
      <dgm:t>
        <a:bodyPr/>
        <a:lstStyle/>
        <a:p>
          <a:endParaRPr lang="pl-PL"/>
        </a:p>
      </dgm:t>
    </dgm:pt>
    <dgm:pt modelId="{D1CAE717-8D93-40B0-99B7-FDD3A85BB3AC}" type="sibTrans" cxnId="{AEF23ADF-F05D-49E1-841A-472041946186}">
      <dgm:prSet/>
      <dgm:spPr/>
      <dgm:t>
        <a:bodyPr/>
        <a:lstStyle/>
        <a:p>
          <a:endParaRPr lang="pl-PL"/>
        </a:p>
      </dgm:t>
    </dgm:pt>
    <dgm:pt modelId="{739C4363-D3A7-4BDE-9135-2E0741CCDB0B}">
      <dgm:prSet phldrT="[Tekst]" custT="1"/>
      <dgm:spPr>
        <a:xfrm>
          <a:off x="1215136" y="1127203"/>
          <a:ext cx="3037158" cy="634665"/>
        </a:xfrm>
        <a:prstGeom prst="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pl-PL" sz="14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E/e' lat.&gt;</a:t>
          </a:r>
          <a:r>
            <a:rPr lang="pl-PL" sz="1400" dirty="0" smtClean="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13, </a:t>
          </a:r>
          <a:r>
            <a:rPr lang="pl-PL" sz="14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e' lat.&lt;10 cm/s, </a:t>
          </a:r>
          <a:r>
            <a:rPr lang="pl-PL" sz="14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and LAVI&gt;34 ml/m2</a:t>
          </a:r>
          <a:endParaRPr lang="pl-PL" sz="1400" dirty="0">
            <a:solidFill>
              <a:srgbClr val="FF0000"/>
            </a:solidFill>
            <a:latin typeface="Calibri" panose="020F0502020204030204"/>
            <a:ea typeface="+mn-ea"/>
            <a:cs typeface="+mn-cs"/>
          </a:endParaRPr>
        </a:p>
      </dgm:t>
    </dgm:pt>
    <dgm:pt modelId="{7F67C377-D0F6-47F4-BEBC-C9FF1314B7D9}" type="parTrans" cxnId="{13659FB9-A840-44F8-AD66-798F62558260}">
      <dgm:prSet/>
      <dgm:spPr/>
      <dgm:t>
        <a:bodyPr/>
        <a:lstStyle/>
        <a:p>
          <a:endParaRPr lang="pl-PL"/>
        </a:p>
      </dgm:t>
    </dgm:pt>
    <dgm:pt modelId="{65965FDF-690A-4AE2-BC52-A80DA244538F}" type="sibTrans" cxnId="{13659FB9-A840-44F8-AD66-798F62558260}">
      <dgm:prSet/>
      <dgm:spPr/>
      <dgm:t>
        <a:bodyPr/>
        <a:lstStyle/>
        <a:p>
          <a:endParaRPr lang="pl-PL"/>
        </a:p>
      </dgm:t>
    </dgm:pt>
    <dgm:pt modelId="{10FD0FE9-4354-41AF-9F5B-0979611349D6}">
      <dgm:prSet custT="1"/>
      <dgm:spPr>
        <a:xfrm>
          <a:off x="0" y="2454206"/>
          <a:ext cx="1180765" cy="734616"/>
        </a:xfrm>
        <a:prstGeom prst="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pl-PL" sz="14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NORMAL LVFP</a:t>
          </a:r>
        </a:p>
      </dgm:t>
    </dgm:pt>
    <dgm:pt modelId="{6DE3CAAE-6EC1-46BE-B718-4D39F3817EE5}" type="parTrans" cxnId="{494FCEA2-4F8D-4C45-8329-9ED702074A0B}">
      <dgm:prSet/>
      <dgm:spPr/>
      <dgm:t>
        <a:bodyPr/>
        <a:lstStyle/>
        <a:p>
          <a:endParaRPr lang="pl-PL"/>
        </a:p>
      </dgm:t>
    </dgm:pt>
    <dgm:pt modelId="{886FE610-80D4-4BB7-88D0-AC1CC6789C7D}" type="sibTrans" cxnId="{494FCEA2-4F8D-4C45-8329-9ED702074A0B}">
      <dgm:prSet/>
      <dgm:spPr/>
      <dgm:t>
        <a:bodyPr/>
        <a:lstStyle/>
        <a:p>
          <a:endParaRPr lang="pl-PL"/>
        </a:p>
      </dgm:t>
    </dgm:pt>
    <dgm:pt modelId="{0FE40B2F-74B9-40C4-8C75-E495673C85B9}">
      <dgm:prSet custT="1"/>
      <dgm:spPr>
        <a:xfrm>
          <a:off x="4343219" y="2415399"/>
          <a:ext cx="1143180" cy="773425"/>
        </a:xfrm>
        <a:prstGeom prst="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pl-PL" sz="14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ELEVATED LVFP</a:t>
          </a:r>
        </a:p>
      </dgm:t>
    </dgm:pt>
    <dgm:pt modelId="{D9CFD585-AC2E-4B93-ACAA-33303C9A904D}" type="parTrans" cxnId="{9911D9E4-3507-4C33-86FA-18248A92F728}">
      <dgm:prSet/>
      <dgm:spPr/>
      <dgm:t>
        <a:bodyPr/>
        <a:lstStyle/>
        <a:p>
          <a:endParaRPr lang="pl-PL"/>
        </a:p>
      </dgm:t>
    </dgm:pt>
    <dgm:pt modelId="{3667C122-97B5-4AFD-B04A-E22D3C46FD2F}" type="sibTrans" cxnId="{9911D9E4-3507-4C33-86FA-18248A92F728}">
      <dgm:prSet/>
      <dgm:spPr/>
      <dgm:t>
        <a:bodyPr/>
        <a:lstStyle/>
        <a:p>
          <a:endParaRPr lang="pl-PL"/>
        </a:p>
      </dgm:t>
    </dgm:pt>
    <dgm:pt modelId="{9D99B2B0-11DD-4F81-9D8D-CECF25D5C1CE}" type="pres">
      <dgm:prSet presAssocID="{B42AB58F-D5A6-41FB-A2A6-8E41037F85D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8969705-1E43-4A5D-BB3A-CF0487E49F8F}" type="pres">
      <dgm:prSet presAssocID="{E65D6279-09AA-4FE0-A1E8-588AA1975237}" presName="node" presStyleLbl="node1" presStyleIdx="0" presStyleCnt="7" custScaleX="67394" custScaleY="76562" custLinFactNeighborX="-40273" custLinFactNeighborY="-3492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B28BF7-68BA-4A41-831E-82D86B71EA67}" type="pres">
      <dgm:prSet presAssocID="{0452610F-A0D4-4E4E-A182-A491128F0C88}" presName="sibTrans" presStyleCnt="0"/>
      <dgm:spPr/>
    </dgm:pt>
    <dgm:pt modelId="{1902ADCB-1625-45C0-B228-A888E96817FE}" type="pres">
      <dgm:prSet presAssocID="{66403C71-2A34-4ABE-AEC0-B4CF3B602D5F}" presName="node" presStyleLbl="node1" presStyleIdx="1" presStyleCnt="7" custScaleX="73320" custScaleY="78216" custLinFactNeighborX="19550" custLinFactNeighborY="-3049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9B512DB-861D-4739-9C1F-E93F9BE45FBB}" type="pres">
      <dgm:prSet presAssocID="{A7A12294-BF6B-4B70-A5C9-BCC04FA1BBD1}" presName="sibTrans" presStyleCnt="0"/>
      <dgm:spPr/>
    </dgm:pt>
    <dgm:pt modelId="{7B0B7E5F-B4A4-472B-8BC5-14139F9307DF}" type="pres">
      <dgm:prSet presAssocID="{D19B4EAD-B567-429B-B8C4-68EF14F06BE0}" presName="node" presStyleLbl="node1" presStyleIdx="2" presStyleCnt="7" custScaleX="66606" custScaleY="75207" custLinFactNeighborX="78743" custLinFactNeighborY="-306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9F7310E-FE56-494F-9B53-C4CBA3CB5DFF}" type="pres">
      <dgm:prSet presAssocID="{BE8160EC-0C0A-4BD4-A564-9A6CE0EB6D60}" presName="sibTrans" presStyleCnt="0"/>
      <dgm:spPr/>
    </dgm:pt>
    <dgm:pt modelId="{F8A00B43-8157-41BA-9A82-4B25282466AB}" type="pres">
      <dgm:prSet presAssocID="{820CD21F-CE73-4349-AF9D-E0C099E9A892}" presName="node" presStyleLbl="node1" presStyleIdx="3" presStyleCnt="7" custScaleX="30605" custScaleY="143524" custLinFactX="-107053" custLinFactNeighborX="-200000" custLinFactNeighborY="9440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34E0683-DE3E-470A-8E00-F2FFB6FC899B}" type="pres">
      <dgm:prSet presAssocID="{D1CAE717-8D93-40B0-99B7-FDD3A85BB3AC}" presName="sibTrans" presStyleCnt="0"/>
      <dgm:spPr/>
    </dgm:pt>
    <dgm:pt modelId="{09D8D258-3115-40E2-B4EC-4E881E2E4332}" type="pres">
      <dgm:prSet presAssocID="{739C4363-D3A7-4BDE-9135-2E0741CCDB0B}" presName="node" presStyleLbl="node1" presStyleIdx="4" presStyleCnt="7" custScaleX="190543" custScaleY="66362" custLinFactNeighborX="43250" custLinFactNeighborY="-6539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230E61F-9307-4A3C-999D-0A17BDA61E80}" type="pres">
      <dgm:prSet presAssocID="{65965FDF-690A-4AE2-BC52-A80DA244538F}" presName="sibTrans" presStyleCnt="0"/>
      <dgm:spPr/>
    </dgm:pt>
    <dgm:pt modelId="{D3821CE4-3CF9-4009-8EEE-D7CB50AE368A}" type="pres">
      <dgm:prSet presAssocID="{0FE40B2F-74B9-40C4-8C75-E495673C85B9}" presName="node" presStyleLbl="node1" presStyleIdx="5" presStyleCnt="7" custScaleX="71720" custScaleY="80871" custLinFactNeighborX="37416" custLinFactNeighborY="9231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24A842F-7C7A-4B24-9930-201126B67166}" type="pres">
      <dgm:prSet presAssocID="{3667C122-97B5-4AFD-B04A-E22D3C46FD2F}" presName="sibTrans" presStyleCnt="0"/>
      <dgm:spPr/>
    </dgm:pt>
    <dgm:pt modelId="{EDFE49DC-EC4B-478A-8FC3-9865592510E1}" type="pres">
      <dgm:prSet presAssocID="{10FD0FE9-4354-41AF-9F5B-0979611349D6}" presName="node" presStyleLbl="node1" presStyleIdx="6" presStyleCnt="7" custScaleX="74078" custScaleY="76813" custLinFactX="-36624" custLinFactNeighborX="-100000" custLinFactNeighborY="-116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4D6A95F-9636-40BD-80AE-08A5CFB3602B}" type="presOf" srcId="{E65D6279-09AA-4FE0-A1E8-588AA1975237}" destId="{A8969705-1E43-4A5D-BB3A-CF0487E49F8F}" srcOrd="0" destOrd="0" presId="urn:microsoft.com/office/officeart/2005/8/layout/default"/>
    <dgm:cxn modelId="{E9E4B85D-0214-49A4-8C82-2D330C8E91AC}" srcId="{B42AB58F-D5A6-41FB-A2A6-8E41037F85D7}" destId="{E65D6279-09AA-4FE0-A1E8-588AA1975237}" srcOrd="0" destOrd="0" parTransId="{E331DBD7-7D9C-477D-A02F-A0B0CEDADA74}" sibTransId="{0452610F-A0D4-4E4E-A182-A491128F0C88}"/>
    <dgm:cxn modelId="{222AA23D-2936-481E-953A-AF941C036107}" type="presOf" srcId="{820CD21F-CE73-4349-AF9D-E0C099E9A892}" destId="{F8A00B43-8157-41BA-9A82-4B25282466AB}" srcOrd="0" destOrd="0" presId="urn:microsoft.com/office/officeart/2005/8/layout/default"/>
    <dgm:cxn modelId="{E238FC42-8091-4C4F-8D0F-9E886B02EE66}" srcId="{B42AB58F-D5A6-41FB-A2A6-8E41037F85D7}" destId="{D19B4EAD-B567-429B-B8C4-68EF14F06BE0}" srcOrd="2" destOrd="0" parTransId="{EF613FA7-4C94-4CA1-A732-9682DEAC88CE}" sibTransId="{BE8160EC-0C0A-4BD4-A564-9A6CE0EB6D60}"/>
    <dgm:cxn modelId="{5C776EFB-9AB6-4328-B4A5-DD69FC0A3918}" type="presOf" srcId="{10FD0FE9-4354-41AF-9F5B-0979611349D6}" destId="{EDFE49DC-EC4B-478A-8FC3-9865592510E1}" srcOrd="0" destOrd="0" presId="urn:microsoft.com/office/officeart/2005/8/layout/default"/>
    <dgm:cxn modelId="{13659FB9-A840-44F8-AD66-798F62558260}" srcId="{B42AB58F-D5A6-41FB-A2A6-8E41037F85D7}" destId="{739C4363-D3A7-4BDE-9135-2E0741CCDB0B}" srcOrd="4" destOrd="0" parTransId="{7F67C377-D0F6-47F4-BEBC-C9FF1314B7D9}" sibTransId="{65965FDF-690A-4AE2-BC52-A80DA244538F}"/>
    <dgm:cxn modelId="{EA12DB95-2A52-465F-858A-C599F2FE781D}" srcId="{B42AB58F-D5A6-41FB-A2A6-8E41037F85D7}" destId="{66403C71-2A34-4ABE-AEC0-B4CF3B602D5F}" srcOrd="1" destOrd="0" parTransId="{162E15BC-AB6C-4326-ADC6-9B3E98E1730F}" sibTransId="{A7A12294-BF6B-4B70-A5C9-BCC04FA1BBD1}"/>
    <dgm:cxn modelId="{EA3AEC89-E6BA-4ED4-BACB-6CDEAE424CF5}" type="presOf" srcId="{66403C71-2A34-4ABE-AEC0-B4CF3B602D5F}" destId="{1902ADCB-1625-45C0-B228-A888E96817FE}" srcOrd="0" destOrd="0" presId="urn:microsoft.com/office/officeart/2005/8/layout/default"/>
    <dgm:cxn modelId="{8E25E5DA-E610-47EE-8D18-F8314FC01869}" type="presOf" srcId="{B42AB58F-D5A6-41FB-A2A6-8E41037F85D7}" destId="{9D99B2B0-11DD-4F81-9D8D-CECF25D5C1CE}" srcOrd="0" destOrd="0" presId="urn:microsoft.com/office/officeart/2005/8/layout/default"/>
    <dgm:cxn modelId="{6F6CCDE1-BE5D-4597-AA17-649FDE11A706}" type="presOf" srcId="{739C4363-D3A7-4BDE-9135-2E0741CCDB0B}" destId="{09D8D258-3115-40E2-B4EC-4E881E2E4332}" srcOrd="0" destOrd="0" presId="urn:microsoft.com/office/officeart/2005/8/layout/default"/>
    <dgm:cxn modelId="{494FCEA2-4F8D-4C45-8329-9ED702074A0B}" srcId="{B42AB58F-D5A6-41FB-A2A6-8E41037F85D7}" destId="{10FD0FE9-4354-41AF-9F5B-0979611349D6}" srcOrd="6" destOrd="0" parTransId="{6DE3CAAE-6EC1-46BE-B718-4D39F3817EE5}" sibTransId="{886FE610-80D4-4BB7-88D0-AC1CC6789C7D}"/>
    <dgm:cxn modelId="{BE8E350C-AE57-4004-A695-23ACBD84DC28}" type="presOf" srcId="{0FE40B2F-74B9-40C4-8C75-E495673C85B9}" destId="{D3821CE4-3CF9-4009-8EEE-D7CB50AE368A}" srcOrd="0" destOrd="0" presId="urn:microsoft.com/office/officeart/2005/8/layout/default"/>
    <dgm:cxn modelId="{AEF23ADF-F05D-49E1-841A-472041946186}" srcId="{B42AB58F-D5A6-41FB-A2A6-8E41037F85D7}" destId="{820CD21F-CE73-4349-AF9D-E0C099E9A892}" srcOrd="3" destOrd="0" parTransId="{B0281156-6CD0-485E-AA6C-C7E35FFB22C5}" sibTransId="{D1CAE717-8D93-40B0-99B7-FDD3A85BB3AC}"/>
    <dgm:cxn modelId="{4A0FF08B-F766-4A6A-88C8-56F844E1D1DA}" type="presOf" srcId="{D19B4EAD-B567-429B-B8C4-68EF14F06BE0}" destId="{7B0B7E5F-B4A4-472B-8BC5-14139F9307DF}" srcOrd="0" destOrd="0" presId="urn:microsoft.com/office/officeart/2005/8/layout/default"/>
    <dgm:cxn modelId="{9911D9E4-3507-4C33-86FA-18248A92F728}" srcId="{B42AB58F-D5A6-41FB-A2A6-8E41037F85D7}" destId="{0FE40B2F-74B9-40C4-8C75-E495673C85B9}" srcOrd="5" destOrd="0" parTransId="{D9CFD585-AC2E-4B93-ACAA-33303C9A904D}" sibTransId="{3667C122-97B5-4AFD-B04A-E22D3C46FD2F}"/>
    <dgm:cxn modelId="{4B6BEBEA-F637-4B57-B2D8-6E1DFD41D3EF}" type="presParOf" srcId="{9D99B2B0-11DD-4F81-9D8D-CECF25D5C1CE}" destId="{A8969705-1E43-4A5D-BB3A-CF0487E49F8F}" srcOrd="0" destOrd="0" presId="urn:microsoft.com/office/officeart/2005/8/layout/default"/>
    <dgm:cxn modelId="{368591FC-ED45-48C4-B51E-DB80C17959E2}" type="presParOf" srcId="{9D99B2B0-11DD-4F81-9D8D-CECF25D5C1CE}" destId="{E2B28BF7-68BA-4A41-831E-82D86B71EA67}" srcOrd="1" destOrd="0" presId="urn:microsoft.com/office/officeart/2005/8/layout/default"/>
    <dgm:cxn modelId="{E0189602-3134-48BC-9A54-8444AEF4C0A1}" type="presParOf" srcId="{9D99B2B0-11DD-4F81-9D8D-CECF25D5C1CE}" destId="{1902ADCB-1625-45C0-B228-A888E96817FE}" srcOrd="2" destOrd="0" presId="urn:microsoft.com/office/officeart/2005/8/layout/default"/>
    <dgm:cxn modelId="{A87B9C7E-D5DE-44E2-B101-C5769E1CD43E}" type="presParOf" srcId="{9D99B2B0-11DD-4F81-9D8D-CECF25D5C1CE}" destId="{69B512DB-861D-4739-9C1F-E93F9BE45FBB}" srcOrd="3" destOrd="0" presId="urn:microsoft.com/office/officeart/2005/8/layout/default"/>
    <dgm:cxn modelId="{ED867054-44F6-4EDC-8099-19637C39164B}" type="presParOf" srcId="{9D99B2B0-11DD-4F81-9D8D-CECF25D5C1CE}" destId="{7B0B7E5F-B4A4-472B-8BC5-14139F9307DF}" srcOrd="4" destOrd="0" presId="urn:microsoft.com/office/officeart/2005/8/layout/default"/>
    <dgm:cxn modelId="{E4898D73-01FB-4B79-8C2A-6BC09AEA9DC4}" type="presParOf" srcId="{9D99B2B0-11DD-4F81-9D8D-CECF25D5C1CE}" destId="{F9F7310E-FE56-494F-9B53-C4CBA3CB5DFF}" srcOrd="5" destOrd="0" presId="urn:microsoft.com/office/officeart/2005/8/layout/default"/>
    <dgm:cxn modelId="{291E1EEA-61D5-45AA-98D9-ADCEB5B1E2CC}" type="presParOf" srcId="{9D99B2B0-11DD-4F81-9D8D-CECF25D5C1CE}" destId="{F8A00B43-8157-41BA-9A82-4B25282466AB}" srcOrd="6" destOrd="0" presId="urn:microsoft.com/office/officeart/2005/8/layout/default"/>
    <dgm:cxn modelId="{38D14613-DB62-415B-8B24-E7776E95EBC4}" type="presParOf" srcId="{9D99B2B0-11DD-4F81-9D8D-CECF25D5C1CE}" destId="{A34E0683-DE3E-470A-8E00-F2FFB6FC899B}" srcOrd="7" destOrd="0" presId="urn:microsoft.com/office/officeart/2005/8/layout/default"/>
    <dgm:cxn modelId="{EE44FC73-EF71-43AD-A5C6-AE6A07E56CB6}" type="presParOf" srcId="{9D99B2B0-11DD-4F81-9D8D-CECF25D5C1CE}" destId="{09D8D258-3115-40E2-B4EC-4E881E2E4332}" srcOrd="8" destOrd="0" presId="urn:microsoft.com/office/officeart/2005/8/layout/default"/>
    <dgm:cxn modelId="{963D16B3-EB5F-4E88-A7F1-4B9C7AF7C9C4}" type="presParOf" srcId="{9D99B2B0-11DD-4F81-9D8D-CECF25D5C1CE}" destId="{2230E61F-9307-4A3C-999D-0A17BDA61E80}" srcOrd="9" destOrd="0" presId="urn:microsoft.com/office/officeart/2005/8/layout/default"/>
    <dgm:cxn modelId="{A8C40FCF-EDC9-4F98-AD9E-C5C017AFD362}" type="presParOf" srcId="{9D99B2B0-11DD-4F81-9D8D-CECF25D5C1CE}" destId="{D3821CE4-3CF9-4009-8EEE-D7CB50AE368A}" srcOrd="10" destOrd="0" presId="urn:microsoft.com/office/officeart/2005/8/layout/default"/>
    <dgm:cxn modelId="{7992261B-93A5-460E-82EC-AE99B0232271}" type="presParOf" srcId="{9D99B2B0-11DD-4F81-9D8D-CECF25D5C1CE}" destId="{624A842F-7C7A-4B24-9930-201126B67166}" srcOrd="11" destOrd="0" presId="urn:microsoft.com/office/officeart/2005/8/layout/default"/>
    <dgm:cxn modelId="{EF5BE70F-A14A-4D39-942D-60A9F9463A3B}" type="presParOf" srcId="{9D99B2B0-11DD-4F81-9D8D-CECF25D5C1CE}" destId="{EDFE49DC-EC4B-478A-8FC3-9865592510E1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76F8D-5D74-4F70-9C24-BFEF22CDA2E2}">
      <dsp:nvSpPr>
        <dsp:cNvPr id="0" name=""/>
        <dsp:cNvSpPr/>
      </dsp:nvSpPr>
      <dsp:spPr>
        <a:xfrm>
          <a:off x="36542" y="0"/>
          <a:ext cx="1004734" cy="708575"/>
        </a:xfrm>
        <a:prstGeom prst="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mitral E/A </a:t>
          </a:r>
          <a:r>
            <a:rPr lang="pl-PL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≤0.8</a:t>
          </a:r>
          <a:endParaRPr lang="pl-PL" sz="1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6542" y="0"/>
        <a:ext cx="1004734" cy="708575"/>
      </dsp:txXfrm>
    </dsp:sp>
    <dsp:sp modelId="{2AF2A820-6A14-4CE9-A6B3-31BD769B2A97}">
      <dsp:nvSpPr>
        <dsp:cNvPr id="0" name=""/>
        <dsp:cNvSpPr/>
      </dsp:nvSpPr>
      <dsp:spPr>
        <a:xfrm>
          <a:off x="2138610" y="0"/>
          <a:ext cx="1101660" cy="654115"/>
        </a:xfrm>
        <a:prstGeom prst="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mitral E/A &gt;0.8 and &lt;2 </a:t>
          </a:r>
        </a:p>
      </dsp:txBody>
      <dsp:txXfrm>
        <a:off x="2138610" y="0"/>
        <a:ext cx="1101660" cy="654115"/>
      </dsp:txXfrm>
    </dsp:sp>
    <dsp:sp modelId="{2C23B557-EB81-4E08-9F60-D4260053E5D2}">
      <dsp:nvSpPr>
        <dsp:cNvPr id="0" name=""/>
        <dsp:cNvSpPr/>
      </dsp:nvSpPr>
      <dsp:spPr>
        <a:xfrm>
          <a:off x="1245934" y="771447"/>
          <a:ext cx="2847534" cy="366091"/>
        </a:xfrm>
        <a:prstGeom prst="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E/e' av.&gt;14, TR Vmax&gt;2.8 m/s, LAVI&gt;34 ml/m2</a:t>
          </a:r>
        </a:p>
      </dsp:txBody>
      <dsp:txXfrm>
        <a:off x="1245934" y="771447"/>
        <a:ext cx="2847534" cy="366091"/>
      </dsp:txXfrm>
    </dsp:sp>
    <dsp:sp modelId="{D9986C7E-B747-4EE0-9821-81E31F0E7931}">
      <dsp:nvSpPr>
        <dsp:cNvPr id="0" name=""/>
        <dsp:cNvSpPr/>
      </dsp:nvSpPr>
      <dsp:spPr>
        <a:xfrm rot="10800000" flipV="1">
          <a:off x="4215868" y="3"/>
          <a:ext cx="1134235" cy="729713"/>
        </a:xfrm>
        <a:prstGeom prst="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mitral E/A</a:t>
          </a:r>
          <a:r>
            <a:rPr lang="pl-PL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≥2</a:t>
          </a:r>
          <a:endParaRPr lang="pl-PL" sz="14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 rot="-10800000">
        <a:off x="4215868" y="3"/>
        <a:ext cx="1134235" cy="729713"/>
      </dsp:txXfrm>
    </dsp:sp>
    <dsp:sp modelId="{CA84695D-F219-4FF6-8710-CCBD7425B609}">
      <dsp:nvSpPr>
        <dsp:cNvPr id="0" name=""/>
        <dsp:cNvSpPr/>
      </dsp:nvSpPr>
      <dsp:spPr>
        <a:xfrm>
          <a:off x="0" y="854964"/>
          <a:ext cx="485057" cy="1219650"/>
        </a:xfrm>
        <a:prstGeom prst="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If E &gt; 50 cm/s, use the criteria in middle panel</a:t>
          </a:r>
        </a:p>
      </dsp:txBody>
      <dsp:txXfrm>
        <a:off x="0" y="854964"/>
        <a:ext cx="485057" cy="1219650"/>
      </dsp:txXfrm>
    </dsp:sp>
    <dsp:sp modelId="{0337598D-EB70-4926-A85E-556B1B0649FD}">
      <dsp:nvSpPr>
        <dsp:cNvPr id="0" name=""/>
        <dsp:cNvSpPr/>
      </dsp:nvSpPr>
      <dsp:spPr>
        <a:xfrm>
          <a:off x="0" y="2855420"/>
          <a:ext cx="1131686" cy="583104"/>
        </a:xfrm>
        <a:prstGeom prst="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NORMAL LVFP</a:t>
          </a:r>
        </a:p>
      </dsp:txBody>
      <dsp:txXfrm>
        <a:off x="0" y="2855420"/>
        <a:ext cx="1131686" cy="583104"/>
      </dsp:txXfrm>
    </dsp:sp>
    <dsp:sp modelId="{2FFE8597-9EB0-44E6-89C4-D7B39EEA012A}">
      <dsp:nvSpPr>
        <dsp:cNvPr id="0" name=""/>
        <dsp:cNvSpPr/>
      </dsp:nvSpPr>
      <dsp:spPr>
        <a:xfrm>
          <a:off x="4271910" y="2855420"/>
          <a:ext cx="1214489" cy="583104"/>
        </a:xfrm>
        <a:prstGeom prst="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ELEVATED LVFP</a:t>
          </a:r>
        </a:p>
      </dsp:txBody>
      <dsp:txXfrm>
        <a:off x="4271910" y="2855420"/>
        <a:ext cx="1214489" cy="5831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69705-1E43-4A5D-BB3A-CF0487E49F8F}">
      <dsp:nvSpPr>
        <dsp:cNvPr id="0" name=""/>
        <dsp:cNvSpPr/>
      </dsp:nvSpPr>
      <dsp:spPr>
        <a:xfrm>
          <a:off x="0" y="0"/>
          <a:ext cx="1074226" cy="732215"/>
        </a:xfrm>
        <a:prstGeom prst="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mitral E/A</a:t>
          </a:r>
          <a:r>
            <a:rPr lang="pl-PL" sz="1400" kern="120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≤0.8</a:t>
          </a:r>
          <a:endParaRPr lang="pl-PL" sz="14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0"/>
        <a:ext cx="1074226" cy="732215"/>
      </dsp:txXfrm>
    </dsp:sp>
    <dsp:sp modelId="{1902ADCB-1625-45C0-B228-A888E96817FE}">
      <dsp:nvSpPr>
        <dsp:cNvPr id="0" name=""/>
        <dsp:cNvSpPr/>
      </dsp:nvSpPr>
      <dsp:spPr>
        <a:xfrm>
          <a:off x="2153143" y="21112"/>
          <a:ext cx="1168683" cy="748033"/>
        </a:xfrm>
        <a:prstGeom prst="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mitral E/A &gt;0.8 and &lt;2</a:t>
          </a:r>
        </a:p>
      </dsp:txBody>
      <dsp:txXfrm>
        <a:off x="2153143" y="21112"/>
        <a:ext cx="1168683" cy="748033"/>
      </dsp:txXfrm>
    </dsp:sp>
    <dsp:sp modelId="{7B0B7E5F-B4A4-472B-8BC5-14139F9307DF}">
      <dsp:nvSpPr>
        <dsp:cNvPr id="0" name=""/>
        <dsp:cNvSpPr/>
      </dsp:nvSpPr>
      <dsp:spPr>
        <a:xfrm>
          <a:off x="4424728" y="34344"/>
          <a:ext cx="1061665" cy="719256"/>
        </a:xfrm>
        <a:prstGeom prst="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mitral E/A</a:t>
          </a:r>
          <a:r>
            <a:rPr lang="pl-PL" sz="1400" kern="120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≥2</a:t>
          </a:r>
          <a:endParaRPr lang="pl-PL" sz="14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4424728" y="34344"/>
        <a:ext cx="1061665" cy="719256"/>
      </dsp:txXfrm>
    </dsp:sp>
    <dsp:sp modelId="{F8A00B43-8157-41BA-9A82-4B25282466AB}">
      <dsp:nvSpPr>
        <dsp:cNvPr id="0" name=""/>
        <dsp:cNvSpPr/>
      </dsp:nvSpPr>
      <dsp:spPr>
        <a:xfrm>
          <a:off x="0" y="903373"/>
          <a:ext cx="487828" cy="1372619"/>
        </a:xfrm>
        <a:prstGeom prst="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If E &gt; 50 cm/s, use the criteria in middlepanel</a:t>
          </a:r>
        </a:p>
      </dsp:txBody>
      <dsp:txXfrm>
        <a:off x="0" y="903373"/>
        <a:ext cx="487828" cy="1372619"/>
      </dsp:txXfrm>
    </dsp:sp>
    <dsp:sp modelId="{09D8D258-3115-40E2-B4EC-4E881E2E4332}">
      <dsp:nvSpPr>
        <dsp:cNvPr id="0" name=""/>
        <dsp:cNvSpPr/>
      </dsp:nvSpPr>
      <dsp:spPr>
        <a:xfrm>
          <a:off x="1262716" y="976460"/>
          <a:ext cx="3037158" cy="634665"/>
        </a:xfrm>
        <a:prstGeom prst="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E/e' lat.&gt;</a:t>
          </a:r>
          <a:r>
            <a:rPr lang="pl-PL" sz="1400" kern="1200" dirty="0" smtClean="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13, </a:t>
          </a:r>
          <a:r>
            <a:rPr lang="pl-PL" sz="1400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e' lat.&lt;10 cm/s, </a:t>
          </a:r>
          <a:r>
            <a:rPr lang="pl-PL" sz="14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and LAVI&gt;34 ml/m2</a:t>
          </a:r>
          <a:endParaRPr lang="pl-PL" sz="1400" kern="1200" dirty="0">
            <a:solidFill>
              <a:srgbClr val="FF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1262716" y="976460"/>
        <a:ext cx="3037158" cy="634665"/>
      </dsp:txXfrm>
    </dsp:sp>
    <dsp:sp modelId="{D3821CE4-3CF9-4009-8EEE-D7CB50AE368A}">
      <dsp:nvSpPr>
        <dsp:cNvPr id="0" name=""/>
        <dsp:cNvSpPr/>
      </dsp:nvSpPr>
      <dsp:spPr>
        <a:xfrm>
          <a:off x="4343219" y="2415399"/>
          <a:ext cx="1143180" cy="773425"/>
        </a:xfrm>
        <a:prstGeom prst="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ELEVATED LVFP</a:t>
          </a:r>
        </a:p>
      </dsp:txBody>
      <dsp:txXfrm>
        <a:off x="4343219" y="2415399"/>
        <a:ext cx="1143180" cy="773425"/>
      </dsp:txXfrm>
    </dsp:sp>
    <dsp:sp modelId="{EDFE49DC-EC4B-478A-8FC3-9865592510E1}">
      <dsp:nvSpPr>
        <dsp:cNvPr id="0" name=""/>
        <dsp:cNvSpPr/>
      </dsp:nvSpPr>
      <dsp:spPr>
        <a:xfrm>
          <a:off x="0" y="2454206"/>
          <a:ext cx="1180765" cy="734616"/>
        </a:xfrm>
        <a:prstGeom prst="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NORMAL LVFP</a:t>
          </a:r>
        </a:p>
      </dsp:txBody>
      <dsp:txXfrm>
        <a:off x="0" y="2454206"/>
        <a:ext cx="1180765" cy="734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841D00F-E798-46A1-BEA7-EC9ADB8EF8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81E58E-36E8-4D38-AF4F-4F589B443D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8FB1C-2736-4565-B543-6F553E0071CF}" type="datetimeFigureOut">
              <a:rPr lang="aa-ET" smtClean="0"/>
              <a:t>02/27/2026</a:t>
            </a:fld>
            <a:endParaRPr lang="aa-E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50F95C-0C59-4322-95E0-15DFD999A1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A98DC-C961-480A-A431-94609B0493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9AED8-629E-4DC9-B198-707A4084A64D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904767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8C6B7-7E69-419D-A6C1-AC7940B829F4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C6AC9-B06A-4FA2-A910-210FA38D0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811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C6AC9-B06A-4FA2-A910-210FA38D076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360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C6AC9-B06A-4FA2-A910-210FA38D076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325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C6AC9-B06A-4FA2-A910-210FA38D076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194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5BF1BB5-C6A4-4F65-98F0-F169FFB0F8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6465" y="5457407"/>
            <a:ext cx="11399070" cy="501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6BB9507B-2163-4974-BB68-922002B92A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90094" y="5998706"/>
            <a:ext cx="5611813" cy="501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EB2540-E58D-8B13-7A3E-3B5F00620417}"/>
              </a:ext>
            </a:extLst>
          </p:cNvPr>
          <p:cNvSpPr/>
          <p:nvPr userDrawn="1"/>
        </p:nvSpPr>
        <p:spPr>
          <a:xfrm>
            <a:off x="-38100" y="5171356"/>
            <a:ext cx="12240000" cy="1720496"/>
          </a:xfrm>
          <a:prstGeom prst="rect">
            <a:avLst/>
          </a:prstGeom>
          <a:solidFill>
            <a:srgbClr val="1A3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E27300-0C31-475D-BF15-608D8BE1529F}"/>
              </a:ext>
            </a:extLst>
          </p:cNvPr>
          <p:cNvCxnSpPr/>
          <p:nvPr userDrawn="1"/>
        </p:nvCxnSpPr>
        <p:spPr>
          <a:xfrm>
            <a:off x="-38100" y="5342084"/>
            <a:ext cx="12240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uilding with a tower and a statue in the background&#10;&#10;Description automatically generated">
            <a:extLst>
              <a:ext uri="{FF2B5EF4-FFF2-40B4-BE49-F238E27FC236}">
                <a16:creationId xmlns:a16="http://schemas.microsoft.com/office/drawing/2014/main" id="{253A5B0D-FD71-4200-4A6A-64A0A5099B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" r="3486"/>
          <a:stretch>
            <a:fillRect/>
          </a:stretch>
        </p:blipFill>
        <p:spPr>
          <a:xfrm>
            <a:off x="-38100" y="-8589"/>
            <a:ext cx="12240000" cy="53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9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34963" y="1440611"/>
            <a:ext cx="11522075" cy="44712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7600" indent="-230400">
              <a:buClr>
                <a:srgbClr val="FF9900"/>
              </a:buClr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34963" y="365126"/>
            <a:ext cx="9982800" cy="867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E736BAE-8E9A-4956-8506-173320B7E9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6010275"/>
            <a:ext cx="9662477" cy="482599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000"/>
            </a:lvl1pPr>
            <a:lvl5pPr>
              <a:defRPr/>
            </a:lvl5pPr>
          </a:lstStyle>
          <a:p>
            <a:pPr lvl="0"/>
            <a:r>
              <a:rPr lang="en-US"/>
              <a:t>References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13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C7BBD6-491B-4B0F-997D-9675265194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800" y="855571"/>
            <a:ext cx="9982800" cy="427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  <a:endParaRPr lang="aa-ET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473CAF70-4892-43A2-90EA-CBB039C88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" y="365126"/>
            <a:ext cx="9982800" cy="52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28539B-31E7-420A-9F5E-3D67A078E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440611"/>
            <a:ext cx="11522075" cy="44712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7600" indent="-230400">
              <a:buClr>
                <a:srgbClr val="FF9900"/>
              </a:buClr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66C9C8C-5659-48A3-88FF-D7DCDBF494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6010275"/>
            <a:ext cx="9662477" cy="482599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lang="en-GB" sz="1000" dirty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35947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4963" y="365126"/>
            <a:ext cx="9982229" cy="8684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34963" y="1440000"/>
            <a:ext cx="5508000" cy="4471752"/>
          </a:xfrm>
          <a:prstGeom prst="rect">
            <a:avLst/>
          </a:prstGeom>
        </p:spPr>
        <p:txBody>
          <a:bodyPr/>
          <a:lstStyle>
            <a:lvl1pPr>
              <a:buClr>
                <a:srgbClr val="FF9900"/>
              </a:buClr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9900"/>
              </a:buClr>
              <a:defRPr lang="en-US" sz="20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buClr>
                <a:srgbClr val="FF9900"/>
              </a:buClr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344547" y="1441606"/>
            <a:ext cx="5508000" cy="4471751"/>
          </a:xfrm>
          <a:prstGeom prst="rect">
            <a:avLst/>
          </a:prstGeom>
        </p:spPr>
        <p:txBody>
          <a:bodyPr/>
          <a:lstStyle>
            <a:lvl1pPr>
              <a:def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 lang="en-US" sz="20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buClr>
                <a:srgbClr val="FF9900"/>
              </a:buClr>
            </a:pPr>
            <a:r>
              <a:rPr lang="pl-PL" smtClean="0"/>
              <a:t>Edytuj style wzorca tekstu</a:t>
            </a:r>
          </a:p>
          <a:p>
            <a:pPr lvl="1">
              <a:buClr>
                <a:srgbClr val="FF9900"/>
              </a:buClr>
            </a:pPr>
            <a:r>
              <a:rPr lang="pl-PL" smtClean="0"/>
              <a:t>Drugi poziom</a:t>
            </a:r>
          </a:p>
          <a:p>
            <a:pPr lvl="2">
              <a:buClr>
                <a:srgbClr val="FF9900"/>
              </a:buClr>
            </a:pPr>
            <a:r>
              <a:rPr lang="pl-PL" smtClean="0"/>
              <a:t>Trzeci poziom</a:t>
            </a:r>
          </a:p>
          <a:p>
            <a:pPr lvl="3">
              <a:buClr>
                <a:srgbClr val="FF9900"/>
              </a:buClr>
            </a:pPr>
            <a:r>
              <a:rPr lang="pl-PL" smtClean="0"/>
              <a:t>Czwarty poziom</a:t>
            </a:r>
          </a:p>
          <a:p>
            <a:pPr lvl="4">
              <a:buClr>
                <a:srgbClr val="FF9900"/>
              </a:buClr>
            </a:pPr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C07D585-F4E9-4B85-8706-0A00FB6AC1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6010275"/>
            <a:ext cx="9662477" cy="482599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000"/>
            </a:lvl1pPr>
            <a:lvl5pPr>
              <a:defRPr/>
            </a:lvl5pPr>
          </a:lstStyle>
          <a:p>
            <a:pPr lvl="0"/>
            <a:r>
              <a:rPr lang="en-US"/>
              <a:t>References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18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65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9004DE7-8E68-4E79-8F07-8A52E6E2D6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855571"/>
            <a:ext cx="9982800" cy="427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aa-ET" sz="2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  <a:endParaRPr lang="aa-ET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01307C0-55A2-4D0D-9810-11A03F3B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5126"/>
            <a:ext cx="9982800" cy="52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D30CBE9-CB56-4239-810E-3A0EFEE291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6010275"/>
            <a:ext cx="9662477" cy="482599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000"/>
            </a:lvl1pPr>
            <a:lvl5pPr>
              <a:defRPr/>
            </a:lvl5pPr>
          </a:lstStyle>
          <a:p>
            <a:pPr lvl="0"/>
            <a:r>
              <a:rPr lang="en-US"/>
              <a:t>References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81F687D-6E0C-492D-947A-69BCB28B9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3" y="1440000"/>
            <a:ext cx="5508000" cy="4471752"/>
          </a:xfrm>
          <a:prstGeom prst="rect">
            <a:avLst/>
          </a:prstGeom>
        </p:spPr>
        <p:txBody>
          <a:bodyPr/>
          <a:lstStyle>
            <a:lvl1pPr>
              <a:buClr>
                <a:srgbClr val="FF9900"/>
              </a:buClr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9900"/>
              </a:buClr>
              <a:defRPr lang="en-US" sz="20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buClr>
                <a:srgbClr val="FF9900"/>
              </a:buClr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8BD6636-71CB-4A82-8FDB-8F5CDE4B8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4549" y="1440000"/>
            <a:ext cx="5508000" cy="4471752"/>
          </a:xfrm>
          <a:prstGeom prst="rect">
            <a:avLst/>
          </a:prstGeom>
        </p:spPr>
        <p:txBody>
          <a:bodyPr/>
          <a:lstStyle>
            <a:lvl1pPr>
              <a:buClr>
                <a:srgbClr val="FF9900"/>
              </a:buClr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00"/>
              </a:buClr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00"/>
              </a:buClr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73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42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12">
            <a:extLst>
              <a:ext uri="{FF2B5EF4-FFF2-40B4-BE49-F238E27FC236}">
                <a16:creationId xmlns:a16="http://schemas.microsoft.com/office/drawing/2014/main" id="{B491D7B3-AAC7-4210-B13F-945A494C3B2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34963" y="1200150"/>
            <a:ext cx="11542909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F6FAD23B-724D-4668-A2C7-87AC381701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484" y="311433"/>
            <a:ext cx="1467389" cy="48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0EDD055-3040-4579-B76E-5E649EB9F626}"/>
              </a:ext>
            </a:extLst>
          </p:cNvPr>
          <p:cNvSpPr/>
          <p:nvPr userDrawn="1"/>
        </p:nvSpPr>
        <p:spPr>
          <a:xfrm>
            <a:off x="0" y="6544721"/>
            <a:ext cx="12192000" cy="385789"/>
          </a:xfrm>
          <a:prstGeom prst="rect">
            <a:avLst/>
          </a:prstGeom>
          <a:solidFill>
            <a:srgbClr val="9CB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CBE45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779701-C3BD-4D67-9058-8F63AC6897F9}"/>
              </a:ext>
            </a:extLst>
          </p:cNvPr>
          <p:cNvGrpSpPr/>
          <p:nvPr userDrawn="1"/>
        </p:nvGrpSpPr>
        <p:grpSpPr>
          <a:xfrm>
            <a:off x="10168260" y="5983477"/>
            <a:ext cx="1964535" cy="565062"/>
            <a:chOff x="10161910" y="5983477"/>
            <a:chExt cx="1964535" cy="56506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C6B3D81-1FB4-4A09-88BF-36904BF962FA}"/>
                </a:ext>
              </a:extLst>
            </p:cNvPr>
            <p:cNvGrpSpPr/>
            <p:nvPr userDrawn="1"/>
          </p:nvGrpSpPr>
          <p:grpSpPr>
            <a:xfrm>
              <a:off x="11570903" y="5983477"/>
              <a:ext cx="555542" cy="565062"/>
              <a:chOff x="6114980" y="2695609"/>
              <a:chExt cx="831852" cy="846107"/>
            </a:xfrm>
          </p:grpSpPr>
          <p:pic>
            <p:nvPicPr>
              <p:cNvPr id="34" name="Afbeelding 12">
                <a:extLst>
                  <a:ext uri="{FF2B5EF4-FFF2-40B4-BE49-F238E27FC236}">
                    <a16:creationId xmlns:a16="http://schemas.microsoft.com/office/drawing/2014/main" id="{C0DF2282-FA0C-441E-B5C1-D187E67CC56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22" r="23631" b="34108"/>
              <a:stretch/>
            </p:blipFill>
            <p:spPr>
              <a:xfrm>
                <a:off x="6114980" y="2695609"/>
                <a:ext cx="831852" cy="733391"/>
              </a:xfrm>
              <a:prstGeom prst="rect">
                <a:avLst/>
              </a:prstGeom>
            </p:spPr>
          </p:pic>
          <p:pic>
            <p:nvPicPr>
              <p:cNvPr id="35" name="Afbeelding 12">
                <a:extLst>
                  <a:ext uri="{FF2B5EF4-FFF2-40B4-BE49-F238E27FC236}">
                    <a16:creationId xmlns:a16="http://schemas.microsoft.com/office/drawing/2014/main" id="{EAB70673-2C6E-4DE3-9056-4B949D1573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83" t="60828" r="45036" b="34108"/>
              <a:stretch/>
            </p:blipFill>
            <p:spPr>
              <a:xfrm>
                <a:off x="6434137" y="3429000"/>
                <a:ext cx="173832" cy="56358"/>
              </a:xfrm>
              <a:prstGeom prst="rect">
                <a:avLst/>
              </a:prstGeom>
            </p:spPr>
          </p:pic>
          <p:pic>
            <p:nvPicPr>
              <p:cNvPr id="36" name="Afbeelding 12">
                <a:extLst>
                  <a:ext uri="{FF2B5EF4-FFF2-40B4-BE49-F238E27FC236}">
                    <a16:creationId xmlns:a16="http://schemas.microsoft.com/office/drawing/2014/main" id="{BB0CB1FE-8CD3-452F-B475-F959D31E8D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83" t="60828" r="45036" b="34108"/>
              <a:stretch/>
            </p:blipFill>
            <p:spPr>
              <a:xfrm>
                <a:off x="6434137" y="3485358"/>
                <a:ext cx="173832" cy="56358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D9C57F1-E697-46BF-B6C7-E6BD4DC7ADA9}"/>
                </a:ext>
              </a:extLst>
            </p:cNvPr>
            <p:cNvGrpSpPr/>
            <p:nvPr userDrawn="1"/>
          </p:nvGrpSpPr>
          <p:grpSpPr>
            <a:xfrm>
              <a:off x="10161910" y="5983477"/>
              <a:ext cx="436799" cy="565062"/>
              <a:chOff x="3848029" y="2695609"/>
              <a:chExt cx="654050" cy="846107"/>
            </a:xfrm>
          </p:grpSpPr>
          <p:pic>
            <p:nvPicPr>
              <p:cNvPr id="38" name="Afbeelding 12">
                <a:extLst>
                  <a:ext uri="{FF2B5EF4-FFF2-40B4-BE49-F238E27FC236}">
                    <a16:creationId xmlns:a16="http://schemas.microsoft.com/office/drawing/2014/main" id="{4F203CC2-5A87-4BEF-8566-F4CA8EEEE64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1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281" r="29403" b="34108"/>
              <a:stretch/>
            </p:blipFill>
            <p:spPr>
              <a:xfrm>
                <a:off x="3848029" y="2695609"/>
                <a:ext cx="654050" cy="733391"/>
              </a:xfrm>
              <a:prstGeom prst="rect">
                <a:avLst/>
              </a:prstGeom>
            </p:spPr>
          </p:pic>
          <p:pic>
            <p:nvPicPr>
              <p:cNvPr id="39" name="Afbeelding 12">
                <a:extLst>
                  <a:ext uri="{FF2B5EF4-FFF2-40B4-BE49-F238E27FC236}">
                    <a16:creationId xmlns:a16="http://schemas.microsoft.com/office/drawing/2014/main" id="{459F1E73-9410-44BF-B8AF-380A98D1CF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832" t="60828" r="45293" b="34108"/>
              <a:stretch/>
            </p:blipFill>
            <p:spPr>
              <a:xfrm>
                <a:off x="4107655" y="3429000"/>
                <a:ext cx="140495" cy="56358"/>
              </a:xfrm>
              <a:prstGeom prst="rect">
                <a:avLst/>
              </a:prstGeom>
            </p:spPr>
          </p:pic>
          <p:pic>
            <p:nvPicPr>
              <p:cNvPr id="40" name="Afbeelding 12">
                <a:extLst>
                  <a:ext uri="{FF2B5EF4-FFF2-40B4-BE49-F238E27FC236}">
                    <a16:creationId xmlns:a16="http://schemas.microsoft.com/office/drawing/2014/main" id="{E1F983C6-58A7-4EB8-B68B-570C9E6F99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832" t="60828" r="45293" b="34108"/>
              <a:stretch/>
            </p:blipFill>
            <p:spPr>
              <a:xfrm>
                <a:off x="4110036" y="3485358"/>
                <a:ext cx="140495" cy="56358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07C2BE6-8E50-43D3-91CF-493AE95ACCD5}"/>
                </a:ext>
              </a:extLst>
            </p:cNvPr>
            <p:cNvGrpSpPr/>
            <p:nvPr userDrawn="1"/>
          </p:nvGrpSpPr>
          <p:grpSpPr>
            <a:xfrm>
              <a:off x="10617795" y="5983477"/>
              <a:ext cx="521615" cy="565062"/>
              <a:chOff x="4502079" y="2695609"/>
              <a:chExt cx="781050" cy="846107"/>
            </a:xfrm>
          </p:grpSpPr>
          <p:pic>
            <p:nvPicPr>
              <p:cNvPr id="42" name="Afbeelding 12">
                <a:extLst>
                  <a:ext uri="{FF2B5EF4-FFF2-40B4-BE49-F238E27FC236}">
                    <a16:creationId xmlns:a16="http://schemas.microsoft.com/office/drawing/2014/main" id="{DB05F3CB-D9D8-4E22-8AC6-DFA15723849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3" cstate="print">
                <a:duotone>
                  <a:prstClr val="black"/>
                  <a:schemeClr val="accent2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92" r="24471" b="34108"/>
              <a:stretch/>
            </p:blipFill>
            <p:spPr>
              <a:xfrm>
                <a:off x="4502079" y="2695609"/>
                <a:ext cx="781050" cy="733391"/>
              </a:xfrm>
              <a:prstGeom prst="rect">
                <a:avLst/>
              </a:prstGeom>
            </p:spPr>
          </p:pic>
          <p:pic>
            <p:nvPicPr>
              <p:cNvPr id="43" name="Afbeelding 12">
                <a:extLst>
                  <a:ext uri="{FF2B5EF4-FFF2-40B4-BE49-F238E27FC236}">
                    <a16:creationId xmlns:a16="http://schemas.microsoft.com/office/drawing/2014/main" id="{BE96389D-9E4A-48A3-88BE-AFB2B9EA1A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duotone>
                  <a:prstClr val="black"/>
                  <a:schemeClr val="accent2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02" t="60828" r="46679" b="34108"/>
              <a:stretch/>
            </p:blipFill>
            <p:spPr>
              <a:xfrm>
                <a:off x="4819650" y="3429000"/>
                <a:ext cx="109538" cy="56358"/>
              </a:xfrm>
              <a:prstGeom prst="rect">
                <a:avLst/>
              </a:prstGeom>
            </p:spPr>
          </p:pic>
          <p:pic>
            <p:nvPicPr>
              <p:cNvPr id="44" name="Afbeelding 12">
                <a:extLst>
                  <a:ext uri="{FF2B5EF4-FFF2-40B4-BE49-F238E27FC236}">
                    <a16:creationId xmlns:a16="http://schemas.microsoft.com/office/drawing/2014/main" id="{BC266344-5732-4454-A75A-EFB8C0986F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duotone>
                  <a:prstClr val="black"/>
                  <a:schemeClr val="accent2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02" t="60828" r="46679" b="34108"/>
              <a:stretch/>
            </p:blipFill>
            <p:spPr>
              <a:xfrm>
                <a:off x="4819650" y="3485358"/>
                <a:ext cx="109538" cy="56358"/>
              </a:xfrm>
              <a:prstGeom prst="rect">
                <a:avLst/>
              </a:prstGeom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B0AD420-6F22-454C-8811-19D6ED863EDD}"/>
                </a:ext>
              </a:extLst>
            </p:cNvPr>
            <p:cNvGrpSpPr/>
            <p:nvPr userDrawn="1"/>
          </p:nvGrpSpPr>
          <p:grpSpPr>
            <a:xfrm>
              <a:off x="11085334" y="5983477"/>
              <a:ext cx="555542" cy="565062"/>
              <a:chOff x="5283128" y="2695609"/>
              <a:chExt cx="831851" cy="846107"/>
            </a:xfrm>
          </p:grpSpPr>
          <p:pic>
            <p:nvPicPr>
              <p:cNvPr id="46" name="Afbeelding 12">
                <a:extLst>
                  <a:ext uri="{FF2B5EF4-FFF2-40B4-BE49-F238E27FC236}">
                    <a16:creationId xmlns:a16="http://schemas.microsoft.com/office/drawing/2014/main" id="{15E604B5-2EEE-4DBC-B0A5-8BF081063CF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5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05" r="23349" b="34108"/>
              <a:stretch/>
            </p:blipFill>
            <p:spPr>
              <a:xfrm>
                <a:off x="5283128" y="2695609"/>
                <a:ext cx="831851" cy="733391"/>
              </a:xfrm>
              <a:prstGeom prst="rect">
                <a:avLst/>
              </a:prstGeom>
            </p:spPr>
          </p:pic>
          <p:pic>
            <p:nvPicPr>
              <p:cNvPr id="47" name="Afbeelding 12">
                <a:extLst>
                  <a:ext uri="{FF2B5EF4-FFF2-40B4-BE49-F238E27FC236}">
                    <a16:creationId xmlns:a16="http://schemas.microsoft.com/office/drawing/2014/main" id="{1C9A919F-C34E-4BB1-AC6A-7B97C17618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865" t="60828" r="46804" b="34108"/>
              <a:stretch/>
            </p:blipFill>
            <p:spPr>
              <a:xfrm>
                <a:off x="5595938" y="3429000"/>
                <a:ext cx="147710" cy="56358"/>
              </a:xfrm>
              <a:prstGeom prst="rect">
                <a:avLst/>
              </a:prstGeom>
            </p:spPr>
          </p:pic>
          <p:pic>
            <p:nvPicPr>
              <p:cNvPr id="48" name="Afbeelding 12">
                <a:extLst>
                  <a:ext uri="{FF2B5EF4-FFF2-40B4-BE49-F238E27FC236}">
                    <a16:creationId xmlns:a16="http://schemas.microsoft.com/office/drawing/2014/main" id="{253DC97A-4110-4A91-8519-95A4EE5ADC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865" t="60828" r="46804" b="34108"/>
              <a:stretch/>
            </p:blipFill>
            <p:spPr>
              <a:xfrm>
                <a:off x="5595938" y="3485358"/>
                <a:ext cx="147710" cy="56358"/>
              </a:xfrm>
              <a:prstGeom prst="rect">
                <a:avLst/>
              </a:prstGeom>
            </p:spPr>
          </p:pic>
        </p:grpSp>
      </p:grpSp>
      <p:sp>
        <p:nvSpPr>
          <p:cNvPr id="49" name="Right Triangle 48">
            <a:extLst>
              <a:ext uri="{FF2B5EF4-FFF2-40B4-BE49-F238E27FC236}">
                <a16:creationId xmlns:a16="http://schemas.microsoft.com/office/drawing/2014/main" id="{B098847B-8855-408E-9214-F1349EDCFC68}"/>
              </a:ext>
            </a:extLst>
          </p:cNvPr>
          <p:cNvSpPr/>
          <p:nvPr userDrawn="1"/>
        </p:nvSpPr>
        <p:spPr>
          <a:xfrm rot="10800000" flipV="1">
            <a:off x="7593547" y="6713999"/>
            <a:ext cx="3924000" cy="144000"/>
          </a:xfrm>
          <a:prstGeom prst="rtTriangle">
            <a:avLst/>
          </a:prstGeom>
          <a:solidFill>
            <a:srgbClr val="9CB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CBE45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CCC7AA0-5399-4788-8FBA-3E4CE0CC470B}"/>
              </a:ext>
            </a:extLst>
          </p:cNvPr>
          <p:cNvSpPr/>
          <p:nvPr userDrawn="1"/>
        </p:nvSpPr>
        <p:spPr>
          <a:xfrm>
            <a:off x="11503661" y="6714000"/>
            <a:ext cx="688340" cy="144000"/>
          </a:xfrm>
          <a:prstGeom prst="rect">
            <a:avLst/>
          </a:prstGeom>
          <a:solidFill>
            <a:srgbClr val="9CB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CBE45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CBBB6F-033E-42FF-88C9-81C3F25AD68F}"/>
              </a:ext>
            </a:extLst>
          </p:cNvPr>
          <p:cNvSpPr/>
          <p:nvPr userDrawn="1"/>
        </p:nvSpPr>
        <p:spPr>
          <a:xfrm>
            <a:off x="340164" y="6544722"/>
            <a:ext cx="5137176" cy="338554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algn="l"/>
            <a:r>
              <a:rPr lang="nl-BE" sz="1400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INTERNATIONAL </a:t>
            </a:r>
            <a:r>
              <a:rPr lang="nl-BE" sz="1600" b="1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CTEPH</a:t>
            </a:r>
            <a:r>
              <a:rPr lang="nl-BE" sz="1400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CONFERENCE </a:t>
            </a:r>
            <a:r>
              <a:rPr lang="nl-BE" sz="1600" b="1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2026</a:t>
            </a:r>
            <a:r>
              <a:rPr lang="nl-BE" sz="1400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696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3" r:id="rId2"/>
    <p:sldLayoutId id="2147483650" r:id="rId3"/>
    <p:sldLayoutId id="2147483652" r:id="rId4"/>
    <p:sldLayoutId id="2147483654" r:id="rId5"/>
    <p:sldLayoutId id="214748365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pos="211" userDrawn="1">
          <p15:clr>
            <a:srgbClr val="F26B43"/>
          </p15:clr>
        </p15:guide>
        <p15:guide id="5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7D4230F-08F0-7B58-B794-C7A2054D52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ICC 2026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4793D64F-2740-3E97-17CE-C9507F6EAE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Abstract template</a:t>
            </a:r>
          </a:p>
        </p:txBody>
      </p:sp>
    </p:spTree>
    <p:extLst>
      <p:ext uri="{BB962C8B-B14F-4D97-AF65-F5344CB8AC3E}">
        <p14:creationId xmlns:p14="http://schemas.microsoft.com/office/powerpoint/2010/main" val="3879133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Results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334963" y="5805055"/>
            <a:ext cx="9662477" cy="687820"/>
          </a:xfrm>
        </p:spPr>
        <p:txBody>
          <a:bodyPr/>
          <a:lstStyle/>
          <a:p>
            <a:pPr algn="ctr"/>
            <a:r>
              <a:rPr lang="pl-PL" dirty="0"/>
              <a:t> </a:t>
            </a:r>
            <a:r>
              <a:rPr lang="pl-PL" sz="1200" dirty="0" err="1"/>
              <a:t>Figure</a:t>
            </a:r>
            <a:r>
              <a:rPr lang="pl-PL" sz="1200" dirty="0"/>
              <a:t> </a:t>
            </a:r>
            <a:r>
              <a:rPr lang="pl-PL" sz="1200" dirty="0" smtClean="0"/>
              <a:t>2.The </a:t>
            </a:r>
            <a:r>
              <a:rPr lang="pl-PL" sz="1200" dirty="0" err="1"/>
              <a:t>new</a:t>
            </a:r>
            <a:r>
              <a:rPr lang="pl-PL" sz="1200" dirty="0"/>
              <a:t> scheme for </a:t>
            </a:r>
            <a:r>
              <a:rPr lang="pl-PL" sz="1200" dirty="0" err="1"/>
              <a:t>evaluation</a:t>
            </a:r>
            <a:r>
              <a:rPr lang="pl-PL" sz="1200" dirty="0"/>
              <a:t> of </a:t>
            </a:r>
            <a:r>
              <a:rPr lang="pl-PL" sz="1200" dirty="0" smtClean="0"/>
              <a:t>LVFP. </a:t>
            </a:r>
          </a:p>
          <a:p>
            <a:pPr algn="ctr"/>
            <a:r>
              <a:rPr lang="pl-PL" sz="900" dirty="0" err="1" smtClean="0"/>
              <a:t>Abbreviations</a:t>
            </a:r>
            <a:r>
              <a:rPr lang="pl-PL" sz="900" dirty="0" smtClean="0"/>
              <a:t>: E</a:t>
            </a:r>
            <a:r>
              <a:rPr lang="pl-PL" sz="900" dirty="0"/>
              <a:t>, mitral </a:t>
            </a:r>
            <a:r>
              <a:rPr lang="pl-PL" sz="900" dirty="0" err="1"/>
              <a:t>inflow</a:t>
            </a:r>
            <a:r>
              <a:rPr lang="pl-PL" sz="900" dirty="0"/>
              <a:t> E </a:t>
            </a:r>
            <a:r>
              <a:rPr lang="pl-PL" sz="900" dirty="0" err="1"/>
              <a:t>wave</a:t>
            </a:r>
            <a:r>
              <a:rPr lang="pl-PL" sz="900" dirty="0"/>
              <a:t> </a:t>
            </a:r>
            <a:r>
              <a:rPr lang="pl-PL" sz="900" dirty="0" err="1" smtClean="0"/>
              <a:t>velocity;e</a:t>
            </a:r>
            <a:r>
              <a:rPr lang="pl-PL" sz="900" dirty="0"/>
              <a:t>’ </a:t>
            </a:r>
            <a:r>
              <a:rPr lang="pl-PL" sz="900" dirty="0" smtClean="0"/>
              <a:t>lat.,</a:t>
            </a:r>
            <a:r>
              <a:rPr lang="pl-PL" sz="900" dirty="0" err="1" smtClean="0"/>
              <a:t>mitral</a:t>
            </a:r>
            <a:r>
              <a:rPr lang="pl-PL" sz="900" dirty="0" smtClean="0"/>
              <a:t> </a:t>
            </a:r>
            <a:r>
              <a:rPr lang="pl-PL" sz="900" dirty="0" err="1"/>
              <a:t>annular</a:t>
            </a:r>
            <a:r>
              <a:rPr lang="pl-PL" sz="900" dirty="0"/>
              <a:t> </a:t>
            </a:r>
            <a:r>
              <a:rPr lang="pl-PL" sz="900" dirty="0" err="1"/>
              <a:t>lateral</a:t>
            </a:r>
            <a:r>
              <a:rPr lang="pl-PL" sz="900" dirty="0"/>
              <a:t>  </a:t>
            </a:r>
            <a:r>
              <a:rPr lang="pl-PL" sz="900" dirty="0" err="1"/>
              <a:t>early</a:t>
            </a:r>
            <a:r>
              <a:rPr lang="pl-PL" sz="900" dirty="0"/>
              <a:t> </a:t>
            </a:r>
            <a:r>
              <a:rPr lang="pl-PL" sz="900" dirty="0" err="1"/>
              <a:t>diastolic</a:t>
            </a:r>
            <a:r>
              <a:rPr lang="pl-PL" sz="900" dirty="0"/>
              <a:t> </a:t>
            </a:r>
            <a:r>
              <a:rPr lang="pl-PL" sz="900" dirty="0" err="1"/>
              <a:t>velocity</a:t>
            </a:r>
            <a:r>
              <a:rPr lang="pl-PL" sz="900" dirty="0"/>
              <a:t>; E/e’ </a:t>
            </a:r>
            <a:r>
              <a:rPr lang="pl-PL" sz="900" dirty="0" smtClean="0"/>
              <a:t>lat., the </a:t>
            </a:r>
            <a:r>
              <a:rPr lang="pl-PL" sz="900" dirty="0"/>
              <a:t>ratio of mitral </a:t>
            </a:r>
            <a:r>
              <a:rPr lang="pl-PL" sz="900" dirty="0" err="1"/>
              <a:t>inflow</a:t>
            </a:r>
            <a:r>
              <a:rPr lang="pl-PL" sz="900" dirty="0"/>
              <a:t> E </a:t>
            </a:r>
            <a:r>
              <a:rPr lang="pl-PL" sz="900" dirty="0" err="1"/>
              <a:t>wave</a:t>
            </a:r>
            <a:r>
              <a:rPr lang="pl-PL" sz="900" dirty="0"/>
              <a:t> </a:t>
            </a:r>
            <a:r>
              <a:rPr lang="pl-PL" sz="900" dirty="0" err="1"/>
              <a:t>velocity</a:t>
            </a:r>
            <a:r>
              <a:rPr lang="pl-PL" sz="900" dirty="0"/>
              <a:t> to mitral </a:t>
            </a:r>
            <a:r>
              <a:rPr lang="pl-PL" sz="900" dirty="0" err="1"/>
              <a:t>annular</a:t>
            </a:r>
            <a:r>
              <a:rPr lang="pl-PL" sz="900" dirty="0"/>
              <a:t> </a:t>
            </a:r>
            <a:r>
              <a:rPr lang="pl-PL" sz="900" dirty="0" err="1" smtClean="0"/>
              <a:t>lateral</a:t>
            </a:r>
            <a:r>
              <a:rPr lang="pl-PL" sz="900" dirty="0" smtClean="0"/>
              <a:t> </a:t>
            </a:r>
            <a:r>
              <a:rPr lang="pl-PL" sz="900" dirty="0" err="1" smtClean="0"/>
              <a:t>early</a:t>
            </a:r>
            <a:r>
              <a:rPr lang="pl-PL" sz="900" dirty="0" smtClean="0"/>
              <a:t> </a:t>
            </a:r>
            <a:r>
              <a:rPr lang="pl-PL" sz="900" dirty="0" err="1"/>
              <a:t>diastolic</a:t>
            </a:r>
            <a:r>
              <a:rPr lang="pl-PL" sz="900" dirty="0"/>
              <a:t> </a:t>
            </a:r>
            <a:r>
              <a:rPr lang="pl-PL" sz="900" dirty="0" err="1"/>
              <a:t>velocity</a:t>
            </a:r>
            <a:r>
              <a:rPr lang="pl-PL" sz="900" dirty="0"/>
              <a:t>; LAVI, left </a:t>
            </a:r>
            <a:r>
              <a:rPr lang="pl-PL" sz="900" dirty="0" err="1"/>
              <a:t>atrial</a:t>
            </a:r>
            <a:r>
              <a:rPr lang="pl-PL" sz="900" dirty="0"/>
              <a:t> </a:t>
            </a:r>
            <a:r>
              <a:rPr lang="pl-PL" sz="900" dirty="0" err="1"/>
              <a:t>volume</a:t>
            </a:r>
            <a:r>
              <a:rPr lang="pl-PL" sz="900" dirty="0"/>
              <a:t> </a:t>
            </a:r>
            <a:r>
              <a:rPr lang="pl-PL" sz="900" dirty="0" smtClean="0"/>
              <a:t>index, LVFP, left </a:t>
            </a:r>
            <a:r>
              <a:rPr lang="pl-PL" sz="900" dirty="0" err="1" smtClean="0"/>
              <a:t>ventricular</a:t>
            </a:r>
            <a:r>
              <a:rPr lang="pl-PL" sz="900" dirty="0" smtClean="0"/>
              <a:t> </a:t>
            </a:r>
            <a:r>
              <a:rPr lang="pl-PL" sz="900" dirty="0" err="1" smtClean="0"/>
              <a:t>filling</a:t>
            </a:r>
            <a:r>
              <a:rPr lang="pl-PL" sz="900" dirty="0" smtClean="0"/>
              <a:t> </a:t>
            </a:r>
            <a:r>
              <a:rPr lang="pl-PL" sz="900" dirty="0" err="1" smtClean="0"/>
              <a:t>pressure</a:t>
            </a:r>
            <a:endParaRPr lang="pl-PL" sz="9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90183283"/>
              </p:ext>
            </p:extLst>
          </p:nvPr>
        </p:nvGraphicFramePr>
        <p:xfrm>
          <a:off x="3352800" y="1828800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trzałka w dół 7"/>
          <p:cNvSpPr/>
          <p:nvPr/>
        </p:nvSpPr>
        <p:spPr>
          <a:xfrm>
            <a:off x="3955472" y="2604654"/>
            <a:ext cx="173183" cy="1537855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dół 8"/>
          <p:cNvSpPr/>
          <p:nvPr/>
        </p:nvSpPr>
        <p:spPr>
          <a:xfrm>
            <a:off x="8139545" y="2604654"/>
            <a:ext cx="187037" cy="1537855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dół 9"/>
          <p:cNvSpPr/>
          <p:nvPr/>
        </p:nvSpPr>
        <p:spPr>
          <a:xfrm>
            <a:off x="5872408" y="2604654"/>
            <a:ext cx="261692" cy="16658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dół 10"/>
          <p:cNvSpPr/>
          <p:nvPr/>
        </p:nvSpPr>
        <p:spPr>
          <a:xfrm>
            <a:off x="4724212" y="3530613"/>
            <a:ext cx="261692" cy="16658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dół 11"/>
          <p:cNvSpPr/>
          <p:nvPr/>
        </p:nvSpPr>
        <p:spPr>
          <a:xfrm>
            <a:off x="7207828" y="3538209"/>
            <a:ext cx="261692" cy="16658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4648012" y="3752942"/>
            <a:ext cx="831273" cy="54032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rgbClr val="0003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or 3 negative</a:t>
            </a:r>
            <a:endParaRPr lang="pl-PL" sz="1400" dirty="0">
              <a:solidFill>
                <a:srgbClr val="00030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6802582" y="3752942"/>
            <a:ext cx="789709" cy="54032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rgbClr val="0003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or 3 positive</a:t>
            </a:r>
            <a:endParaRPr lang="pl-PL" sz="1400" dirty="0">
              <a:solidFill>
                <a:srgbClr val="00030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Strzałka zakrzywiona w lewo 15"/>
          <p:cNvSpPr/>
          <p:nvPr/>
        </p:nvSpPr>
        <p:spPr>
          <a:xfrm>
            <a:off x="4724212" y="4361231"/>
            <a:ext cx="261692" cy="541967"/>
          </a:xfrm>
          <a:prstGeom prst="curved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9" name="Strzałka zakrzywiona w prawo 18"/>
          <p:cNvSpPr/>
          <p:nvPr/>
        </p:nvSpPr>
        <p:spPr>
          <a:xfrm>
            <a:off x="7207828" y="4361231"/>
            <a:ext cx="261692" cy="541967"/>
          </a:xfrm>
          <a:prstGeom prst="curv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5479284" y="4335736"/>
            <a:ext cx="13232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If only 2 criteria available and 1 negative and 1 positive – LVFP undetermined</a:t>
            </a:r>
            <a:endParaRPr lang="pl-P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085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34963" y="1440610"/>
            <a:ext cx="9297551" cy="4885033"/>
          </a:xfrm>
        </p:spPr>
        <p:txBody>
          <a:bodyPr/>
          <a:lstStyle/>
          <a:p>
            <a:r>
              <a:rPr lang="pl-PL" sz="2000" dirty="0" err="1"/>
              <a:t>According</a:t>
            </a:r>
            <a:r>
              <a:rPr lang="pl-PL" sz="2000" dirty="0"/>
              <a:t> to </a:t>
            </a:r>
            <a:r>
              <a:rPr lang="pl-PL" sz="2000" dirty="0" err="1"/>
              <a:t>scheme</a:t>
            </a:r>
            <a:r>
              <a:rPr lang="pl-PL" sz="2000" dirty="0"/>
              <a:t> 1, </a:t>
            </a:r>
            <a:r>
              <a:rPr lang="pl-PL" sz="2000" dirty="0" err="1"/>
              <a:t>elevated</a:t>
            </a:r>
            <a:r>
              <a:rPr lang="pl-PL" sz="2000" dirty="0"/>
              <a:t> LVFP was </a:t>
            </a:r>
            <a:r>
              <a:rPr lang="pl-PL" sz="2000" dirty="0" err="1"/>
              <a:t>diagnosed</a:t>
            </a:r>
            <a:r>
              <a:rPr lang="pl-PL" sz="2000" dirty="0"/>
              <a:t> in 21 </a:t>
            </a:r>
            <a:r>
              <a:rPr lang="pl-PL" sz="2000" dirty="0" err="1"/>
              <a:t>patients</a:t>
            </a:r>
            <a:r>
              <a:rPr lang="pl-PL" sz="2000" dirty="0"/>
              <a:t>; in 18, </a:t>
            </a:r>
            <a:r>
              <a:rPr lang="pl-PL" sz="2000" dirty="0" err="1"/>
              <a:t>it</a:t>
            </a:r>
            <a:r>
              <a:rPr lang="pl-PL" sz="2000" dirty="0"/>
              <a:t> was </a:t>
            </a:r>
            <a:r>
              <a:rPr lang="pl-PL" sz="2000" dirty="0" err="1"/>
              <a:t>normal</a:t>
            </a:r>
            <a:r>
              <a:rPr lang="pl-PL" sz="2000" dirty="0"/>
              <a:t>; and in 7, </a:t>
            </a:r>
            <a:r>
              <a:rPr lang="pl-PL" sz="2000" dirty="0" err="1"/>
              <a:t>it</a:t>
            </a:r>
            <a:r>
              <a:rPr lang="pl-PL" sz="2000" dirty="0"/>
              <a:t> was </a:t>
            </a:r>
            <a:r>
              <a:rPr lang="pl-PL" sz="2000" dirty="0" err="1"/>
              <a:t>undetermined</a:t>
            </a:r>
            <a:r>
              <a:rPr lang="pl-PL" sz="2000" dirty="0"/>
              <a:t>. </a:t>
            </a:r>
            <a:r>
              <a:rPr lang="pl-PL" sz="2000" dirty="0" err="1"/>
              <a:t>According</a:t>
            </a:r>
            <a:r>
              <a:rPr lang="pl-PL" sz="2000" dirty="0"/>
              <a:t> to </a:t>
            </a:r>
            <a:r>
              <a:rPr lang="pl-PL" sz="2000" dirty="0" err="1"/>
              <a:t>scheme</a:t>
            </a:r>
            <a:r>
              <a:rPr lang="pl-PL" sz="2000" dirty="0"/>
              <a:t> 2, </a:t>
            </a:r>
            <a:r>
              <a:rPr lang="pl-PL" sz="2000" dirty="0" err="1"/>
              <a:t>elevated</a:t>
            </a:r>
            <a:r>
              <a:rPr lang="pl-PL" sz="2000" dirty="0"/>
              <a:t> LVFP was </a:t>
            </a:r>
            <a:r>
              <a:rPr lang="pl-PL" sz="2000" dirty="0" err="1"/>
              <a:t>diagnosed</a:t>
            </a:r>
            <a:r>
              <a:rPr lang="pl-PL" sz="2000" dirty="0"/>
              <a:t> in 9 </a:t>
            </a:r>
            <a:r>
              <a:rPr lang="pl-PL" sz="2000" dirty="0" err="1"/>
              <a:t>patients</a:t>
            </a:r>
            <a:r>
              <a:rPr lang="pl-PL" sz="2000" dirty="0"/>
              <a:t>. </a:t>
            </a:r>
            <a:r>
              <a:rPr lang="pl-PL" sz="2000" dirty="0" err="1"/>
              <a:t>Normal</a:t>
            </a:r>
            <a:r>
              <a:rPr lang="pl-PL" sz="2000" dirty="0"/>
              <a:t> LVFP was </a:t>
            </a:r>
            <a:r>
              <a:rPr lang="pl-PL" sz="2000" dirty="0" err="1"/>
              <a:t>diagnosed</a:t>
            </a:r>
            <a:r>
              <a:rPr lang="pl-PL" sz="2000" dirty="0"/>
              <a:t> in 31 </a:t>
            </a:r>
            <a:r>
              <a:rPr lang="pl-PL" sz="2000" dirty="0" err="1"/>
              <a:t>patients</a:t>
            </a:r>
            <a:r>
              <a:rPr lang="pl-PL" sz="2000" dirty="0"/>
              <a:t>. In 6 </a:t>
            </a:r>
            <a:r>
              <a:rPr lang="pl-PL" sz="2000" dirty="0" err="1"/>
              <a:t>patients</a:t>
            </a:r>
            <a:r>
              <a:rPr lang="pl-PL" sz="2000" dirty="0"/>
              <a:t>, LVFP was </a:t>
            </a:r>
            <a:r>
              <a:rPr lang="pl-PL" sz="2000" dirty="0" err="1"/>
              <a:t>undetermined</a:t>
            </a:r>
            <a:r>
              <a:rPr lang="pl-PL" sz="2000" dirty="0"/>
              <a:t>. </a:t>
            </a:r>
          </a:p>
          <a:p>
            <a:r>
              <a:rPr lang="en-US" sz="2000" dirty="0" smtClean="0"/>
              <a:t>ROC </a:t>
            </a:r>
            <a:r>
              <a:rPr lang="en-US" sz="2000" dirty="0"/>
              <a:t>curve analysis was performed on 36 patients after excluding patients with undetermined </a:t>
            </a:r>
            <a:r>
              <a:rPr lang="en-US" sz="2000" dirty="0" smtClean="0"/>
              <a:t>L</a:t>
            </a:r>
            <a:r>
              <a:rPr lang="pl-PL" sz="2000" dirty="0" smtClean="0"/>
              <a:t>VF</a:t>
            </a:r>
            <a:r>
              <a:rPr lang="en-US" sz="2000" dirty="0" smtClean="0"/>
              <a:t>P </a:t>
            </a:r>
            <a:r>
              <a:rPr lang="en-US" sz="2000" dirty="0"/>
              <a:t>from both groups.</a:t>
            </a:r>
          </a:p>
          <a:p>
            <a:r>
              <a:rPr lang="en-US" sz="2000" dirty="0"/>
              <a:t>The ROC analysis </a:t>
            </a:r>
            <a:r>
              <a:rPr lang="en-US" sz="2000" dirty="0" smtClean="0"/>
              <a:t>results:</a:t>
            </a:r>
            <a:r>
              <a:rPr lang="pl-PL" sz="2000" dirty="0" smtClean="0"/>
              <a:t> </a:t>
            </a:r>
            <a:r>
              <a:rPr lang="en-US" sz="2000" dirty="0" smtClean="0"/>
              <a:t>Scheme </a:t>
            </a:r>
            <a:r>
              <a:rPr lang="en-US" sz="2000" dirty="0"/>
              <a:t>1 yields an accuracy of 0.61 (95% CI: 0.45–0.75), with a sensitivity of 0.80 (95% CI: 0.49–0.94), a specificity of 0.54 (95% CI: 0.35–0.71) and an area under the curve (AUC) of 0.67 (bootstrap 95% CI: 0.50–0.83; DeLong 95% CI: 0.51–0.83</a:t>
            </a:r>
            <a:r>
              <a:rPr lang="en-US" sz="2000" dirty="0" smtClean="0"/>
              <a:t>)</a:t>
            </a:r>
            <a:r>
              <a:rPr lang="pl-PL" sz="2000" dirty="0" smtClean="0"/>
              <a:t>.</a:t>
            </a:r>
            <a:r>
              <a:rPr lang="en-US" sz="2000" dirty="0" smtClean="0"/>
              <a:t> </a:t>
            </a:r>
            <a:r>
              <a:rPr lang="en-US" sz="2000" b="1" dirty="0"/>
              <a:t>Scheme 2 achieved an accuracy of 0.97 (95% CI: 0.86–1.00), with a specificity of 1.00 (95% CI: 0.87–1.00) and a sensitivity of 0.90 (95% CI: 0.60–0.98), resulting in an AUC of 0.95 (bootstrap 95% CI: 0.83–1.00; DeLong 95% CI: </a:t>
            </a:r>
            <a:r>
              <a:rPr lang="en-US" sz="2000" b="1" dirty="0" smtClean="0"/>
              <a:t>0.85–1.00</a:t>
            </a:r>
            <a:r>
              <a:rPr lang="pl-PL" sz="2000" b="1" dirty="0" smtClean="0"/>
              <a:t>)</a:t>
            </a:r>
            <a:r>
              <a:rPr lang="en-US" sz="2000" b="1" dirty="0" smtClean="0"/>
              <a:t>.</a:t>
            </a:r>
            <a:r>
              <a:rPr lang="en-US" sz="2000" dirty="0" smtClean="0"/>
              <a:t> </a:t>
            </a:r>
            <a:endParaRPr lang="pl-PL" sz="2000" dirty="0" smtClean="0"/>
          </a:p>
          <a:p>
            <a:r>
              <a:rPr lang="pl-PL" sz="2000" dirty="0" smtClean="0"/>
              <a:t>The </a:t>
            </a:r>
            <a:r>
              <a:rPr lang="pl-PL" sz="2000" dirty="0" err="1" smtClean="0"/>
              <a:t>results</a:t>
            </a:r>
            <a:r>
              <a:rPr lang="pl-PL" sz="2000" dirty="0" smtClean="0"/>
              <a:t> </a:t>
            </a:r>
            <a:r>
              <a:rPr lang="pl-PL" sz="2000" dirty="0" err="1" smtClean="0"/>
              <a:t>are</a:t>
            </a:r>
            <a:r>
              <a:rPr lang="pl-PL" sz="2000" dirty="0" smtClean="0"/>
              <a:t> </a:t>
            </a:r>
            <a:r>
              <a:rPr lang="pl-PL" sz="2000" dirty="0" err="1" smtClean="0"/>
              <a:t>presented</a:t>
            </a:r>
            <a:r>
              <a:rPr lang="pl-PL" sz="2000" dirty="0" smtClean="0"/>
              <a:t> in </a:t>
            </a:r>
            <a:r>
              <a:rPr lang="pl-PL" sz="2000" dirty="0" err="1" smtClean="0"/>
              <a:t>Figure</a:t>
            </a:r>
            <a:r>
              <a:rPr lang="pl-PL" sz="2000" dirty="0" smtClean="0"/>
              <a:t> 3.</a:t>
            </a:r>
            <a:r>
              <a:rPr lang="en-US" sz="2000" dirty="0"/>
              <a:t/>
            </a:r>
            <a:br>
              <a:rPr lang="en-US" sz="2000" dirty="0"/>
            </a:br>
            <a:endParaRPr lang="pl-PL" sz="20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Results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6008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Results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sz="900" dirty="0" smtClean="0"/>
          </a:p>
          <a:p>
            <a:pPr marL="0" indent="0">
              <a:buNone/>
            </a:pPr>
            <a:endParaRPr lang="pl-PL" sz="900" dirty="0" smtClean="0"/>
          </a:p>
          <a:p>
            <a:pPr marL="0" indent="0">
              <a:buNone/>
            </a:pPr>
            <a:r>
              <a:rPr lang="pl-PL" sz="900" dirty="0" err="1" smtClean="0"/>
              <a:t>Figure</a:t>
            </a:r>
            <a:r>
              <a:rPr lang="pl-PL" sz="900" dirty="0" smtClean="0"/>
              <a:t> </a:t>
            </a:r>
            <a:r>
              <a:rPr lang="pl-PL" sz="900" dirty="0"/>
              <a:t>3</a:t>
            </a:r>
            <a:r>
              <a:rPr lang="pl-PL" sz="900" dirty="0" smtClean="0"/>
              <a:t>. </a:t>
            </a:r>
            <a:r>
              <a:rPr lang="pl-PL" sz="900" dirty="0"/>
              <a:t>A. ROC </a:t>
            </a:r>
            <a:r>
              <a:rPr lang="pl-PL" sz="900" dirty="0" err="1"/>
              <a:t>Curve</a:t>
            </a:r>
            <a:r>
              <a:rPr lang="pl-PL" sz="900" dirty="0"/>
              <a:t> </a:t>
            </a:r>
            <a:r>
              <a:rPr lang="pl-PL" sz="900" dirty="0" smtClean="0"/>
              <a:t>for </a:t>
            </a:r>
            <a:r>
              <a:rPr lang="pl-PL" sz="900" dirty="0" err="1" smtClean="0"/>
              <a:t>elevated</a:t>
            </a:r>
            <a:r>
              <a:rPr lang="pl-PL" sz="900" dirty="0" smtClean="0"/>
              <a:t> LVFP </a:t>
            </a:r>
            <a:r>
              <a:rPr lang="pl-PL" sz="900" dirty="0" err="1" smtClean="0"/>
              <a:t>assessed</a:t>
            </a:r>
            <a:r>
              <a:rPr lang="pl-PL" sz="900" dirty="0" smtClean="0"/>
              <a:t> </a:t>
            </a:r>
            <a:r>
              <a:rPr lang="pl-PL" sz="900" dirty="0" err="1" smtClean="0"/>
              <a:t>according</a:t>
            </a:r>
            <a:r>
              <a:rPr lang="pl-PL" sz="900" dirty="0" smtClean="0"/>
              <a:t> to scheme 1 </a:t>
            </a:r>
            <a:r>
              <a:rPr lang="pl-PL" sz="900" dirty="0"/>
              <a:t>in </a:t>
            </a:r>
            <a:r>
              <a:rPr lang="pl-PL" sz="900" dirty="0" err="1"/>
              <a:t>p</a:t>
            </a:r>
            <a:r>
              <a:rPr lang="pl-PL" sz="900" dirty="0" err="1" smtClean="0"/>
              <a:t>redicting</a:t>
            </a:r>
            <a:r>
              <a:rPr lang="pl-PL" sz="900" dirty="0" smtClean="0"/>
              <a:t> PAWP </a:t>
            </a:r>
            <a:r>
              <a:rPr lang="pl-PL" sz="900" dirty="0"/>
              <a:t>≥13 mmHg B. ROC </a:t>
            </a:r>
            <a:r>
              <a:rPr lang="pl-PL" sz="900" dirty="0" err="1"/>
              <a:t>Curve</a:t>
            </a:r>
            <a:r>
              <a:rPr lang="pl-PL" sz="900" dirty="0"/>
              <a:t> </a:t>
            </a:r>
            <a:r>
              <a:rPr lang="pl-PL" sz="900" dirty="0" smtClean="0"/>
              <a:t>for </a:t>
            </a:r>
            <a:r>
              <a:rPr lang="pl-PL" sz="900" dirty="0" err="1" smtClean="0"/>
              <a:t>elevated</a:t>
            </a:r>
            <a:r>
              <a:rPr lang="pl-PL" sz="900" dirty="0" smtClean="0"/>
              <a:t> LVFP </a:t>
            </a:r>
            <a:r>
              <a:rPr lang="pl-PL" sz="900" dirty="0" err="1" smtClean="0"/>
              <a:t>assessed</a:t>
            </a:r>
            <a:r>
              <a:rPr lang="pl-PL" sz="900" dirty="0" smtClean="0"/>
              <a:t> </a:t>
            </a:r>
            <a:r>
              <a:rPr lang="pl-PL" sz="900" dirty="0" err="1" smtClean="0"/>
              <a:t>according</a:t>
            </a:r>
            <a:r>
              <a:rPr lang="pl-PL" sz="900" dirty="0" smtClean="0"/>
              <a:t> to  </a:t>
            </a:r>
            <a:r>
              <a:rPr lang="pl-PL" sz="900" dirty="0"/>
              <a:t>the </a:t>
            </a:r>
            <a:r>
              <a:rPr lang="pl-PL" sz="900" dirty="0" err="1" smtClean="0"/>
              <a:t>new</a:t>
            </a:r>
            <a:r>
              <a:rPr lang="pl-PL" sz="900" dirty="0" smtClean="0"/>
              <a:t> scheme </a:t>
            </a:r>
            <a:r>
              <a:rPr lang="pl-PL" sz="900" dirty="0"/>
              <a:t>in </a:t>
            </a:r>
            <a:r>
              <a:rPr lang="pl-PL" sz="900" dirty="0" err="1"/>
              <a:t>p</a:t>
            </a:r>
            <a:r>
              <a:rPr lang="pl-PL" sz="900" dirty="0" err="1" smtClean="0"/>
              <a:t>redicting</a:t>
            </a:r>
            <a:r>
              <a:rPr lang="pl-PL" sz="900" dirty="0" smtClean="0"/>
              <a:t> PAWP </a:t>
            </a:r>
            <a:r>
              <a:rPr lang="pl-PL" sz="900" dirty="0"/>
              <a:t>≥13 mmHg </a:t>
            </a:r>
            <a:endParaRPr lang="pl-PL" sz="900" dirty="0" smtClean="0"/>
          </a:p>
          <a:p>
            <a:pPr marL="0" indent="0">
              <a:buNone/>
            </a:pPr>
            <a:endParaRPr lang="pl-PL" sz="900" dirty="0" smtClean="0"/>
          </a:p>
          <a:p>
            <a:pPr marL="0" indent="0">
              <a:buNone/>
            </a:pPr>
            <a:r>
              <a:rPr lang="en-US" sz="2000" dirty="0" smtClean="0"/>
              <a:t>McNemar's </a:t>
            </a:r>
            <a:r>
              <a:rPr lang="en-US" sz="2000" dirty="0"/>
              <a:t>test indicated no asymmetry in errors for scheme 2 (p=1.000), and revealed misclassification asymmetry (p=0.016), with more false positives than false negatives for scheme 1</a:t>
            </a:r>
            <a:r>
              <a:rPr lang="pl-PL" sz="2000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992" y="1678488"/>
            <a:ext cx="6839211" cy="273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17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01262-94A0-5698-46DB-18A5EC651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7CCBFD-1546-2788-C7C5-C99662EAB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000" dirty="0" err="1"/>
              <a:t>Risk</a:t>
            </a:r>
            <a:r>
              <a:rPr lang="pl-PL" sz="2000" dirty="0"/>
              <a:t> </a:t>
            </a:r>
            <a:r>
              <a:rPr lang="pl-PL" sz="2000" dirty="0" err="1"/>
              <a:t>factors</a:t>
            </a:r>
            <a:r>
              <a:rPr lang="pl-PL" sz="2000" dirty="0"/>
              <a:t> for </a:t>
            </a:r>
            <a:r>
              <a:rPr lang="pl-PL" sz="2000" dirty="0" err="1"/>
              <a:t>HFpEF</a:t>
            </a:r>
            <a:r>
              <a:rPr lang="pl-PL" sz="2000" dirty="0"/>
              <a:t> </a:t>
            </a:r>
            <a:r>
              <a:rPr lang="pl-PL" sz="2000" dirty="0" err="1"/>
              <a:t>are</a:t>
            </a:r>
            <a:r>
              <a:rPr lang="pl-PL" sz="2000" dirty="0"/>
              <a:t> </a:t>
            </a:r>
            <a:r>
              <a:rPr lang="pl-PL" sz="2000" dirty="0" err="1"/>
              <a:t>common</a:t>
            </a:r>
            <a:r>
              <a:rPr lang="pl-PL" sz="2000" dirty="0"/>
              <a:t> in </a:t>
            </a:r>
            <a:r>
              <a:rPr lang="pl-PL" sz="2000" dirty="0" err="1"/>
              <a:t>patients</a:t>
            </a:r>
            <a:r>
              <a:rPr lang="pl-PL" sz="2000" dirty="0"/>
              <a:t> with CTEPH, as </a:t>
            </a:r>
            <a:r>
              <a:rPr lang="pl-PL" sz="2000" dirty="0" err="1"/>
              <a:t>confirmed</a:t>
            </a:r>
            <a:r>
              <a:rPr lang="pl-PL" sz="2000" dirty="0"/>
              <a:t> in </a:t>
            </a:r>
            <a:r>
              <a:rPr lang="pl-PL" sz="2000" dirty="0" err="1"/>
              <a:t>our</a:t>
            </a:r>
            <a:r>
              <a:rPr lang="pl-PL" sz="2000" dirty="0"/>
              <a:t> </a:t>
            </a:r>
            <a:r>
              <a:rPr lang="pl-PL" sz="2000" dirty="0" err="1"/>
              <a:t>study</a:t>
            </a:r>
            <a:r>
              <a:rPr lang="pl-PL" sz="2000" dirty="0"/>
              <a:t> </a:t>
            </a:r>
            <a:r>
              <a:rPr lang="pl-PL" sz="2000" dirty="0" smtClean="0"/>
              <a:t>(</a:t>
            </a:r>
            <a:r>
              <a:rPr lang="pl-PL" sz="2000" dirty="0" err="1" smtClean="0"/>
              <a:t>see</a:t>
            </a:r>
            <a:r>
              <a:rPr lang="pl-PL" sz="2000" dirty="0" smtClean="0"/>
              <a:t> </a:t>
            </a:r>
            <a:r>
              <a:rPr lang="pl-PL" sz="2000" dirty="0" err="1" smtClean="0"/>
              <a:t>Table</a:t>
            </a:r>
            <a:r>
              <a:rPr lang="pl-PL" sz="2000" dirty="0" smtClean="0"/>
              <a:t> </a:t>
            </a:r>
            <a:r>
              <a:rPr lang="pl-PL" sz="2000" dirty="0"/>
              <a:t>1). CTEPH </a:t>
            </a:r>
            <a:r>
              <a:rPr lang="pl-PL" sz="2000" dirty="0" err="1"/>
              <a:t>is</a:t>
            </a:r>
            <a:r>
              <a:rPr lang="pl-PL" sz="2000" dirty="0"/>
              <a:t> one of the </a:t>
            </a:r>
            <a:r>
              <a:rPr lang="pl-PL" sz="2000" dirty="0" err="1"/>
              <a:t>pre-capillary</a:t>
            </a:r>
            <a:r>
              <a:rPr lang="pl-PL" sz="2000" dirty="0"/>
              <a:t> PH </a:t>
            </a:r>
            <a:r>
              <a:rPr lang="pl-PL" sz="2000" dirty="0" err="1"/>
              <a:t>groups</a:t>
            </a:r>
            <a:r>
              <a:rPr lang="pl-PL" sz="2000" dirty="0"/>
              <a:t>, </a:t>
            </a:r>
            <a:r>
              <a:rPr lang="pl-PL" sz="2000" dirty="0" err="1"/>
              <a:t>defined</a:t>
            </a:r>
            <a:r>
              <a:rPr lang="pl-PL" sz="2000" dirty="0"/>
              <a:t> as </a:t>
            </a:r>
            <a:r>
              <a:rPr lang="pl-PL" sz="2000" dirty="0" err="1"/>
              <a:t>mPAP</a:t>
            </a:r>
            <a:r>
              <a:rPr lang="pl-PL" sz="2000" dirty="0"/>
              <a:t> &gt; 20 mmHg </a:t>
            </a:r>
            <a:r>
              <a:rPr lang="pl-PL" sz="2000" dirty="0" err="1"/>
              <a:t>at</a:t>
            </a:r>
            <a:r>
              <a:rPr lang="pl-PL" sz="2000" dirty="0"/>
              <a:t> </a:t>
            </a:r>
            <a:r>
              <a:rPr lang="pl-PL" sz="2000" dirty="0" err="1"/>
              <a:t>rest</a:t>
            </a:r>
            <a:r>
              <a:rPr lang="pl-PL" sz="2000" dirty="0"/>
              <a:t>, PAWP ≤ 15 mmHg with PVR </a:t>
            </a:r>
            <a:r>
              <a:rPr lang="pl-PL" sz="2000" dirty="0" smtClean="0"/>
              <a:t>&gt;2 </a:t>
            </a:r>
            <a:r>
              <a:rPr lang="pl-PL" sz="2000" dirty="0"/>
              <a:t>WU. The </a:t>
            </a:r>
            <a:r>
              <a:rPr lang="pl-PL" sz="2000" dirty="0" err="1"/>
              <a:t>cutoff</a:t>
            </a:r>
            <a:r>
              <a:rPr lang="pl-PL" sz="2000" dirty="0"/>
              <a:t> PAWP point of 15 mmHg to </a:t>
            </a:r>
            <a:r>
              <a:rPr lang="pl-PL" sz="2000" dirty="0" err="1"/>
              <a:t>distinguish</a:t>
            </a:r>
            <a:r>
              <a:rPr lang="pl-PL" sz="2000" dirty="0"/>
              <a:t> </a:t>
            </a:r>
            <a:r>
              <a:rPr lang="pl-PL" sz="2000" dirty="0" err="1"/>
              <a:t>between</a:t>
            </a:r>
            <a:r>
              <a:rPr lang="pl-PL" sz="2000" dirty="0"/>
              <a:t> </a:t>
            </a:r>
            <a:r>
              <a:rPr lang="pl-PL" sz="2000" dirty="0" err="1"/>
              <a:t>pre</a:t>
            </a:r>
            <a:r>
              <a:rPr lang="pl-PL" sz="2000" dirty="0"/>
              <a:t>- and post-</a:t>
            </a:r>
            <a:r>
              <a:rPr lang="pl-PL" sz="2000" dirty="0" err="1"/>
              <a:t>capillary</a:t>
            </a:r>
            <a:r>
              <a:rPr lang="pl-PL" sz="2000" dirty="0"/>
              <a:t> PH </a:t>
            </a:r>
            <a:r>
              <a:rPr lang="pl-PL" sz="2000" dirty="0" err="1"/>
              <a:t>results</a:t>
            </a:r>
            <a:r>
              <a:rPr lang="pl-PL" sz="2000" dirty="0"/>
              <a:t> from the </a:t>
            </a:r>
            <a:r>
              <a:rPr lang="pl-PL" sz="2000" dirty="0" err="1"/>
              <a:t>use</a:t>
            </a:r>
            <a:r>
              <a:rPr lang="pl-PL" sz="2000" dirty="0"/>
              <a:t> of a PAWP </a:t>
            </a:r>
            <a:r>
              <a:rPr lang="pl-PL" sz="2000" dirty="0" err="1"/>
              <a:t>threshold</a:t>
            </a:r>
            <a:r>
              <a:rPr lang="pl-PL" sz="2000" dirty="0"/>
              <a:t> </a:t>
            </a:r>
            <a:r>
              <a:rPr lang="pl-PL" sz="2000" dirty="0" err="1"/>
              <a:t>value</a:t>
            </a:r>
            <a:r>
              <a:rPr lang="pl-PL" sz="2000" dirty="0"/>
              <a:t> of ≤15 mmHg as a </a:t>
            </a:r>
            <a:r>
              <a:rPr lang="pl-PL" sz="2000" dirty="0" err="1"/>
              <a:t>criterion</a:t>
            </a:r>
            <a:r>
              <a:rPr lang="pl-PL" sz="2000" dirty="0"/>
              <a:t> for </a:t>
            </a:r>
            <a:r>
              <a:rPr lang="pl-PL" sz="2000" dirty="0" err="1"/>
              <a:t>diagnosis</a:t>
            </a:r>
            <a:r>
              <a:rPr lang="pl-PL" sz="2000" dirty="0"/>
              <a:t> in </a:t>
            </a:r>
            <a:r>
              <a:rPr lang="pl-PL" sz="2000" dirty="0" err="1"/>
              <a:t>almost</a:t>
            </a:r>
            <a:r>
              <a:rPr lang="pl-PL" sz="2000" dirty="0"/>
              <a:t> </a:t>
            </a:r>
            <a:r>
              <a:rPr lang="pl-PL" sz="2000" dirty="0" err="1"/>
              <a:t>all</a:t>
            </a:r>
            <a:r>
              <a:rPr lang="pl-PL" sz="2000" dirty="0"/>
              <a:t> </a:t>
            </a:r>
            <a:r>
              <a:rPr lang="pl-PL" sz="2000" dirty="0" err="1"/>
              <a:t>studies</a:t>
            </a:r>
            <a:r>
              <a:rPr lang="pl-PL" sz="2000" dirty="0"/>
              <a:t> </a:t>
            </a:r>
            <a:r>
              <a:rPr lang="pl-PL" sz="2000" dirty="0" err="1"/>
              <a:t>evaluating</a:t>
            </a:r>
            <a:r>
              <a:rPr lang="pl-PL" sz="2000" dirty="0"/>
              <a:t> the </a:t>
            </a:r>
            <a:r>
              <a:rPr lang="pl-PL" sz="2000" dirty="0" err="1"/>
              <a:t>treatment</a:t>
            </a:r>
            <a:r>
              <a:rPr lang="pl-PL" sz="2000" dirty="0"/>
              <a:t> of </a:t>
            </a:r>
            <a:r>
              <a:rPr lang="pl-PL" sz="2000" dirty="0" err="1"/>
              <a:t>arterial</a:t>
            </a:r>
            <a:r>
              <a:rPr lang="pl-PL" sz="2000" dirty="0"/>
              <a:t> PH; </a:t>
            </a:r>
            <a:r>
              <a:rPr lang="pl-PL" sz="2000" dirty="0" err="1"/>
              <a:t>however</a:t>
            </a:r>
            <a:r>
              <a:rPr lang="pl-PL" sz="2000" dirty="0"/>
              <a:t>, the </a:t>
            </a:r>
            <a:r>
              <a:rPr lang="pl-PL" sz="2000" dirty="0" err="1"/>
              <a:t>upper</a:t>
            </a:r>
            <a:r>
              <a:rPr lang="pl-PL" sz="2000" dirty="0"/>
              <a:t> limit of the PAWP norm </a:t>
            </a:r>
            <a:r>
              <a:rPr lang="pl-PL" sz="2000" dirty="0" err="1"/>
              <a:t>is</a:t>
            </a:r>
            <a:r>
              <a:rPr lang="pl-PL" sz="2000" dirty="0"/>
              <a:t> 12 mmHg [1], </a:t>
            </a:r>
            <a:r>
              <a:rPr lang="pl-PL" sz="2000" dirty="0" err="1"/>
              <a:t>which</a:t>
            </a:r>
            <a:r>
              <a:rPr lang="pl-PL" sz="2000" dirty="0"/>
              <a:t> we applied in </a:t>
            </a:r>
            <a:r>
              <a:rPr lang="pl-PL" sz="2000" dirty="0" err="1"/>
              <a:t>our</a:t>
            </a:r>
            <a:r>
              <a:rPr lang="pl-PL" sz="2000" dirty="0"/>
              <a:t> </a:t>
            </a:r>
            <a:r>
              <a:rPr lang="pl-PL" sz="2000" dirty="0" err="1"/>
              <a:t>study</a:t>
            </a:r>
            <a:r>
              <a:rPr lang="pl-PL" sz="2000" dirty="0" smtClean="0"/>
              <a:t>.</a:t>
            </a:r>
          </a:p>
          <a:p>
            <a:pPr marL="0" indent="0">
              <a:buNone/>
            </a:pPr>
            <a:r>
              <a:rPr lang="en-US" sz="2000" dirty="0"/>
              <a:t>In a paper published in 2023, Ch. </a:t>
            </a:r>
            <a:r>
              <a:rPr lang="en-US" sz="2000" dirty="0" err="1"/>
              <a:t>Gerges</a:t>
            </a:r>
            <a:r>
              <a:rPr lang="en-US" sz="2000" dirty="0"/>
              <a:t> et al studied the impact of elevated LVFP on mortality in patients with CTEPH. LVFP</a:t>
            </a:r>
            <a:r>
              <a:rPr lang="pl-PL" sz="2000" dirty="0"/>
              <a:t> was </a:t>
            </a:r>
            <a:r>
              <a:rPr lang="en-US" sz="2000" dirty="0"/>
              <a:t>obtained through invasive measurements of PAWP and </a:t>
            </a:r>
            <a:r>
              <a:rPr lang="pl-PL" sz="2000" dirty="0" err="1"/>
              <a:t>left</a:t>
            </a:r>
            <a:r>
              <a:rPr lang="pl-PL" sz="2000" dirty="0"/>
              <a:t> </a:t>
            </a:r>
            <a:r>
              <a:rPr lang="pl-PL" sz="2000" dirty="0" err="1"/>
              <a:t>ventricular</a:t>
            </a:r>
            <a:r>
              <a:rPr lang="pl-PL" sz="2000" dirty="0"/>
              <a:t> end – </a:t>
            </a:r>
            <a:r>
              <a:rPr lang="pl-PL" sz="2000" dirty="0" err="1"/>
              <a:t>diastolic</a:t>
            </a:r>
            <a:r>
              <a:rPr lang="pl-PL" sz="2000" dirty="0"/>
              <a:t> </a:t>
            </a:r>
            <a:r>
              <a:rPr lang="pl-PL" sz="2000" dirty="0" err="1" smtClean="0"/>
              <a:t>pressure</a:t>
            </a:r>
            <a:r>
              <a:rPr lang="pl-PL" sz="2000" dirty="0" smtClean="0"/>
              <a:t> (LVEDP). </a:t>
            </a:r>
            <a:r>
              <a:rPr lang="pl-PL" sz="2000" dirty="0"/>
              <a:t>The </a:t>
            </a:r>
            <a:r>
              <a:rPr lang="pl-PL" sz="2000" dirty="0" err="1"/>
              <a:t>researchers</a:t>
            </a:r>
            <a:r>
              <a:rPr lang="pl-PL" sz="2000" dirty="0"/>
              <a:t> </a:t>
            </a:r>
            <a:r>
              <a:rPr lang="pl-PL" sz="2000" dirty="0" err="1"/>
              <a:t>have</a:t>
            </a:r>
            <a:r>
              <a:rPr lang="pl-PL" sz="2000" dirty="0"/>
              <a:t> </a:t>
            </a:r>
            <a:r>
              <a:rPr lang="pl-PL" sz="2000" dirty="0" err="1"/>
              <a:t>proven</a:t>
            </a:r>
            <a:r>
              <a:rPr lang="pl-PL" sz="2000" dirty="0"/>
              <a:t> </a:t>
            </a:r>
            <a:r>
              <a:rPr lang="pl-PL" sz="2000" dirty="0" err="1"/>
              <a:t>that</a:t>
            </a:r>
            <a:r>
              <a:rPr lang="pl-PL" sz="2000" dirty="0"/>
              <a:t> LVFP</a:t>
            </a:r>
            <a:r>
              <a:rPr lang="en-US" sz="2000" dirty="0"/>
              <a:t> is an independent survival factor in patients with CTEPH</a:t>
            </a:r>
            <a:r>
              <a:rPr lang="pl-PL" sz="2000" dirty="0"/>
              <a:t> [2]</a:t>
            </a:r>
            <a:r>
              <a:rPr lang="en-US" sz="2000" dirty="0" smtClean="0"/>
              <a:t>.</a:t>
            </a:r>
            <a:r>
              <a:rPr lang="pl-PL" sz="2000" dirty="0" smtClean="0"/>
              <a:t> </a:t>
            </a:r>
            <a:r>
              <a:rPr lang="en-US" sz="2000" dirty="0"/>
              <a:t>Therefore, it seems that the development of a non-invasive LVFP assessment model that could be used during follow-up visits in patients with CTEPH is clinically relevant. 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8FCC2A-F944-3757-6E86-F44AD9B85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F796C-8F0B-90F0-6846-6D9532E6C6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963" y="5911811"/>
            <a:ext cx="9662477" cy="482599"/>
          </a:xfrm>
        </p:spPr>
        <p:txBody>
          <a:bodyPr/>
          <a:lstStyle/>
          <a:p>
            <a:r>
              <a:rPr lang="pl-PL" dirty="0"/>
              <a:t>1. Humbert M.; Kovacs G.; </a:t>
            </a:r>
            <a:r>
              <a:rPr lang="pl-PL" dirty="0" err="1"/>
              <a:t>Hoeper</a:t>
            </a:r>
            <a:r>
              <a:rPr lang="pl-PL" dirty="0"/>
              <a:t> M.M. et al 2022 ESC/ERS </a:t>
            </a:r>
            <a:r>
              <a:rPr lang="pl-PL" dirty="0" err="1"/>
              <a:t>Guidelines</a:t>
            </a:r>
            <a:r>
              <a:rPr lang="pl-PL" dirty="0"/>
              <a:t> for the </a:t>
            </a:r>
            <a:r>
              <a:rPr lang="pl-PL" dirty="0" err="1"/>
              <a:t>diagnosis</a:t>
            </a:r>
            <a:r>
              <a:rPr lang="pl-PL" dirty="0"/>
              <a:t> and </a:t>
            </a:r>
            <a:r>
              <a:rPr lang="pl-PL" dirty="0" err="1"/>
              <a:t>treatment</a:t>
            </a:r>
            <a:r>
              <a:rPr lang="pl-PL" dirty="0"/>
              <a:t> of pulmonary </a:t>
            </a:r>
            <a:r>
              <a:rPr lang="pl-PL" dirty="0" err="1"/>
              <a:t>hypertension</a:t>
            </a:r>
            <a:r>
              <a:rPr lang="pl-PL" dirty="0"/>
              <a:t> </a:t>
            </a:r>
            <a:r>
              <a:rPr lang="pl-PL" dirty="0" err="1"/>
              <a:t>Eur</a:t>
            </a:r>
            <a:r>
              <a:rPr lang="pl-PL" dirty="0"/>
              <a:t>. Respir.J.2022, DOI: 10.1183/13993003.00879-2022</a:t>
            </a:r>
          </a:p>
          <a:p>
            <a:r>
              <a:rPr lang="pl-PL" dirty="0" smtClean="0"/>
              <a:t>2</a:t>
            </a:r>
            <a:r>
              <a:rPr lang="pl-PL" dirty="0"/>
              <a:t>. Gerges C, Pistritto AM, Gerges M, et al. </a:t>
            </a:r>
            <a:r>
              <a:rPr lang="pl-PL" dirty="0" err="1"/>
              <a:t>Left</a:t>
            </a:r>
            <a:r>
              <a:rPr lang="pl-PL" dirty="0"/>
              <a:t> </a:t>
            </a:r>
            <a:r>
              <a:rPr lang="pl-PL" dirty="0" err="1"/>
              <a:t>Ventricular</a:t>
            </a:r>
            <a:r>
              <a:rPr lang="pl-PL" dirty="0"/>
              <a:t> </a:t>
            </a:r>
            <a:r>
              <a:rPr lang="pl-PL" dirty="0" err="1"/>
              <a:t>Filling</a:t>
            </a:r>
            <a:r>
              <a:rPr lang="pl-PL" dirty="0"/>
              <a:t> </a:t>
            </a:r>
            <a:r>
              <a:rPr lang="pl-PL" dirty="0" err="1"/>
              <a:t>Pressure</a:t>
            </a:r>
            <a:r>
              <a:rPr lang="pl-PL" dirty="0"/>
              <a:t> in </a:t>
            </a:r>
            <a:r>
              <a:rPr lang="pl-PL" dirty="0" err="1"/>
              <a:t>Chronic</a:t>
            </a:r>
            <a:r>
              <a:rPr lang="pl-PL" dirty="0"/>
              <a:t> </a:t>
            </a:r>
            <a:r>
              <a:rPr lang="pl-PL" dirty="0" err="1"/>
              <a:t>Thromboembolic</a:t>
            </a:r>
            <a:r>
              <a:rPr lang="pl-PL" dirty="0"/>
              <a:t> </a:t>
            </a:r>
            <a:r>
              <a:rPr lang="pl-PL" dirty="0" err="1"/>
              <a:t>Pulmonary</a:t>
            </a:r>
            <a:r>
              <a:rPr lang="pl-PL" dirty="0"/>
              <a:t> </a:t>
            </a:r>
            <a:r>
              <a:rPr lang="pl-PL" dirty="0" err="1"/>
              <a:t>Hypertension</a:t>
            </a:r>
            <a:r>
              <a:rPr lang="pl-PL" dirty="0"/>
              <a:t>. J Am </a:t>
            </a:r>
            <a:r>
              <a:rPr lang="pl-PL" dirty="0" err="1"/>
              <a:t>Coll</a:t>
            </a:r>
            <a:r>
              <a:rPr lang="pl-PL" dirty="0"/>
              <a:t> </a:t>
            </a:r>
            <a:r>
              <a:rPr lang="pl-PL" dirty="0" err="1"/>
              <a:t>Cardiol</a:t>
            </a:r>
            <a:r>
              <a:rPr lang="pl-PL" dirty="0"/>
              <a:t>. 2023 </a:t>
            </a:r>
            <a:r>
              <a:rPr lang="pl-PL" dirty="0" err="1"/>
              <a:t>Feb</a:t>
            </a:r>
            <a:r>
              <a:rPr lang="pl-PL" dirty="0"/>
              <a:t> 21;81(7):653-664. doi: 10.1016/j.jacc.2022.11.049. PMID: 36792280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242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000" dirty="0"/>
              <a:t>Evaluation of LVFP in </a:t>
            </a:r>
            <a:r>
              <a:rPr lang="pl-PL" sz="2000" dirty="0" err="1"/>
              <a:t>patients</a:t>
            </a:r>
            <a:r>
              <a:rPr lang="pl-PL" sz="2000" dirty="0"/>
              <a:t> with CTEPH </a:t>
            </a:r>
            <a:r>
              <a:rPr lang="pl-PL" sz="2000" dirty="0" err="1"/>
              <a:t>is</a:t>
            </a:r>
            <a:r>
              <a:rPr lang="pl-PL" sz="2000" dirty="0"/>
              <a:t> </a:t>
            </a:r>
            <a:r>
              <a:rPr lang="pl-PL" sz="2000" dirty="0" err="1"/>
              <a:t>challenging</a:t>
            </a:r>
            <a:r>
              <a:rPr lang="pl-PL" sz="2000" dirty="0"/>
              <a:t>. </a:t>
            </a:r>
            <a:r>
              <a:rPr lang="pl-PL" sz="2000" dirty="0" err="1"/>
              <a:t>Firstly</a:t>
            </a:r>
            <a:r>
              <a:rPr lang="pl-PL" sz="2000" dirty="0"/>
              <a:t>, </a:t>
            </a:r>
            <a:r>
              <a:rPr lang="pl-PL" sz="2000" dirty="0" err="1"/>
              <a:t>increased</a:t>
            </a:r>
            <a:r>
              <a:rPr lang="pl-PL" sz="2000" dirty="0"/>
              <a:t> </a:t>
            </a:r>
            <a:r>
              <a:rPr lang="pl-PL" sz="2000" dirty="0" err="1"/>
              <a:t>afterload</a:t>
            </a:r>
            <a:r>
              <a:rPr lang="pl-PL" sz="2000" dirty="0"/>
              <a:t> in the </a:t>
            </a:r>
            <a:r>
              <a:rPr lang="pl-PL" sz="2000" dirty="0" err="1"/>
              <a:t>right</a:t>
            </a:r>
            <a:r>
              <a:rPr lang="pl-PL" sz="2000" dirty="0"/>
              <a:t> </a:t>
            </a:r>
            <a:r>
              <a:rPr lang="pl-PL" sz="2000" dirty="0" err="1"/>
              <a:t>ventricle</a:t>
            </a:r>
            <a:r>
              <a:rPr lang="pl-PL" sz="2000" dirty="0"/>
              <a:t> (RV), </a:t>
            </a:r>
            <a:r>
              <a:rPr lang="pl-PL" sz="2000" dirty="0" err="1"/>
              <a:t>resulting</a:t>
            </a:r>
            <a:r>
              <a:rPr lang="pl-PL" sz="2000" dirty="0"/>
              <a:t> in </a:t>
            </a:r>
            <a:r>
              <a:rPr lang="pl-PL" sz="2000" dirty="0" err="1"/>
              <a:t>abnormal</a:t>
            </a:r>
            <a:r>
              <a:rPr lang="pl-PL" sz="2000" dirty="0"/>
              <a:t> </a:t>
            </a:r>
            <a:r>
              <a:rPr lang="pl-PL" sz="2000" dirty="0" err="1"/>
              <a:t>tricuspid</a:t>
            </a:r>
            <a:r>
              <a:rPr lang="pl-PL" sz="2000" dirty="0"/>
              <a:t> </a:t>
            </a:r>
            <a:r>
              <a:rPr lang="pl-PL" sz="2000" dirty="0" err="1"/>
              <a:t>regurgitation</a:t>
            </a:r>
            <a:r>
              <a:rPr lang="pl-PL" sz="2000" dirty="0"/>
              <a:t> </a:t>
            </a:r>
            <a:r>
              <a:rPr lang="pl-PL" sz="2000" dirty="0" err="1"/>
              <a:t>maximal</a:t>
            </a:r>
            <a:r>
              <a:rPr lang="pl-PL" sz="2000" dirty="0"/>
              <a:t> </a:t>
            </a:r>
            <a:r>
              <a:rPr lang="pl-PL" sz="2000" dirty="0" err="1"/>
              <a:t>velocity</a:t>
            </a:r>
            <a:r>
              <a:rPr lang="pl-PL" sz="2000" dirty="0"/>
              <a:t> </a:t>
            </a:r>
            <a:r>
              <a:rPr lang="pl-PL" sz="2000" dirty="0" err="1"/>
              <a:t>values</a:t>
            </a:r>
            <a:r>
              <a:rPr lang="pl-PL" sz="2000" dirty="0"/>
              <a:t>, </a:t>
            </a:r>
            <a:r>
              <a:rPr lang="pl-PL" sz="2000" dirty="0" err="1"/>
              <a:t>may</a:t>
            </a:r>
            <a:r>
              <a:rPr lang="pl-PL" sz="2000" dirty="0"/>
              <a:t> be </a:t>
            </a:r>
            <a:r>
              <a:rPr lang="pl-PL" sz="2000" dirty="0" err="1"/>
              <a:t>due</a:t>
            </a:r>
            <a:r>
              <a:rPr lang="pl-PL" sz="2000" dirty="0"/>
              <a:t> to </a:t>
            </a:r>
            <a:r>
              <a:rPr lang="pl-PL" sz="2000" dirty="0" err="1"/>
              <a:t>primary</a:t>
            </a:r>
            <a:r>
              <a:rPr lang="pl-PL" sz="2000" dirty="0"/>
              <a:t> </a:t>
            </a:r>
            <a:r>
              <a:rPr lang="pl-PL" sz="2000" dirty="0" err="1"/>
              <a:t>pulmonary</a:t>
            </a:r>
            <a:r>
              <a:rPr lang="pl-PL" sz="2000" dirty="0"/>
              <a:t> </a:t>
            </a:r>
            <a:r>
              <a:rPr lang="pl-PL" sz="2000" dirty="0" err="1"/>
              <a:t>vascular</a:t>
            </a:r>
            <a:r>
              <a:rPr lang="pl-PL" sz="2000" dirty="0"/>
              <a:t> </a:t>
            </a:r>
            <a:r>
              <a:rPr lang="pl-PL" sz="2000" dirty="0" err="1"/>
              <a:t>pathology</a:t>
            </a:r>
            <a:r>
              <a:rPr lang="pl-PL" sz="2000" dirty="0"/>
              <a:t> </a:t>
            </a:r>
            <a:r>
              <a:rPr lang="pl-PL" sz="2000" dirty="0" err="1"/>
              <a:t>or</a:t>
            </a:r>
            <a:r>
              <a:rPr lang="pl-PL" sz="2000" dirty="0"/>
              <a:t> to </a:t>
            </a:r>
            <a:r>
              <a:rPr lang="pl-PL" sz="2000" dirty="0" err="1"/>
              <a:t>pre-existing</a:t>
            </a:r>
            <a:r>
              <a:rPr lang="pl-PL" sz="2000" dirty="0"/>
              <a:t> PH in the </a:t>
            </a:r>
            <a:r>
              <a:rPr lang="pl-PL" sz="2000" dirty="0" err="1"/>
              <a:t>course</a:t>
            </a:r>
            <a:r>
              <a:rPr lang="pl-PL" sz="2000" dirty="0"/>
              <a:t> of </a:t>
            </a:r>
            <a:r>
              <a:rPr lang="pl-PL" sz="2000" dirty="0" err="1"/>
              <a:t>HFpEF</a:t>
            </a:r>
            <a:r>
              <a:rPr lang="pl-PL" sz="2000" dirty="0"/>
              <a:t>. </a:t>
            </a:r>
            <a:r>
              <a:rPr lang="pl-PL" sz="2000" dirty="0" err="1"/>
              <a:t>Secondly</a:t>
            </a:r>
            <a:r>
              <a:rPr lang="pl-PL" sz="2000" dirty="0"/>
              <a:t>, </a:t>
            </a:r>
            <a:r>
              <a:rPr lang="pl-PL" sz="2000" dirty="0" err="1"/>
              <a:t>all</a:t>
            </a:r>
            <a:r>
              <a:rPr lang="pl-PL" sz="2000" dirty="0"/>
              <a:t> </a:t>
            </a:r>
            <a:r>
              <a:rPr lang="pl-PL" sz="2000" dirty="0" err="1"/>
              <a:t>patients</a:t>
            </a:r>
            <a:r>
              <a:rPr lang="pl-PL" sz="2000" dirty="0"/>
              <a:t> with </a:t>
            </a:r>
            <a:r>
              <a:rPr lang="pl-PL" sz="2000" dirty="0" err="1"/>
              <a:t>increased</a:t>
            </a:r>
            <a:r>
              <a:rPr lang="pl-PL" sz="2000" dirty="0"/>
              <a:t> </a:t>
            </a:r>
            <a:r>
              <a:rPr lang="pl-PL" sz="2000" dirty="0" err="1"/>
              <a:t>pressure</a:t>
            </a:r>
            <a:r>
              <a:rPr lang="pl-PL" sz="2000" dirty="0"/>
              <a:t> in the RV </a:t>
            </a:r>
            <a:r>
              <a:rPr lang="pl-PL" sz="2000" dirty="0" err="1"/>
              <a:t>present</a:t>
            </a:r>
            <a:r>
              <a:rPr lang="pl-PL" sz="2000" dirty="0"/>
              <a:t> </a:t>
            </a:r>
            <a:r>
              <a:rPr lang="pl-PL" sz="2000" dirty="0" err="1"/>
              <a:t>impaired</a:t>
            </a:r>
            <a:r>
              <a:rPr lang="pl-PL" sz="2000" dirty="0"/>
              <a:t> </a:t>
            </a:r>
            <a:r>
              <a:rPr lang="pl-PL" sz="2000" dirty="0" err="1"/>
              <a:t>interventricular</a:t>
            </a:r>
            <a:r>
              <a:rPr lang="pl-PL" sz="2000" dirty="0"/>
              <a:t> </a:t>
            </a:r>
            <a:r>
              <a:rPr lang="pl-PL" sz="2000" dirty="0" err="1"/>
              <a:t>septal</a:t>
            </a:r>
            <a:r>
              <a:rPr lang="pl-PL" sz="2000" dirty="0"/>
              <a:t> </a:t>
            </a:r>
            <a:r>
              <a:rPr lang="pl-PL" sz="2000" dirty="0" err="1"/>
              <a:t>motion</a:t>
            </a:r>
            <a:r>
              <a:rPr lang="pl-PL" sz="2000" dirty="0"/>
              <a:t>, </a:t>
            </a:r>
            <a:r>
              <a:rPr lang="pl-PL" sz="2000" dirty="0" err="1"/>
              <a:t>which</a:t>
            </a:r>
            <a:r>
              <a:rPr lang="pl-PL" sz="2000" dirty="0"/>
              <a:t> </a:t>
            </a:r>
            <a:r>
              <a:rPr lang="pl-PL" sz="2000" dirty="0" err="1"/>
              <a:t>results</a:t>
            </a:r>
            <a:r>
              <a:rPr lang="pl-PL" sz="2000" dirty="0"/>
              <a:t> in </a:t>
            </a:r>
            <a:r>
              <a:rPr lang="pl-PL" sz="2000" dirty="0" err="1"/>
              <a:t>reduced</a:t>
            </a:r>
            <a:r>
              <a:rPr lang="pl-PL" sz="2000" dirty="0"/>
              <a:t> e’ </a:t>
            </a:r>
            <a:r>
              <a:rPr lang="pl-PL" sz="2000" dirty="0" err="1"/>
              <a:t>sept</a:t>
            </a:r>
            <a:r>
              <a:rPr lang="pl-PL" sz="2000" dirty="0"/>
              <a:t>. </a:t>
            </a:r>
            <a:r>
              <a:rPr lang="pl-PL" sz="2000" dirty="0" err="1"/>
              <a:t>values</a:t>
            </a:r>
            <a:r>
              <a:rPr lang="pl-PL" sz="2000" dirty="0"/>
              <a:t> [8], as we </a:t>
            </a:r>
            <a:r>
              <a:rPr lang="pl-PL" sz="2000" dirty="0" err="1"/>
              <a:t>confirmed</a:t>
            </a:r>
            <a:r>
              <a:rPr lang="pl-PL" sz="2000" dirty="0"/>
              <a:t> in </a:t>
            </a:r>
            <a:r>
              <a:rPr lang="pl-PL" sz="2000" dirty="0" err="1"/>
              <a:t>our</a:t>
            </a:r>
            <a:r>
              <a:rPr lang="pl-PL" sz="2000" dirty="0"/>
              <a:t> </a:t>
            </a:r>
            <a:r>
              <a:rPr lang="pl-PL" sz="2000" dirty="0" err="1"/>
              <a:t>research</a:t>
            </a:r>
            <a:r>
              <a:rPr lang="pl-PL" sz="2000" dirty="0"/>
              <a:t>.</a:t>
            </a:r>
          </a:p>
          <a:p>
            <a:pPr marL="0" indent="0">
              <a:buNone/>
            </a:pPr>
            <a:r>
              <a:rPr lang="pl-PL" sz="2000" dirty="0" err="1" smtClean="0"/>
              <a:t>Echocardiographic</a:t>
            </a:r>
            <a:r>
              <a:rPr lang="pl-PL" sz="2000" dirty="0" smtClean="0"/>
              <a:t> </a:t>
            </a:r>
            <a:r>
              <a:rPr lang="pl-PL" sz="2000" dirty="0" err="1"/>
              <a:t>findings</a:t>
            </a:r>
            <a:r>
              <a:rPr lang="pl-PL" sz="2000" dirty="0"/>
              <a:t> of </a:t>
            </a:r>
            <a:r>
              <a:rPr lang="pl-PL" sz="2000" dirty="0" err="1"/>
              <a:t>elevated</a:t>
            </a:r>
            <a:r>
              <a:rPr lang="pl-PL" sz="2000" dirty="0"/>
              <a:t> </a:t>
            </a:r>
            <a:r>
              <a:rPr lang="pl-PL" sz="2000" dirty="0" smtClean="0"/>
              <a:t>LVFP, </a:t>
            </a:r>
            <a:r>
              <a:rPr lang="pl-PL" sz="2000" dirty="0" err="1" smtClean="0"/>
              <a:t>defined</a:t>
            </a:r>
            <a:r>
              <a:rPr lang="pl-PL" sz="2000" dirty="0" smtClean="0"/>
              <a:t> for </a:t>
            </a:r>
            <a:r>
              <a:rPr lang="pl-PL" sz="2000" dirty="0" err="1" smtClean="0"/>
              <a:t>general</a:t>
            </a:r>
            <a:r>
              <a:rPr lang="pl-PL" sz="2000" dirty="0" smtClean="0"/>
              <a:t> </a:t>
            </a:r>
            <a:r>
              <a:rPr lang="pl-PL" sz="2000" dirty="0" err="1" smtClean="0"/>
              <a:t>population</a:t>
            </a:r>
            <a:r>
              <a:rPr lang="pl-PL" sz="2000" dirty="0" smtClean="0"/>
              <a:t>, do </a:t>
            </a:r>
            <a:r>
              <a:rPr lang="pl-PL" sz="2000" dirty="0"/>
              <a:t>not </a:t>
            </a:r>
            <a:r>
              <a:rPr lang="pl-PL" sz="2000" dirty="0" err="1"/>
              <a:t>correlate</a:t>
            </a:r>
            <a:r>
              <a:rPr lang="pl-PL" sz="2000" dirty="0"/>
              <a:t> </a:t>
            </a:r>
            <a:r>
              <a:rPr lang="pl-PL" sz="2000" dirty="0" err="1"/>
              <a:t>strongly</a:t>
            </a:r>
            <a:r>
              <a:rPr lang="pl-PL" sz="2000" dirty="0"/>
              <a:t> with </a:t>
            </a:r>
            <a:r>
              <a:rPr lang="pl-PL" sz="2000" dirty="0" err="1"/>
              <a:t>elevated</a:t>
            </a:r>
            <a:r>
              <a:rPr lang="pl-PL" sz="2000" dirty="0"/>
              <a:t> PAWP in </a:t>
            </a:r>
            <a:r>
              <a:rPr lang="pl-PL" sz="2000" dirty="0" err="1"/>
              <a:t>patients</a:t>
            </a:r>
            <a:r>
              <a:rPr lang="pl-PL" sz="2000" dirty="0"/>
              <a:t> with </a:t>
            </a:r>
            <a:r>
              <a:rPr lang="pl-PL" sz="2000" dirty="0" err="1"/>
              <a:t>pre-capillary</a:t>
            </a:r>
            <a:r>
              <a:rPr lang="pl-PL" sz="2000" dirty="0"/>
              <a:t> PH </a:t>
            </a:r>
            <a:r>
              <a:rPr lang="pl-PL" sz="2000" dirty="0" smtClean="0"/>
              <a:t>[9]. </a:t>
            </a:r>
            <a:r>
              <a:rPr lang="pl-PL" sz="2000" dirty="0"/>
              <a:t>The </a:t>
            </a:r>
            <a:r>
              <a:rPr lang="pl-PL" sz="2000" dirty="0" err="1"/>
              <a:t>results</a:t>
            </a:r>
            <a:r>
              <a:rPr lang="pl-PL" sz="2000" dirty="0"/>
              <a:t> of </a:t>
            </a:r>
            <a:r>
              <a:rPr lang="pl-PL" sz="2000" dirty="0" err="1"/>
              <a:t>our</a:t>
            </a:r>
            <a:r>
              <a:rPr lang="pl-PL" sz="2000" dirty="0"/>
              <a:t> </a:t>
            </a:r>
            <a:r>
              <a:rPr lang="pl-PL" sz="2000" dirty="0" err="1"/>
              <a:t>study</a:t>
            </a:r>
            <a:r>
              <a:rPr lang="pl-PL" sz="2000" dirty="0"/>
              <a:t> </a:t>
            </a:r>
            <a:r>
              <a:rPr lang="pl-PL" sz="2000" dirty="0" err="1"/>
              <a:t>confirm</a:t>
            </a:r>
            <a:r>
              <a:rPr lang="pl-PL" sz="2000" dirty="0"/>
              <a:t> the </a:t>
            </a:r>
            <a:r>
              <a:rPr lang="pl-PL" sz="2000" dirty="0" err="1"/>
              <a:t>relationships</a:t>
            </a:r>
            <a:r>
              <a:rPr lang="pl-PL" sz="2000" dirty="0"/>
              <a:t> </a:t>
            </a:r>
            <a:r>
              <a:rPr lang="pl-PL" sz="2000" dirty="0" err="1"/>
              <a:t>described</a:t>
            </a:r>
            <a:r>
              <a:rPr lang="pl-PL" sz="2000" dirty="0"/>
              <a:t> </a:t>
            </a:r>
            <a:r>
              <a:rPr lang="pl-PL" sz="2000" dirty="0" err="1"/>
              <a:t>above</a:t>
            </a:r>
            <a:r>
              <a:rPr lang="pl-PL" sz="2000" dirty="0"/>
              <a:t>. </a:t>
            </a:r>
            <a:r>
              <a:rPr lang="pl-PL" sz="2000" dirty="0" err="1"/>
              <a:t>Scheme</a:t>
            </a:r>
            <a:r>
              <a:rPr lang="pl-PL" sz="2000" dirty="0"/>
              <a:t> 1 </a:t>
            </a:r>
            <a:r>
              <a:rPr lang="pl-PL" sz="2000" dirty="0" err="1"/>
              <a:t>reflected</a:t>
            </a:r>
            <a:r>
              <a:rPr lang="pl-PL" sz="2000" dirty="0"/>
              <a:t> </a:t>
            </a:r>
            <a:r>
              <a:rPr lang="pl-PL" sz="2000" dirty="0" err="1"/>
              <a:t>only</a:t>
            </a:r>
            <a:r>
              <a:rPr lang="pl-PL" sz="2000" dirty="0"/>
              <a:t> </a:t>
            </a:r>
            <a:r>
              <a:rPr lang="pl-PL" sz="2000" dirty="0" err="1"/>
              <a:t>modest</a:t>
            </a:r>
            <a:r>
              <a:rPr lang="pl-PL" sz="2000" dirty="0"/>
              <a:t> performance with </a:t>
            </a:r>
            <a:r>
              <a:rPr lang="pl-PL" sz="2000" dirty="0" err="1"/>
              <a:t>misclassification</a:t>
            </a:r>
            <a:r>
              <a:rPr lang="pl-PL" sz="2000" dirty="0"/>
              <a:t> </a:t>
            </a:r>
            <a:r>
              <a:rPr lang="pl-PL" sz="2000" dirty="0" err="1"/>
              <a:t>asymmetry</a:t>
            </a:r>
            <a:r>
              <a:rPr lang="pl-PL" sz="2000" dirty="0"/>
              <a:t>. The </a:t>
            </a:r>
            <a:r>
              <a:rPr lang="pl-PL" sz="2000" dirty="0" err="1"/>
              <a:t>scheme</a:t>
            </a:r>
            <a:r>
              <a:rPr lang="pl-PL" sz="2000" dirty="0"/>
              <a:t> we </a:t>
            </a:r>
            <a:r>
              <a:rPr lang="pl-PL" sz="2000" dirty="0" err="1"/>
              <a:t>propose</a:t>
            </a:r>
            <a:r>
              <a:rPr lang="pl-PL" sz="2000" dirty="0"/>
              <a:t> </a:t>
            </a:r>
            <a:r>
              <a:rPr lang="pl-PL" sz="2000" dirty="0" err="1"/>
              <a:t>achieved</a:t>
            </a:r>
            <a:r>
              <a:rPr lang="pl-PL" sz="2000" dirty="0"/>
              <a:t> </a:t>
            </a:r>
            <a:r>
              <a:rPr lang="pl-PL" sz="2000" dirty="0" err="1"/>
              <a:t>substantially</a:t>
            </a:r>
            <a:r>
              <a:rPr lang="pl-PL" sz="2000" dirty="0"/>
              <a:t> </a:t>
            </a:r>
            <a:r>
              <a:rPr lang="pl-PL" sz="2000" dirty="0" err="1"/>
              <a:t>higher</a:t>
            </a:r>
            <a:r>
              <a:rPr lang="pl-PL" sz="2000" dirty="0"/>
              <a:t> </a:t>
            </a:r>
            <a:r>
              <a:rPr lang="pl-PL" sz="2000" dirty="0" err="1"/>
              <a:t>accuracy</a:t>
            </a:r>
            <a:r>
              <a:rPr lang="pl-PL" sz="2000" dirty="0"/>
              <a:t>, </a:t>
            </a:r>
            <a:r>
              <a:rPr lang="pl-PL" sz="2000" dirty="0" err="1"/>
              <a:t>specificity</a:t>
            </a:r>
            <a:r>
              <a:rPr lang="pl-PL" sz="2000" dirty="0"/>
              <a:t>, and </a:t>
            </a:r>
            <a:r>
              <a:rPr lang="pl-PL" sz="2000" dirty="0" err="1"/>
              <a:t>sensitivity</a:t>
            </a:r>
            <a:r>
              <a:rPr lang="pl-PL" sz="2000" dirty="0"/>
              <a:t>, and was </a:t>
            </a:r>
            <a:r>
              <a:rPr lang="pl-PL" sz="2000" dirty="0" err="1"/>
              <a:t>based</a:t>
            </a:r>
            <a:r>
              <a:rPr lang="pl-PL" sz="2000" dirty="0"/>
              <a:t> on </a:t>
            </a:r>
            <a:r>
              <a:rPr lang="pl-PL" sz="2000" dirty="0" err="1"/>
              <a:t>current</a:t>
            </a:r>
            <a:r>
              <a:rPr lang="pl-PL" sz="2000" dirty="0"/>
              <a:t> </a:t>
            </a:r>
            <a:r>
              <a:rPr lang="pl-PL" sz="2000" dirty="0" err="1"/>
              <a:t>cardiology</a:t>
            </a:r>
            <a:r>
              <a:rPr lang="pl-PL" sz="2000" dirty="0"/>
              <a:t> </a:t>
            </a:r>
            <a:r>
              <a:rPr lang="pl-PL" sz="2000" dirty="0" err="1"/>
              <a:t>guidelines</a:t>
            </a:r>
            <a:r>
              <a:rPr lang="pl-PL" sz="2000" dirty="0"/>
              <a:t>. Its application in clinical practice </a:t>
            </a:r>
            <a:r>
              <a:rPr lang="pl-PL" sz="2000" dirty="0" err="1"/>
              <a:t>may</a:t>
            </a:r>
            <a:r>
              <a:rPr lang="pl-PL" sz="2000" dirty="0"/>
              <a:t> </a:t>
            </a:r>
            <a:r>
              <a:rPr lang="pl-PL" sz="2000" dirty="0" err="1"/>
              <a:t>enhance</a:t>
            </a:r>
            <a:r>
              <a:rPr lang="pl-PL" sz="2000" dirty="0"/>
              <a:t> </a:t>
            </a:r>
            <a:r>
              <a:rPr lang="pl-PL" sz="2000" dirty="0" err="1"/>
              <a:t>decision-making</a:t>
            </a:r>
            <a:r>
              <a:rPr lang="pl-PL" sz="2000" dirty="0"/>
              <a:t> </a:t>
            </a:r>
            <a:r>
              <a:rPr lang="pl-PL" sz="2000" dirty="0" err="1"/>
              <a:t>process</a:t>
            </a:r>
            <a:r>
              <a:rPr lang="pl-PL" sz="2000" dirty="0"/>
              <a:t>, </a:t>
            </a:r>
            <a:r>
              <a:rPr lang="pl-PL" sz="2000" dirty="0" err="1"/>
              <a:t>such</a:t>
            </a:r>
            <a:r>
              <a:rPr lang="pl-PL" sz="2000" dirty="0"/>
              <a:t> as </a:t>
            </a:r>
            <a:r>
              <a:rPr lang="pl-PL" sz="2000" dirty="0" err="1"/>
              <a:t>parallel</a:t>
            </a:r>
            <a:r>
              <a:rPr lang="pl-PL" sz="2000" dirty="0"/>
              <a:t> </a:t>
            </a:r>
            <a:r>
              <a:rPr lang="pl-PL" sz="2000" dirty="0" err="1"/>
              <a:t>treatment</a:t>
            </a:r>
            <a:r>
              <a:rPr lang="pl-PL" sz="2000" dirty="0"/>
              <a:t> of </a:t>
            </a:r>
            <a:r>
              <a:rPr lang="pl-PL" sz="2000" dirty="0" err="1"/>
              <a:t>HFpEF</a:t>
            </a:r>
            <a:r>
              <a:rPr lang="pl-PL" sz="2000" dirty="0"/>
              <a:t> and CTEPH.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Discussion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395923" y="5670511"/>
            <a:ext cx="9662477" cy="482599"/>
          </a:xfrm>
        </p:spPr>
        <p:txBody>
          <a:bodyPr/>
          <a:lstStyle/>
          <a:p>
            <a:r>
              <a:rPr lang="pl-PL" sz="900" dirty="0" smtClean="0"/>
              <a:t>8. </a:t>
            </a:r>
            <a:r>
              <a:rPr lang="pl-PL" sz="900" dirty="0" err="1" smtClean="0"/>
              <a:t>Ruan</a:t>
            </a:r>
            <a:r>
              <a:rPr lang="pl-PL" sz="900" dirty="0" smtClean="0"/>
              <a:t> </a:t>
            </a:r>
            <a:r>
              <a:rPr lang="pl-PL" sz="900" dirty="0"/>
              <a:t>Q, </a:t>
            </a:r>
            <a:r>
              <a:rPr lang="pl-PL" sz="900" dirty="0" err="1"/>
              <a:t>Nagueh</a:t>
            </a:r>
            <a:r>
              <a:rPr lang="pl-PL" sz="900" dirty="0"/>
              <a:t> S Clinical Application of </a:t>
            </a:r>
            <a:r>
              <a:rPr lang="pl-PL" sz="900" dirty="0" err="1"/>
              <a:t>Tissue</a:t>
            </a:r>
            <a:r>
              <a:rPr lang="pl-PL" sz="900" dirty="0"/>
              <a:t> Doppler </a:t>
            </a:r>
            <a:r>
              <a:rPr lang="pl-PL" sz="900" dirty="0" err="1"/>
              <a:t>Imaging</a:t>
            </a:r>
            <a:r>
              <a:rPr lang="pl-PL" sz="900" dirty="0"/>
              <a:t> in </a:t>
            </a:r>
            <a:r>
              <a:rPr lang="pl-PL" sz="900" dirty="0" err="1"/>
              <a:t>Patients</a:t>
            </a:r>
            <a:r>
              <a:rPr lang="pl-PL" sz="900" dirty="0"/>
              <a:t> With </a:t>
            </a:r>
            <a:r>
              <a:rPr lang="pl-PL" sz="900" dirty="0" err="1"/>
              <a:t>Idiopathic</a:t>
            </a:r>
            <a:r>
              <a:rPr lang="pl-PL" sz="900" dirty="0"/>
              <a:t> </a:t>
            </a:r>
            <a:r>
              <a:rPr lang="pl-PL" sz="900" dirty="0" err="1"/>
              <a:t>Pulmonary</a:t>
            </a:r>
            <a:r>
              <a:rPr lang="pl-PL" sz="900" dirty="0"/>
              <a:t> </a:t>
            </a:r>
            <a:r>
              <a:rPr lang="pl-PL" sz="900" dirty="0" err="1"/>
              <a:t>Hypertension</a:t>
            </a:r>
            <a:r>
              <a:rPr lang="pl-PL" sz="900" dirty="0"/>
              <a:t> </a:t>
            </a:r>
            <a:r>
              <a:rPr lang="pl-PL" sz="900" dirty="0" err="1"/>
              <a:t>Chest</a:t>
            </a:r>
            <a:r>
              <a:rPr lang="pl-PL" sz="900" dirty="0"/>
              <a:t> Vol 131,Issue 2 </a:t>
            </a:r>
            <a:r>
              <a:rPr lang="pl-PL" sz="900" dirty="0" err="1"/>
              <a:t>February</a:t>
            </a:r>
            <a:r>
              <a:rPr lang="pl-PL" sz="900" dirty="0"/>
              <a:t> 2007, </a:t>
            </a:r>
            <a:r>
              <a:rPr lang="pl-PL" sz="900" dirty="0" err="1"/>
              <a:t>Pages</a:t>
            </a:r>
            <a:r>
              <a:rPr lang="pl-PL" sz="900" dirty="0"/>
              <a:t> 395-401</a:t>
            </a:r>
            <a:endParaRPr lang="en-GB" sz="900" dirty="0"/>
          </a:p>
          <a:p>
            <a:r>
              <a:rPr lang="pl-PL" sz="900" dirty="0" smtClean="0"/>
              <a:t>9. </a:t>
            </a:r>
            <a:r>
              <a:rPr lang="pl-PL" sz="900" dirty="0" err="1"/>
              <a:t>Leung</a:t>
            </a:r>
            <a:r>
              <a:rPr lang="pl-PL" sz="900" dirty="0"/>
              <a:t> E.C., </a:t>
            </a:r>
            <a:r>
              <a:rPr lang="pl-PL" sz="900" dirty="0" err="1"/>
              <a:t>Swiston</a:t>
            </a:r>
            <a:r>
              <a:rPr lang="pl-PL" sz="900" dirty="0"/>
              <a:t> J.R., Al </a:t>
            </a:r>
            <a:r>
              <a:rPr lang="pl-PL" sz="900" dirty="0" err="1"/>
              <a:t>Ahmari</a:t>
            </a:r>
            <a:r>
              <a:rPr lang="pl-PL" sz="900" dirty="0"/>
              <a:t> L, et al  </a:t>
            </a:r>
            <a:r>
              <a:rPr lang="pl-PL" sz="900" dirty="0" err="1"/>
              <a:t>Validity</a:t>
            </a:r>
            <a:r>
              <a:rPr lang="pl-PL" sz="900" dirty="0"/>
              <a:t> of </a:t>
            </a:r>
            <a:r>
              <a:rPr lang="pl-PL" sz="900" dirty="0" err="1"/>
              <a:t>algorithm</a:t>
            </a:r>
            <a:r>
              <a:rPr lang="pl-PL" sz="900" dirty="0"/>
              <a:t> for </a:t>
            </a:r>
            <a:r>
              <a:rPr lang="pl-PL" sz="900" dirty="0" err="1"/>
              <a:t>estimating</a:t>
            </a:r>
            <a:r>
              <a:rPr lang="pl-PL" sz="900" dirty="0"/>
              <a:t> left </a:t>
            </a:r>
            <a:r>
              <a:rPr lang="pl-PL" sz="900" dirty="0" err="1"/>
              <a:t>sided</a:t>
            </a:r>
            <a:r>
              <a:rPr lang="pl-PL" sz="900" dirty="0"/>
              <a:t> filling </a:t>
            </a:r>
            <a:r>
              <a:rPr lang="pl-PL" sz="900" dirty="0" err="1"/>
              <a:t>pressures</a:t>
            </a:r>
            <a:r>
              <a:rPr lang="pl-PL" sz="900" dirty="0"/>
              <a:t> on </a:t>
            </a:r>
            <a:r>
              <a:rPr lang="pl-PL" sz="900" dirty="0" err="1"/>
              <a:t>echocardiography</a:t>
            </a:r>
            <a:r>
              <a:rPr lang="pl-PL" sz="900" dirty="0"/>
              <a:t> in a </a:t>
            </a:r>
            <a:r>
              <a:rPr lang="pl-PL" sz="900" dirty="0" err="1"/>
              <a:t>population</a:t>
            </a:r>
            <a:r>
              <a:rPr lang="pl-PL" sz="900" dirty="0"/>
              <a:t> </a:t>
            </a:r>
            <a:r>
              <a:rPr lang="pl-PL" sz="900" dirty="0" err="1"/>
              <a:t>referred</a:t>
            </a:r>
            <a:r>
              <a:rPr lang="pl-PL" sz="900" dirty="0"/>
              <a:t> for pulmonary </a:t>
            </a:r>
            <a:r>
              <a:rPr lang="pl-PL" sz="900" dirty="0" err="1"/>
              <a:t>arterial</a:t>
            </a:r>
            <a:r>
              <a:rPr lang="pl-PL" sz="900" dirty="0"/>
              <a:t> </a:t>
            </a:r>
            <a:r>
              <a:rPr lang="pl-PL" sz="900" dirty="0" err="1"/>
              <a:t>hypertension</a:t>
            </a:r>
            <a:r>
              <a:rPr lang="pl-PL" sz="900" dirty="0"/>
              <a:t>. </a:t>
            </a:r>
            <a:r>
              <a:rPr lang="pl-PL" sz="900" dirty="0" err="1"/>
              <a:t>Pulm</a:t>
            </a:r>
            <a:r>
              <a:rPr lang="pl-PL" sz="900" dirty="0"/>
              <a:t> </a:t>
            </a:r>
            <a:r>
              <a:rPr lang="pl-PL" sz="900" dirty="0" err="1"/>
              <a:t>Circ</a:t>
            </a:r>
            <a:r>
              <a:rPr lang="pl-PL" sz="900" dirty="0"/>
              <a:t>. 2017 Oct-Dec;7(4):2045893217740471. doi: 10.1177/2045893217740471. </a:t>
            </a:r>
            <a:r>
              <a:rPr lang="pl-PL" sz="900" dirty="0" err="1"/>
              <a:t>Epub</a:t>
            </a:r>
            <a:r>
              <a:rPr lang="pl-PL" sz="900" dirty="0"/>
              <a:t> 2017 </a:t>
            </a:r>
            <a:r>
              <a:rPr lang="pl-PL" sz="900" dirty="0" err="1"/>
              <a:t>Oct</a:t>
            </a:r>
            <a:r>
              <a:rPr lang="pl-PL" sz="900" dirty="0"/>
              <a:t> 17. PMID: 29040057; PMCID: PMC5863863</a:t>
            </a:r>
            <a:r>
              <a:rPr lang="pl-PL" sz="9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761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10EE8-C55C-A411-DB98-54BBD02D3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68D00B-498B-C309-6337-14276B7AD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000" dirty="0"/>
              <a:t>The </a:t>
            </a:r>
            <a:r>
              <a:rPr lang="pl-PL" sz="2000" dirty="0" smtClean="0"/>
              <a:t>LVFP </a:t>
            </a:r>
            <a:r>
              <a:rPr lang="pl-PL" sz="2000" dirty="0" err="1"/>
              <a:t>assessment</a:t>
            </a:r>
            <a:r>
              <a:rPr lang="pl-PL" sz="2000" dirty="0"/>
              <a:t> model, </a:t>
            </a:r>
            <a:r>
              <a:rPr lang="pl-PL" sz="2000" dirty="0" err="1"/>
              <a:t>developed</a:t>
            </a:r>
            <a:r>
              <a:rPr lang="pl-PL" sz="2000" dirty="0"/>
              <a:t> for the </a:t>
            </a:r>
            <a:r>
              <a:rPr lang="pl-PL" sz="2000" dirty="0" err="1"/>
              <a:t>general</a:t>
            </a:r>
            <a:r>
              <a:rPr lang="pl-PL" sz="2000" dirty="0"/>
              <a:t> </a:t>
            </a:r>
            <a:r>
              <a:rPr lang="pl-PL" sz="2000" dirty="0" err="1"/>
              <a:t>population</a:t>
            </a:r>
            <a:r>
              <a:rPr lang="pl-PL" sz="2000" dirty="0"/>
              <a:t>, </a:t>
            </a:r>
            <a:r>
              <a:rPr lang="pl-PL" sz="2000" dirty="0" err="1"/>
              <a:t>failed</a:t>
            </a:r>
            <a:r>
              <a:rPr lang="pl-PL" sz="2000" dirty="0"/>
              <a:t> to </a:t>
            </a:r>
            <a:r>
              <a:rPr lang="pl-PL" sz="2000" dirty="0" err="1"/>
              <a:t>predict</a:t>
            </a:r>
            <a:r>
              <a:rPr lang="pl-PL" sz="2000" dirty="0"/>
              <a:t> </a:t>
            </a:r>
            <a:r>
              <a:rPr lang="pl-PL" sz="2000" dirty="0" err="1"/>
              <a:t>elevated</a:t>
            </a:r>
            <a:r>
              <a:rPr lang="pl-PL" sz="2000" dirty="0"/>
              <a:t> PAWP in patients with CTEPH. The </a:t>
            </a:r>
            <a:r>
              <a:rPr lang="pl-PL" sz="2000" dirty="0" err="1"/>
              <a:t>newly</a:t>
            </a:r>
            <a:r>
              <a:rPr lang="pl-PL" sz="2000" dirty="0"/>
              <a:t> </a:t>
            </a:r>
            <a:r>
              <a:rPr lang="pl-PL" sz="2000" dirty="0" err="1"/>
              <a:t>proposed</a:t>
            </a:r>
            <a:r>
              <a:rPr lang="pl-PL" sz="2000" dirty="0"/>
              <a:t> scheme </a:t>
            </a:r>
            <a:r>
              <a:rPr lang="pl-PL" sz="2000" dirty="0" err="1"/>
              <a:t>demonstrated</a:t>
            </a:r>
            <a:r>
              <a:rPr lang="pl-PL" sz="2000" dirty="0"/>
              <a:t> superior </a:t>
            </a:r>
            <a:r>
              <a:rPr lang="pl-PL" sz="2000" dirty="0" err="1"/>
              <a:t>discriminatory</a:t>
            </a:r>
            <a:r>
              <a:rPr lang="pl-PL" sz="2000" dirty="0"/>
              <a:t> performance in </a:t>
            </a:r>
            <a:r>
              <a:rPr lang="pl-PL" sz="2000" dirty="0" err="1"/>
              <a:t>predicting</a:t>
            </a:r>
            <a:r>
              <a:rPr lang="pl-PL" sz="2000" dirty="0"/>
              <a:t> </a:t>
            </a:r>
            <a:r>
              <a:rPr lang="pl-PL" sz="2000" dirty="0" err="1"/>
              <a:t>elevated</a:t>
            </a:r>
            <a:r>
              <a:rPr lang="pl-PL" sz="2000" dirty="0"/>
              <a:t> PAWP. </a:t>
            </a:r>
            <a:endParaRPr lang="pl-PL" sz="2000" dirty="0" smtClean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 err="1" smtClean="0"/>
              <a:t>Study</a:t>
            </a:r>
            <a:r>
              <a:rPr lang="pl-PL" sz="2000" dirty="0" smtClean="0"/>
              <a:t> </a:t>
            </a:r>
            <a:r>
              <a:rPr lang="pl-PL" sz="2000" dirty="0" err="1" smtClean="0"/>
              <a:t>limitations</a:t>
            </a:r>
            <a:r>
              <a:rPr lang="pl-PL" sz="2000" dirty="0" smtClean="0"/>
              <a:t>:</a:t>
            </a:r>
          </a:p>
          <a:p>
            <a:pPr marL="0" indent="0">
              <a:buNone/>
            </a:pPr>
            <a:r>
              <a:rPr lang="en-US" sz="2000" dirty="0"/>
              <a:t>One of the limitations of our study is the small sample size—the protocol will require further validation in a study recruiting a larger number of participants. </a:t>
            </a:r>
            <a:endParaRPr lang="pl-PL" sz="2000" dirty="0" smtClean="0"/>
          </a:p>
          <a:p>
            <a:pPr marL="0" indent="0">
              <a:buNone/>
            </a:pPr>
            <a:r>
              <a:rPr lang="en-US" sz="2000" dirty="0" smtClean="0"/>
              <a:t>We </a:t>
            </a:r>
            <a:r>
              <a:rPr lang="en-US" sz="2000" dirty="0"/>
              <a:t>excluded patients with indeterminate LVFP from the live ROC analysis due to the lack of LA strain testing – the scheme will require further evaluation using LA strain for a definitive diagnosis in patients with indeterminate LVFP. </a:t>
            </a:r>
            <a:endParaRPr lang="en-GB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3E5D3F-BEAF-FDAC-2B19-11F950747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4CB11-9856-B12A-1A07-ED664FF656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898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EFE197-C596-2577-6D4E-E24792135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400" dirty="0" smtClean="0"/>
              <a:t>Marta Braksator</a:t>
            </a:r>
            <a:r>
              <a:rPr lang="en-GB" sz="1400" dirty="0" smtClean="0"/>
              <a:t>, </a:t>
            </a:r>
            <a:r>
              <a:rPr lang="en-US" sz="1400" dirty="0"/>
              <a:t>Department of Cardiology, Pomeranian Medical </a:t>
            </a:r>
            <a:r>
              <a:rPr lang="en-US" sz="1400" dirty="0" smtClean="0"/>
              <a:t>University</a:t>
            </a:r>
            <a:r>
              <a:rPr lang="pl-PL" sz="1400" dirty="0" smtClean="0"/>
              <a:t> in Szczecin, Poland</a:t>
            </a:r>
            <a:endParaRPr lang="en-GB" sz="1400" baseline="30000" dirty="0"/>
          </a:p>
          <a:p>
            <a:r>
              <a:rPr lang="pl-PL" sz="1400" dirty="0" smtClean="0"/>
              <a:t>Amena Rahmani</a:t>
            </a:r>
            <a:r>
              <a:rPr lang="en-GB" sz="1400" dirty="0" smtClean="0"/>
              <a:t>, </a:t>
            </a:r>
            <a:r>
              <a:rPr lang="en-US" sz="1400" dirty="0"/>
              <a:t>Department of Cardiology, Pomeranian Medical University</a:t>
            </a:r>
            <a:r>
              <a:rPr lang="pl-PL" sz="1400" dirty="0"/>
              <a:t> in Szczecin, </a:t>
            </a:r>
            <a:r>
              <a:rPr lang="pl-PL" sz="1400" dirty="0" smtClean="0"/>
              <a:t>Poland</a:t>
            </a:r>
            <a:endParaRPr lang="en-GB" sz="1400" dirty="0"/>
          </a:p>
          <a:p>
            <a:r>
              <a:rPr lang="pl-PL" sz="1400" dirty="0" smtClean="0"/>
              <a:t>Piotr Szwed, </a:t>
            </a:r>
            <a:r>
              <a:rPr lang="en-US" sz="1400" dirty="0"/>
              <a:t>Pulmonary Circulation, Thromboembolic Diseases, and Cardiology Clinic, Center of Medical Postgraduate Education, European Health </a:t>
            </a:r>
            <a:r>
              <a:rPr lang="en-US" sz="1400" dirty="0" smtClean="0"/>
              <a:t>Center</a:t>
            </a:r>
            <a:r>
              <a:rPr lang="pl-PL" sz="1400" dirty="0" smtClean="0"/>
              <a:t> in Otwock, Poland</a:t>
            </a:r>
          </a:p>
          <a:p>
            <a:r>
              <a:rPr lang="pl-PL" sz="1400" dirty="0" smtClean="0"/>
              <a:t>Paweł Kurzyna, </a:t>
            </a:r>
            <a:r>
              <a:rPr lang="en-US" sz="1400" dirty="0"/>
              <a:t>Pulmonary Circulation, Thromboembolic Diseases, and Cardiology Clinic, Center of Medical Postgraduate Education, European Health Center</a:t>
            </a:r>
            <a:r>
              <a:rPr lang="pl-PL" sz="1400" dirty="0"/>
              <a:t> in Otwock, </a:t>
            </a:r>
            <a:r>
              <a:rPr lang="pl-PL" sz="1400" dirty="0" smtClean="0"/>
              <a:t>Poland</a:t>
            </a:r>
          </a:p>
          <a:p>
            <a:r>
              <a:rPr lang="pl-PL" sz="1400" dirty="0" smtClean="0"/>
              <a:t>Katarzyna Widecka,</a:t>
            </a:r>
            <a:r>
              <a:rPr lang="en-US" sz="1400" dirty="0"/>
              <a:t> Department of Cardiology, Pomeranian Medical University</a:t>
            </a:r>
            <a:r>
              <a:rPr lang="pl-PL" sz="1400" dirty="0"/>
              <a:t> in Szczecin, </a:t>
            </a:r>
            <a:r>
              <a:rPr lang="pl-PL" sz="1400" dirty="0" smtClean="0"/>
              <a:t>Poland</a:t>
            </a:r>
          </a:p>
          <a:p>
            <a:r>
              <a:rPr lang="pl-PL" sz="1400" dirty="0" smtClean="0"/>
              <a:t>Maciej Lewandowski,</a:t>
            </a:r>
            <a:r>
              <a:rPr lang="en-US" sz="1400" dirty="0"/>
              <a:t> Department of Cardiology, Pomeranian Medical University</a:t>
            </a:r>
            <a:r>
              <a:rPr lang="pl-PL" sz="1400" dirty="0"/>
              <a:t> in Szczecin, </a:t>
            </a:r>
            <a:r>
              <a:rPr lang="pl-PL" sz="1400" dirty="0" smtClean="0"/>
              <a:t>Poland</a:t>
            </a:r>
          </a:p>
          <a:p>
            <a:r>
              <a:rPr lang="pl-PL" sz="1400" dirty="0" smtClean="0"/>
              <a:t>Rafał Mańczak, </a:t>
            </a:r>
            <a:r>
              <a:rPr lang="en-US" sz="1400" dirty="0"/>
              <a:t>Pulmonary Circulation, Thromboembolic Diseases, and Cardiology Clinic, Center of Medical Postgraduate Education, European Health Center</a:t>
            </a:r>
            <a:r>
              <a:rPr lang="pl-PL" sz="1400" dirty="0"/>
              <a:t> in Otwock, </a:t>
            </a:r>
            <a:r>
              <a:rPr lang="pl-PL" sz="1400" dirty="0" smtClean="0"/>
              <a:t>Poland</a:t>
            </a:r>
          </a:p>
          <a:p>
            <a:r>
              <a:rPr lang="pl-PL" sz="1400" dirty="0" smtClean="0"/>
              <a:t>Szymon Darocha, </a:t>
            </a:r>
            <a:r>
              <a:rPr lang="en-US" sz="1400" dirty="0"/>
              <a:t>Pulmonary Circulation, Thromboembolic Diseases, and Cardiology Clinic, Center of Medical Postgraduate Education, European Health Center</a:t>
            </a:r>
            <a:r>
              <a:rPr lang="pl-PL" sz="1400" dirty="0"/>
              <a:t> in Otwock, </a:t>
            </a:r>
            <a:r>
              <a:rPr lang="pl-PL" sz="1400" dirty="0" smtClean="0"/>
              <a:t>Poland</a:t>
            </a:r>
          </a:p>
          <a:p>
            <a:r>
              <a:rPr lang="pl-PL" sz="1400" dirty="0" smtClean="0"/>
              <a:t>Marcin Kurzyna, </a:t>
            </a:r>
            <a:r>
              <a:rPr lang="en-US" sz="1400" dirty="0"/>
              <a:t>Pulmonary Circulation, Thromboembolic Diseases, and Cardiology Clinic, Center of Medical Postgraduate Education, European Health Center</a:t>
            </a:r>
            <a:r>
              <a:rPr lang="pl-PL" sz="1400" dirty="0"/>
              <a:t> in Otwock, </a:t>
            </a:r>
            <a:r>
              <a:rPr lang="pl-PL" sz="1400" dirty="0" smtClean="0"/>
              <a:t>Poland</a:t>
            </a:r>
          </a:p>
          <a:p>
            <a:r>
              <a:rPr lang="pl-PL" sz="1400" dirty="0" smtClean="0"/>
              <a:t>Małgorzata Peregud – Pogorzelska, </a:t>
            </a:r>
            <a:r>
              <a:rPr lang="en-US" sz="1400" dirty="0"/>
              <a:t>Department of Cardiology, Pomeranian Medical University</a:t>
            </a:r>
            <a:r>
              <a:rPr lang="pl-PL" sz="1400" dirty="0"/>
              <a:t> in Szczecin, Poland</a:t>
            </a:r>
            <a:endParaRPr lang="en-GB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60EAA6-E668-ACD9-C881-6EA1F7011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"/>
            <a:ext cx="9982800" cy="1342146"/>
          </a:xfrm>
        </p:spPr>
        <p:txBody>
          <a:bodyPr>
            <a:noAutofit/>
          </a:bodyPr>
          <a:lstStyle/>
          <a:p>
            <a:pPr algn="ctr"/>
            <a:r>
              <a:rPr lang="pl-PL" sz="2400" dirty="0" smtClean="0"/>
              <a:t>New</a:t>
            </a:r>
            <a:r>
              <a:rPr lang="en-US" sz="2400" dirty="0" smtClean="0"/>
              <a:t> </a:t>
            </a:r>
            <a:r>
              <a:rPr lang="en-US" sz="2400" dirty="0"/>
              <a:t>echocardiographic model for assessing </a:t>
            </a:r>
            <a:r>
              <a:rPr lang="en-US" sz="2400" dirty="0" smtClean="0"/>
              <a:t>left </a:t>
            </a:r>
            <a:r>
              <a:rPr lang="pl-PL" sz="2400" dirty="0" smtClean="0"/>
              <a:t>ventricular filling pressure</a:t>
            </a:r>
            <a:r>
              <a:rPr lang="en-US" sz="2400" dirty="0" smtClean="0"/>
              <a:t> </a:t>
            </a:r>
            <a:r>
              <a:rPr lang="en-US" sz="2400" dirty="0"/>
              <a:t>in patients with chronic thromboembolic pulmonary hypertension: A two-center study.</a:t>
            </a:r>
            <a:endParaRPr lang="en-GB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F6B2D-C8A7-6E4E-CC3B-60EC683838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044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A141CE-FA6E-E54B-3DBB-A899B2566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232726"/>
            <a:ext cx="11522075" cy="3745496"/>
          </a:xfrm>
        </p:spPr>
        <p:txBody>
          <a:bodyPr/>
          <a:lstStyle/>
          <a:p>
            <a:r>
              <a:rPr lang="pl-PL" sz="2000" dirty="0" err="1"/>
              <a:t>Chronic</a:t>
            </a:r>
            <a:r>
              <a:rPr lang="pl-PL" sz="2000" dirty="0"/>
              <a:t> </a:t>
            </a:r>
            <a:r>
              <a:rPr lang="pl-PL" sz="2000" dirty="0" err="1"/>
              <a:t>thromboembolic</a:t>
            </a:r>
            <a:r>
              <a:rPr lang="pl-PL" sz="2000" dirty="0"/>
              <a:t> pulmonary </a:t>
            </a:r>
            <a:r>
              <a:rPr lang="pl-PL" sz="2000" dirty="0" err="1"/>
              <a:t>hypertension</a:t>
            </a:r>
            <a:r>
              <a:rPr lang="pl-PL" sz="2000" dirty="0"/>
              <a:t> (CTEPH) </a:t>
            </a:r>
            <a:r>
              <a:rPr lang="pl-PL" sz="2000" dirty="0" err="1"/>
              <a:t>is</a:t>
            </a:r>
            <a:r>
              <a:rPr lang="pl-PL" sz="2000" dirty="0"/>
              <a:t> one of the </a:t>
            </a:r>
            <a:r>
              <a:rPr lang="pl-PL" sz="2000" dirty="0" err="1"/>
              <a:t>types</a:t>
            </a:r>
            <a:r>
              <a:rPr lang="pl-PL" sz="2000" dirty="0"/>
              <a:t> of </a:t>
            </a:r>
            <a:r>
              <a:rPr lang="pl-PL" sz="2000" dirty="0" err="1"/>
              <a:t>pre-capillary</a:t>
            </a:r>
            <a:r>
              <a:rPr lang="pl-PL" sz="2000" dirty="0"/>
              <a:t> pulmonary </a:t>
            </a:r>
            <a:r>
              <a:rPr lang="pl-PL" sz="2000" dirty="0" err="1"/>
              <a:t>hypertension</a:t>
            </a:r>
            <a:r>
              <a:rPr lang="pl-PL" sz="2000" dirty="0"/>
              <a:t> (PH), </a:t>
            </a:r>
            <a:r>
              <a:rPr lang="pl-PL" sz="2000" dirty="0" err="1"/>
              <a:t>whose</a:t>
            </a:r>
            <a:r>
              <a:rPr lang="pl-PL" sz="2000" dirty="0"/>
              <a:t> </a:t>
            </a:r>
            <a:r>
              <a:rPr lang="pl-PL" sz="2000" dirty="0" err="1"/>
              <a:t>pathomechanism</a:t>
            </a:r>
            <a:r>
              <a:rPr lang="pl-PL" sz="2000" dirty="0"/>
              <a:t> </a:t>
            </a:r>
            <a:r>
              <a:rPr lang="pl-PL" sz="2000" dirty="0" err="1"/>
              <a:t>consists</a:t>
            </a:r>
            <a:r>
              <a:rPr lang="pl-PL" sz="2000" dirty="0"/>
              <a:t> of </a:t>
            </a:r>
            <a:r>
              <a:rPr lang="pl-PL" sz="2000" dirty="0" err="1"/>
              <a:t>long</a:t>
            </a:r>
            <a:r>
              <a:rPr lang="pl-PL" sz="2000" dirty="0"/>
              <a:t>-term </a:t>
            </a:r>
            <a:r>
              <a:rPr lang="pl-PL" sz="2000" dirty="0" err="1"/>
              <a:t>mechanical</a:t>
            </a:r>
            <a:r>
              <a:rPr lang="pl-PL" sz="2000" dirty="0"/>
              <a:t> </a:t>
            </a:r>
            <a:r>
              <a:rPr lang="pl-PL" sz="2000" dirty="0" err="1"/>
              <a:t>obstruction</a:t>
            </a:r>
            <a:r>
              <a:rPr lang="pl-PL" sz="2000" dirty="0"/>
              <a:t> of the pulmonary </a:t>
            </a:r>
            <a:r>
              <a:rPr lang="pl-PL" sz="2000" dirty="0" err="1"/>
              <a:t>arteries</a:t>
            </a:r>
            <a:r>
              <a:rPr lang="pl-PL" sz="2000" dirty="0"/>
              <a:t> by </a:t>
            </a:r>
            <a:r>
              <a:rPr lang="pl-PL" sz="2000" dirty="0" err="1"/>
              <a:t>thromboembolic</a:t>
            </a:r>
            <a:r>
              <a:rPr lang="pl-PL" sz="2000" dirty="0"/>
              <a:t> </a:t>
            </a:r>
            <a:r>
              <a:rPr lang="pl-PL" sz="2000" dirty="0" err="1"/>
              <a:t>material</a:t>
            </a:r>
            <a:r>
              <a:rPr lang="pl-PL" sz="2000" dirty="0"/>
              <a:t> and </a:t>
            </a:r>
            <a:r>
              <a:rPr lang="pl-PL" sz="2000" dirty="0" err="1"/>
              <a:t>microangiopathy</a:t>
            </a:r>
            <a:r>
              <a:rPr lang="pl-PL" sz="2000" dirty="0"/>
              <a:t> in </a:t>
            </a:r>
            <a:r>
              <a:rPr lang="pl-PL" sz="2000" dirty="0" err="1"/>
              <a:t>areas</a:t>
            </a:r>
            <a:r>
              <a:rPr lang="pl-PL" sz="2000" dirty="0"/>
              <a:t> not </a:t>
            </a:r>
            <a:r>
              <a:rPr lang="pl-PL" sz="2000" dirty="0" err="1"/>
              <a:t>affected</a:t>
            </a:r>
            <a:r>
              <a:rPr lang="pl-PL" sz="2000" dirty="0"/>
              <a:t> by </a:t>
            </a:r>
            <a:r>
              <a:rPr lang="pl-PL" sz="2000" dirty="0" err="1"/>
              <a:t>clots</a:t>
            </a:r>
            <a:r>
              <a:rPr lang="pl-PL" sz="2000" dirty="0"/>
              <a:t> [1]. </a:t>
            </a:r>
            <a:r>
              <a:rPr lang="pl-PL" sz="2000" dirty="0" err="1"/>
              <a:t>Comorbidity</a:t>
            </a:r>
            <a:r>
              <a:rPr lang="pl-PL" sz="2000" dirty="0"/>
              <a:t> </a:t>
            </a:r>
            <a:r>
              <a:rPr lang="pl-PL" sz="2000" dirty="0" err="1"/>
              <a:t>is</a:t>
            </a:r>
            <a:r>
              <a:rPr lang="pl-PL" sz="2000" dirty="0"/>
              <a:t> </a:t>
            </a:r>
            <a:r>
              <a:rPr lang="pl-PL" sz="2000" dirty="0" err="1"/>
              <a:t>common</a:t>
            </a:r>
            <a:r>
              <a:rPr lang="pl-PL" sz="2000" dirty="0"/>
              <a:t> in the CTEPH </a:t>
            </a:r>
            <a:r>
              <a:rPr lang="pl-PL" sz="2000" dirty="0" err="1"/>
              <a:t>population</a:t>
            </a:r>
            <a:r>
              <a:rPr lang="pl-PL" sz="2000" dirty="0"/>
              <a:t>, with </a:t>
            </a:r>
            <a:r>
              <a:rPr lang="pl-PL" sz="2000" dirty="0" err="1"/>
              <a:t>predominant</a:t>
            </a:r>
            <a:r>
              <a:rPr lang="pl-PL" sz="2000" dirty="0"/>
              <a:t> </a:t>
            </a:r>
            <a:r>
              <a:rPr lang="pl-PL" sz="2000" dirty="0" err="1"/>
              <a:t>risk</a:t>
            </a:r>
            <a:r>
              <a:rPr lang="pl-PL" sz="2000" dirty="0"/>
              <a:t> </a:t>
            </a:r>
            <a:r>
              <a:rPr lang="pl-PL" sz="2000" dirty="0" err="1"/>
              <a:t>factors</a:t>
            </a:r>
            <a:r>
              <a:rPr lang="pl-PL" sz="2000" dirty="0"/>
              <a:t> for </a:t>
            </a:r>
            <a:r>
              <a:rPr lang="pl-PL" sz="2000" dirty="0" err="1"/>
              <a:t>heart</a:t>
            </a:r>
            <a:r>
              <a:rPr lang="pl-PL" sz="2000" dirty="0"/>
              <a:t> </a:t>
            </a:r>
            <a:r>
              <a:rPr lang="pl-PL" sz="2000" dirty="0" err="1"/>
              <a:t>failure</a:t>
            </a:r>
            <a:r>
              <a:rPr lang="pl-PL" sz="2000" dirty="0"/>
              <a:t> with </a:t>
            </a:r>
            <a:r>
              <a:rPr lang="pl-PL" sz="2000" dirty="0" err="1"/>
              <a:t>preserved</a:t>
            </a:r>
            <a:r>
              <a:rPr lang="pl-PL" sz="2000" dirty="0"/>
              <a:t> </a:t>
            </a:r>
            <a:r>
              <a:rPr lang="pl-PL" sz="2000" dirty="0" err="1"/>
              <a:t>ejection</a:t>
            </a:r>
            <a:r>
              <a:rPr lang="pl-PL" sz="2000" dirty="0"/>
              <a:t> </a:t>
            </a:r>
            <a:r>
              <a:rPr lang="pl-PL" sz="2000" dirty="0" err="1"/>
              <a:t>fraction</a:t>
            </a:r>
            <a:r>
              <a:rPr lang="pl-PL" sz="2000" dirty="0"/>
              <a:t> (</a:t>
            </a:r>
            <a:r>
              <a:rPr lang="pl-PL" sz="2000" dirty="0" err="1"/>
              <a:t>HFpEF</a:t>
            </a:r>
            <a:r>
              <a:rPr lang="pl-PL" sz="2000" dirty="0"/>
              <a:t>). Advanced </a:t>
            </a:r>
            <a:r>
              <a:rPr lang="pl-PL" sz="2000" dirty="0" err="1"/>
              <a:t>stages</a:t>
            </a:r>
            <a:r>
              <a:rPr lang="pl-PL" sz="2000" dirty="0"/>
              <a:t> of </a:t>
            </a:r>
            <a:r>
              <a:rPr lang="pl-PL" sz="2000" dirty="0" err="1"/>
              <a:t>HFpEF</a:t>
            </a:r>
            <a:r>
              <a:rPr lang="pl-PL" sz="2000" dirty="0"/>
              <a:t> </a:t>
            </a:r>
            <a:r>
              <a:rPr lang="pl-PL" sz="2000" dirty="0" err="1"/>
              <a:t>are</a:t>
            </a:r>
            <a:r>
              <a:rPr lang="pl-PL" sz="2000" dirty="0"/>
              <a:t> </a:t>
            </a:r>
            <a:r>
              <a:rPr lang="pl-PL" sz="2000" dirty="0" err="1"/>
              <a:t>characterised</a:t>
            </a:r>
            <a:r>
              <a:rPr lang="pl-PL" sz="2000" dirty="0"/>
              <a:t> by </a:t>
            </a:r>
            <a:r>
              <a:rPr lang="pl-PL" sz="2000" dirty="0" err="1"/>
              <a:t>increased</a:t>
            </a:r>
            <a:r>
              <a:rPr lang="pl-PL" sz="2000" dirty="0"/>
              <a:t> </a:t>
            </a:r>
            <a:r>
              <a:rPr lang="pl-PL" sz="2000" dirty="0" err="1"/>
              <a:t>left</a:t>
            </a:r>
            <a:r>
              <a:rPr lang="pl-PL" sz="2000" dirty="0"/>
              <a:t> </a:t>
            </a:r>
            <a:r>
              <a:rPr lang="pl-PL" sz="2000" dirty="0" err="1"/>
              <a:t>ventricular</a:t>
            </a:r>
            <a:r>
              <a:rPr lang="pl-PL" sz="2000" dirty="0"/>
              <a:t> </a:t>
            </a:r>
            <a:r>
              <a:rPr lang="pl-PL" sz="2000" dirty="0" err="1"/>
              <a:t>filling</a:t>
            </a:r>
            <a:r>
              <a:rPr lang="pl-PL" sz="2000" dirty="0"/>
              <a:t> </a:t>
            </a:r>
            <a:r>
              <a:rPr lang="pl-PL" sz="2000" dirty="0" err="1"/>
              <a:t>pressure</a:t>
            </a:r>
            <a:r>
              <a:rPr lang="pl-PL" sz="2000" dirty="0"/>
              <a:t> (LVFP). LVFP &gt; 11 mmHg </a:t>
            </a:r>
            <a:r>
              <a:rPr lang="pl-PL" sz="2000" dirty="0" err="1"/>
              <a:t>correlates</a:t>
            </a:r>
            <a:r>
              <a:rPr lang="pl-PL" sz="2000" dirty="0"/>
              <a:t> with </a:t>
            </a:r>
            <a:r>
              <a:rPr lang="pl-PL" sz="2000" dirty="0" err="1"/>
              <a:t>higher</a:t>
            </a:r>
            <a:r>
              <a:rPr lang="pl-PL" sz="2000" dirty="0"/>
              <a:t> </a:t>
            </a:r>
            <a:r>
              <a:rPr lang="pl-PL" sz="2000" dirty="0" err="1"/>
              <a:t>mortality</a:t>
            </a:r>
            <a:r>
              <a:rPr lang="pl-PL" sz="2000" dirty="0"/>
              <a:t> in </a:t>
            </a:r>
            <a:r>
              <a:rPr lang="pl-PL" sz="2000" dirty="0" err="1"/>
              <a:t>long</a:t>
            </a:r>
            <a:r>
              <a:rPr lang="pl-PL" sz="2000" dirty="0"/>
              <a:t>-term </a:t>
            </a:r>
            <a:r>
              <a:rPr lang="pl-PL" sz="2000" dirty="0" err="1"/>
              <a:t>follow-up</a:t>
            </a:r>
            <a:r>
              <a:rPr lang="pl-PL" sz="2000" dirty="0"/>
              <a:t> </a:t>
            </a:r>
            <a:r>
              <a:rPr lang="pl-PL" sz="2000" dirty="0" err="1"/>
              <a:t>among</a:t>
            </a:r>
            <a:r>
              <a:rPr lang="pl-PL" sz="2000" dirty="0"/>
              <a:t> </a:t>
            </a:r>
            <a:r>
              <a:rPr lang="pl-PL" sz="2000" dirty="0" err="1"/>
              <a:t>patients</a:t>
            </a:r>
            <a:r>
              <a:rPr lang="pl-PL" sz="2000" dirty="0"/>
              <a:t> with CTEPH [2].</a:t>
            </a:r>
          </a:p>
          <a:p>
            <a:r>
              <a:rPr lang="pl-PL" sz="2000" dirty="0"/>
              <a:t>In the </a:t>
            </a:r>
            <a:r>
              <a:rPr lang="pl-PL" sz="2000" dirty="0" err="1"/>
              <a:t>absence</a:t>
            </a:r>
            <a:r>
              <a:rPr lang="pl-PL" sz="2000" dirty="0"/>
              <a:t> of </a:t>
            </a:r>
            <a:r>
              <a:rPr lang="pl-PL" sz="2000" dirty="0" err="1"/>
              <a:t>severe</a:t>
            </a:r>
            <a:r>
              <a:rPr lang="pl-PL" sz="2000" dirty="0"/>
              <a:t> </a:t>
            </a:r>
            <a:r>
              <a:rPr lang="pl-PL" sz="2000" dirty="0" err="1"/>
              <a:t>mitral</a:t>
            </a:r>
            <a:r>
              <a:rPr lang="pl-PL" sz="2000" dirty="0"/>
              <a:t> </a:t>
            </a:r>
            <a:r>
              <a:rPr lang="pl-PL" sz="2000" dirty="0" err="1"/>
              <a:t>valve</a:t>
            </a:r>
            <a:r>
              <a:rPr lang="pl-PL" sz="2000" dirty="0"/>
              <a:t> </a:t>
            </a:r>
            <a:r>
              <a:rPr lang="pl-PL" sz="2000" dirty="0" err="1"/>
              <a:t>disease</a:t>
            </a:r>
            <a:r>
              <a:rPr lang="pl-PL" sz="2000" dirty="0"/>
              <a:t>, LVFP </a:t>
            </a:r>
            <a:r>
              <a:rPr lang="pl-PL" sz="2000" dirty="0" err="1"/>
              <a:t>corresponds</a:t>
            </a:r>
            <a:r>
              <a:rPr lang="pl-PL" sz="2000" dirty="0"/>
              <a:t> to the pulmonary </a:t>
            </a:r>
            <a:r>
              <a:rPr lang="pl-PL" sz="2000" dirty="0" err="1"/>
              <a:t>artery</a:t>
            </a:r>
            <a:r>
              <a:rPr lang="pl-PL" sz="2000" dirty="0"/>
              <a:t> </a:t>
            </a:r>
            <a:r>
              <a:rPr lang="pl-PL" sz="2000" dirty="0" err="1"/>
              <a:t>wedge</a:t>
            </a:r>
            <a:r>
              <a:rPr lang="pl-PL" sz="2000" dirty="0"/>
              <a:t> </a:t>
            </a:r>
            <a:r>
              <a:rPr lang="pl-PL" sz="2000" dirty="0" err="1"/>
              <a:t>pressure</a:t>
            </a:r>
            <a:r>
              <a:rPr lang="pl-PL" sz="2000" dirty="0"/>
              <a:t> (PAWP), </a:t>
            </a:r>
            <a:r>
              <a:rPr lang="pl-PL" sz="2000" dirty="0" err="1"/>
              <a:t>obtained</a:t>
            </a:r>
            <a:r>
              <a:rPr lang="pl-PL" sz="2000" dirty="0"/>
              <a:t> by </a:t>
            </a:r>
            <a:r>
              <a:rPr lang="pl-PL" sz="2000" dirty="0" err="1"/>
              <a:t>right</a:t>
            </a:r>
            <a:r>
              <a:rPr lang="pl-PL" sz="2000" dirty="0"/>
              <a:t> </a:t>
            </a:r>
            <a:r>
              <a:rPr lang="pl-PL" sz="2000" dirty="0" err="1"/>
              <a:t>heart</a:t>
            </a:r>
            <a:r>
              <a:rPr lang="pl-PL" sz="2000" dirty="0"/>
              <a:t> </a:t>
            </a:r>
            <a:r>
              <a:rPr lang="pl-PL" sz="2000" dirty="0" err="1"/>
              <a:t>catheterization</a:t>
            </a:r>
            <a:r>
              <a:rPr lang="pl-PL" sz="2000" dirty="0"/>
              <a:t> (RHC). </a:t>
            </a:r>
            <a:r>
              <a:rPr lang="pl-PL" sz="2000" dirty="0" err="1"/>
              <a:t>Patients</a:t>
            </a:r>
            <a:r>
              <a:rPr lang="pl-PL" sz="2000" dirty="0"/>
              <a:t> </a:t>
            </a:r>
            <a:r>
              <a:rPr lang="pl-PL" sz="2000" dirty="0" smtClean="0"/>
              <a:t>with PAWP </a:t>
            </a:r>
            <a:r>
              <a:rPr lang="pl-PL" sz="2000" dirty="0"/>
              <a:t>&gt; 15 mmHg </a:t>
            </a:r>
            <a:r>
              <a:rPr lang="pl-PL" sz="2000" dirty="0" err="1"/>
              <a:t>derive</a:t>
            </a:r>
            <a:r>
              <a:rPr lang="pl-PL" sz="2000" dirty="0"/>
              <a:t> less clinical and </a:t>
            </a:r>
            <a:r>
              <a:rPr lang="pl-PL" sz="2000" dirty="0" err="1"/>
              <a:t>haemodynamic</a:t>
            </a:r>
            <a:r>
              <a:rPr lang="pl-PL" sz="2000" dirty="0"/>
              <a:t> benefit from </a:t>
            </a:r>
            <a:r>
              <a:rPr lang="pl-PL" sz="2000" dirty="0" err="1"/>
              <a:t>Balloon</a:t>
            </a:r>
            <a:r>
              <a:rPr lang="pl-PL" sz="2000" dirty="0"/>
              <a:t> pulmonary </a:t>
            </a:r>
            <a:r>
              <a:rPr lang="pl-PL" sz="2000" dirty="0" err="1"/>
              <a:t>angioplasty</a:t>
            </a:r>
            <a:r>
              <a:rPr lang="pl-PL" sz="2000" dirty="0"/>
              <a:t> (BPA) </a:t>
            </a:r>
            <a:r>
              <a:rPr lang="pl-PL" sz="2000" dirty="0" err="1"/>
              <a:t>treatment</a:t>
            </a:r>
            <a:r>
              <a:rPr lang="pl-PL" sz="2000" dirty="0"/>
              <a:t> </a:t>
            </a:r>
            <a:r>
              <a:rPr lang="pl-PL" sz="2000" dirty="0" err="1"/>
              <a:t>than</a:t>
            </a:r>
            <a:r>
              <a:rPr lang="pl-PL" sz="2000" dirty="0"/>
              <a:t> </a:t>
            </a:r>
            <a:r>
              <a:rPr lang="pl-PL" sz="2000" dirty="0" err="1"/>
              <a:t>patients</a:t>
            </a:r>
            <a:r>
              <a:rPr lang="pl-PL" sz="2000" dirty="0"/>
              <a:t> with PAWP ≤ 15 mmHg [3]. </a:t>
            </a:r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D5E324-C294-00D0-09AB-BC96E5F96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5E5AAC-B70B-2BDB-E8C3-A8E9E4BD04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5018" y="5551232"/>
            <a:ext cx="9492583" cy="768479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pl-PL" dirty="0" smtClean="0"/>
              <a:t>Humbert </a:t>
            </a:r>
            <a:r>
              <a:rPr lang="pl-PL" dirty="0"/>
              <a:t>M.; Kovacs G.; </a:t>
            </a:r>
            <a:r>
              <a:rPr lang="pl-PL" dirty="0" err="1"/>
              <a:t>Hoeper</a:t>
            </a:r>
            <a:r>
              <a:rPr lang="pl-PL" dirty="0"/>
              <a:t> M.M. et al 2022 ESC/ERS </a:t>
            </a:r>
            <a:r>
              <a:rPr lang="pl-PL" dirty="0" err="1"/>
              <a:t>Guidelines</a:t>
            </a:r>
            <a:r>
              <a:rPr lang="pl-PL" dirty="0"/>
              <a:t> for the </a:t>
            </a:r>
            <a:r>
              <a:rPr lang="pl-PL" dirty="0" err="1"/>
              <a:t>diagnosis</a:t>
            </a:r>
            <a:r>
              <a:rPr lang="pl-PL" dirty="0"/>
              <a:t> and </a:t>
            </a:r>
            <a:r>
              <a:rPr lang="pl-PL" dirty="0" err="1"/>
              <a:t>treatment</a:t>
            </a:r>
            <a:r>
              <a:rPr lang="pl-PL" dirty="0"/>
              <a:t> of pulmonary </a:t>
            </a:r>
            <a:r>
              <a:rPr lang="pl-PL" dirty="0" err="1"/>
              <a:t>hypertension</a:t>
            </a:r>
            <a:r>
              <a:rPr lang="pl-PL" dirty="0"/>
              <a:t> </a:t>
            </a:r>
            <a:r>
              <a:rPr lang="pl-PL" dirty="0" err="1"/>
              <a:t>Eur</a:t>
            </a:r>
            <a:r>
              <a:rPr lang="pl-PL" dirty="0"/>
              <a:t>. Respir.J.2022, DOI: 10.1183/13993003.00879 </a:t>
            </a:r>
            <a:r>
              <a:rPr lang="pl-PL" dirty="0" smtClean="0"/>
              <a:t>– 2022</a:t>
            </a:r>
          </a:p>
          <a:p>
            <a:pPr marL="228600" indent="-228600">
              <a:buFont typeface="Arial" panose="020B0604020202020204" pitchFamily="34" charset="0"/>
              <a:buAutoNum type="arabicPeriod"/>
            </a:pPr>
            <a:r>
              <a:rPr lang="pl-PL" dirty="0" smtClean="0"/>
              <a:t>Gerges </a:t>
            </a:r>
            <a:r>
              <a:rPr lang="pl-PL" dirty="0"/>
              <a:t>C, Pistritto AM, Gerges M, et al. Left </a:t>
            </a:r>
            <a:r>
              <a:rPr lang="pl-PL" dirty="0" err="1"/>
              <a:t>Ventricular</a:t>
            </a:r>
            <a:r>
              <a:rPr lang="pl-PL" dirty="0"/>
              <a:t> </a:t>
            </a:r>
            <a:r>
              <a:rPr lang="pl-PL" dirty="0" err="1"/>
              <a:t>Filling</a:t>
            </a:r>
            <a:r>
              <a:rPr lang="pl-PL" dirty="0"/>
              <a:t> </a:t>
            </a:r>
            <a:r>
              <a:rPr lang="pl-PL" dirty="0" err="1"/>
              <a:t>Pressure</a:t>
            </a:r>
            <a:r>
              <a:rPr lang="pl-PL" dirty="0"/>
              <a:t> in </a:t>
            </a:r>
            <a:r>
              <a:rPr lang="pl-PL" dirty="0" err="1"/>
              <a:t>Chronic</a:t>
            </a:r>
            <a:r>
              <a:rPr lang="pl-PL" dirty="0"/>
              <a:t> </a:t>
            </a:r>
            <a:r>
              <a:rPr lang="pl-PL" dirty="0" err="1"/>
              <a:t>Thromboembolic</a:t>
            </a:r>
            <a:r>
              <a:rPr lang="pl-PL" dirty="0"/>
              <a:t> Pulmonary </a:t>
            </a:r>
            <a:r>
              <a:rPr lang="pl-PL" dirty="0" err="1"/>
              <a:t>Hypertension</a:t>
            </a:r>
            <a:r>
              <a:rPr lang="pl-PL" dirty="0"/>
              <a:t>. J Am </a:t>
            </a:r>
            <a:r>
              <a:rPr lang="pl-PL" dirty="0" err="1"/>
              <a:t>Coll</a:t>
            </a:r>
            <a:r>
              <a:rPr lang="pl-PL" dirty="0"/>
              <a:t> </a:t>
            </a:r>
            <a:r>
              <a:rPr lang="pl-PL" dirty="0" err="1"/>
              <a:t>Cardiol</a:t>
            </a:r>
            <a:r>
              <a:rPr lang="pl-PL" dirty="0"/>
              <a:t>. 2023 </a:t>
            </a:r>
            <a:r>
              <a:rPr lang="pl-PL" dirty="0" err="1"/>
              <a:t>Feb</a:t>
            </a:r>
            <a:r>
              <a:rPr lang="pl-PL" dirty="0"/>
              <a:t> 21;81(7):653-664. doi: 10.1016/j.jacc.2022.11.049. PMID: </a:t>
            </a:r>
            <a:r>
              <a:rPr lang="pl-PL" dirty="0" smtClean="0"/>
              <a:t>36792280</a:t>
            </a:r>
            <a:endParaRPr lang="pl-PL" dirty="0"/>
          </a:p>
          <a:p>
            <a:r>
              <a:rPr lang="pl-PL" dirty="0"/>
              <a:t>3</a:t>
            </a:r>
            <a:r>
              <a:rPr lang="pl-PL" dirty="0" smtClean="0"/>
              <a:t>.    Szwed</a:t>
            </a:r>
            <a:r>
              <a:rPr lang="pl-PL" dirty="0"/>
              <a:t>  P., Kurzyna P., Banaszkiewicz-Cyganik M.,  et al. </a:t>
            </a:r>
            <a:r>
              <a:rPr lang="pl-PL" dirty="0" err="1"/>
              <a:t>Impact</a:t>
            </a:r>
            <a:r>
              <a:rPr lang="pl-PL" dirty="0"/>
              <a:t> of </a:t>
            </a:r>
            <a:r>
              <a:rPr lang="pl-PL" dirty="0" err="1"/>
              <a:t>Elevated</a:t>
            </a:r>
            <a:r>
              <a:rPr lang="pl-PL" dirty="0"/>
              <a:t> Pulmonary </a:t>
            </a:r>
            <a:r>
              <a:rPr lang="pl-PL" dirty="0" err="1"/>
              <a:t>Arterial</a:t>
            </a:r>
            <a:r>
              <a:rPr lang="pl-PL" dirty="0"/>
              <a:t> Wedge Pressure on </a:t>
            </a:r>
            <a:r>
              <a:rPr lang="pl-PL" dirty="0" err="1"/>
              <a:t>Safety</a:t>
            </a:r>
            <a:r>
              <a:rPr lang="pl-PL" dirty="0"/>
              <a:t> and </a:t>
            </a:r>
            <a:r>
              <a:rPr lang="pl-PL" dirty="0" err="1"/>
              <a:t>Efficacy</a:t>
            </a:r>
            <a:r>
              <a:rPr lang="pl-PL" dirty="0"/>
              <a:t> of </a:t>
            </a:r>
            <a:r>
              <a:rPr lang="pl-PL" dirty="0" err="1"/>
              <a:t>Balloon</a:t>
            </a:r>
            <a:r>
              <a:rPr lang="pl-PL" dirty="0"/>
              <a:t> </a:t>
            </a:r>
            <a:r>
              <a:rPr lang="pl-PL" dirty="0" err="1"/>
              <a:t>Pulmonary</a:t>
            </a:r>
            <a:r>
              <a:rPr lang="pl-PL" dirty="0"/>
              <a:t> </a:t>
            </a:r>
            <a:r>
              <a:rPr lang="pl-PL" dirty="0" smtClean="0"/>
              <a:t>       </a:t>
            </a:r>
            <a:r>
              <a:rPr lang="pl-PL" dirty="0" err="1" smtClean="0"/>
              <a:t>Angioplasty</a:t>
            </a:r>
            <a:r>
              <a:rPr lang="pl-PL" dirty="0" smtClean="0"/>
              <a:t> </a:t>
            </a:r>
            <a:r>
              <a:rPr lang="pl-PL" dirty="0"/>
              <a:t>in the </a:t>
            </a:r>
            <a:r>
              <a:rPr lang="pl-PL" dirty="0" err="1"/>
              <a:t>Treatment</a:t>
            </a:r>
            <a:r>
              <a:rPr lang="pl-PL" dirty="0"/>
              <a:t> of </a:t>
            </a:r>
            <a:r>
              <a:rPr lang="pl-PL" dirty="0" err="1"/>
              <a:t>Chronic</a:t>
            </a:r>
            <a:r>
              <a:rPr lang="pl-PL" dirty="0"/>
              <a:t> </a:t>
            </a:r>
            <a:r>
              <a:rPr lang="pl-PL" dirty="0" err="1"/>
              <a:t>Thromboembolic</a:t>
            </a:r>
            <a:r>
              <a:rPr lang="pl-PL" dirty="0"/>
              <a:t> Pulmonary </a:t>
            </a:r>
            <a:r>
              <a:rPr lang="pl-PL" dirty="0" err="1"/>
              <a:t>Hypertension</a:t>
            </a:r>
            <a:r>
              <a:rPr lang="pl-PL" dirty="0"/>
              <a:t>. </a:t>
            </a:r>
            <a:r>
              <a:rPr lang="pl-PL" dirty="0" err="1"/>
              <a:t>Chest</a:t>
            </a:r>
            <a:r>
              <a:rPr lang="pl-PL" dirty="0"/>
              <a:t>. 2025 </a:t>
            </a:r>
            <a:r>
              <a:rPr lang="pl-PL" dirty="0" err="1"/>
              <a:t>Oct</a:t>
            </a:r>
            <a:r>
              <a:rPr lang="pl-PL" dirty="0"/>
              <a:t> 19:S0012-3692(25)05620-X. doi: </a:t>
            </a:r>
            <a:r>
              <a:rPr lang="pl-PL" dirty="0" smtClean="0"/>
              <a:t>10.1016/j.chest.2025.10.017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8190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34963" y="1511161"/>
            <a:ext cx="11522075" cy="4471200"/>
          </a:xfrm>
        </p:spPr>
        <p:txBody>
          <a:bodyPr/>
          <a:lstStyle/>
          <a:p>
            <a:r>
              <a:rPr lang="pl-PL" sz="2000" dirty="0" err="1"/>
              <a:t>According</a:t>
            </a:r>
            <a:r>
              <a:rPr lang="pl-PL" sz="2000" dirty="0"/>
              <a:t> to the </a:t>
            </a:r>
            <a:r>
              <a:rPr lang="pl-PL" sz="2000" dirty="0" err="1"/>
              <a:t>Expert</a:t>
            </a:r>
            <a:r>
              <a:rPr lang="pl-PL" sz="2000" dirty="0"/>
              <a:t> </a:t>
            </a:r>
            <a:r>
              <a:rPr lang="pl-PL" sz="2000" dirty="0" err="1"/>
              <a:t>consensus</a:t>
            </a:r>
            <a:r>
              <a:rPr lang="pl-PL" sz="2000" dirty="0"/>
              <a:t> </a:t>
            </a:r>
            <a:r>
              <a:rPr lang="pl-PL" sz="2000" dirty="0" err="1"/>
              <a:t>document</a:t>
            </a:r>
            <a:r>
              <a:rPr lang="pl-PL" sz="2000" dirty="0"/>
              <a:t> of the </a:t>
            </a:r>
            <a:r>
              <a:rPr lang="pl-PL" sz="2000" dirty="0" err="1"/>
              <a:t>European</a:t>
            </a:r>
            <a:r>
              <a:rPr lang="pl-PL" sz="2000" dirty="0"/>
              <a:t> </a:t>
            </a:r>
            <a:r>
              <a:rPr lang="pl-PL" sz="2000" dirty="0" err="1"/>
              <a:t>Association</a:t>
            </a:r>
            <a:r>
              <a:rPr lang="pl-PL" sz="2000" dirty="0"/>
              <a:t> of </a:t>
            </a:r>
            <a:r>
              <a:rPr lang="pl-PL" sz="2000" dirty="0" err="1"/>
              <a:t>Cardiovascular</a:t>
            </a:r>
            <a:r>
              <a:rPr lang="pl-PL" sz="2000" dirty="0"/>
              <a:t> </a:t>
            </a:r>
            <a:r>
              <a:rPr lang="pl-PL" sz="2000" dirty="0" err="1"/>
              <a:t>Imaging</a:t>
            </a:r>
            <a:r>
              <a:rPr lang="pl-PL" sz="2000" dirty="0"/>
              <a:t> (EACVI) of </a:t>
            </a:r>
            <a:r>
              <a:rPr lang="pl-PL" sz="2000" dirty="0" err="1"/>
              <a:t>multimodality</a:t>
            </a:r>
            <a:r>
              <a:rPr lang="pl-PL" sz="2000" dirty="0"/>
              <a:t> </a:t>
            </a:r>
            <a:r>
              <a:rPr lang="pl-PL" sz="2000" dirty="0" err="1"/>
              <a:t>imaging</a:t>
            </a:r>
            <a:r>
              <a:rPr lang="pl-PL" sz="2000" dirty="0"/>
              <a:t> in </a:t>
            </a:r>
            <a:r>
              <a:rPr lang="pl-PL" sz="2000" dirty="0" err="1"/>
              <a:t>patients</a:t>
            </a:r>
            <a:r>
              <a:rPr lang="pl-PL" sz="2000" dirty="0"/>
              <a:t> with </a:t>
            </a:r>
            <a:r>
              <a:rPr lang="pl-PL" sz="2000" dirty="0" err="1"/>
              <a:t>heart</a:t>
            </a:r>
            <a:r>
              <a:rPr lang="pl-PL" sz="2000" dirty="0"/>
              <a:t> </a:t>
            </a:r>
            <a:r>
              <a:rPr lang="pl-PL" sz="2000" dirty="0" err="1"/>
              <a:t>failure</a:t>
            </a:r>
            <a:r>
              <a:rPr lang="pl-PL" sz="2000" dirty="0"/>
              <a:t> and </a:t>
            </a:r>
            <a:r>
              <a:rPr lang="pl-PL" sz="2000" dirty="0" err="1"/>
              <a:t>preserved</a:t>
            </a:r>
            <a:r>
              <a:rPr lang="pl-PL" sz="2000" dirty="0"/>
              <a:t> </a:t>
            </a:r>
            <a:r>
              <a:rPr lang="pl-PL" sz="2000" dirty="0" err="1"/>
              <a:t>ejection</a:t>
            </a:r>
            <a:r>
              <a:rPr lang="pl-PL" sz="2000" dirty="0"/>
              <a:t> </a:t>
            </a:r>
            <a:r>
              <a:rPr lang="pl-PL" sz="2000" dirty="0" err="1"/>
              <a:t>fraction</a:t>
            </a:r>
            <a:r>
              <a:rPr lang="pl-PL" sz="2000" dirty="0"/>
              <a:t> 2022, for </a:t>
            </a:r>
            <a:r>
              <a:rPr lang="pl-PL" sz="2000" dirty="0" err="1"/>
              <a:t>noninvasive</a:t>
            </a:r>
            <a:r>
              <a:rPr lang="pl-PL" sz="2000" dirty="0"/>
              <a:t> LVDF </a:t>
            </a:r>
            <a:r>
              <a:rPr lang="pl-PL" sz="2000" dirty="0" err="1"/>
              <a:t>assessment</a:t>
            </a:r>
            <a:r>
              <a:rPr lang="pl-PL" sz="2000" dirty="0"/>
              <a:t>, </a:t>
            </a:r>
            <a:r>
              <a:rPr lang="pl-PL" sz="2000" dirty="0" err="1"/>
              <a:t>precisely</a:t>
            </a:r>
            <a:r>
              <a:rPr lang="pl-PL" sz="2000" dirty="0"/>
              <a:t> </a:t>
            </a:r>
            <a:r>
              <a:rPr lang="pl-PL" sz="2000" dirty="0" err="1"/>
              <a:t>defined</a:t>
            </a:r>
            <a:r>
              <a:rPr lang="pl-PL" sz="2000" dirty="0"/>
              <a:t> echocardiographic </a:t>
            </a:r>
            <a:r>
              <a:rPr lang="pl-PL" sz="2000" dirty="0" err="1"/>
              <a:t>parameters</a:t>
            </a:r>
            <a:r>
              <a:rPr lang="pl-PL" sz="2000" dirty="0"/>
              <a:t> </a:t>
            </a:r>
            <a:r>
              <a:rPr lang="pl-PL" sz="2000" dirty="0" err="1"/>
              <a:t>should</a:t>
            </a:r>
            <a:r>
              <a:rPr lang="pl-PL" sz="2000" dirty="0"/>
              <a:t> be </a:t>
            </a:r>
            <a:r>
              <a:rPr lang="pl-PL" sz="2000" dirty="0" err="1"/>
              <a:t>used</a:t>
            </a:r>
            <a:r>
              <a:rPr lang="pl-PL" sz="2000" dirty="0"/>
              <a:t>, as </a:t>
            </a:r>
            <a:r>
              <a:rPr lang="pl-PL" sz="2000" dirty="0" err="1"/>
              <a:t>shown</a:t>
            </a:r>
            <a:r>
              <a:rPr lang="pl-PL" sz="2000" dirty="0"/>
              <a:t> in </a:t>
            </a:r>
            <a:r>
              <a:rPr lang="pl-PL" sz="2000" dirty="0" smtClean="0"/>
              <a:t>Figure1 </a:t>
            </a:r>
            <a:r>
              <a:rPr lang="pl-PL" sz="2000" dirty="0"/>
              <a:t>[4]. </a:t>
            </a:r>
            <a:r>
              <a:rPr lang="pl-PL" sz="2000" dirty="0" err="1"/>
              <a:t>This</a:t>
            </a:r>
            <a:r>
              <a:rPr lang="pl-PL" sz="2000" dirty="0"/>
              <a:t> </a:t>
            </a:r>
            <a:r>
              <a:rPr lang="pl-PL" sz="2000" dirty="0" err="1"/>
              <a:t>algorithm</a:t>
            </a:r>
            <a:r>
              <a:rPr lang="pl-PL" sz="2000" dirty="0"/>
              <a:t> </a:t>
            </a:r>
            <a:r>
              <a:rPr lang="pl-PL" sz="2000" dirty="0" err="1"/>
              <a:t>fails</a:t>
            </a:r>
            <a:r>
              <a:rPr lang="pl-PL" sz="2000" dirty="0"/>
              <a:t> in </a:t>
            </a:r>
            <a:r>
              <a:rPr lang="pl-PL" sz="2000" dirty="0" err="1"/>
              <a:t>certain</a:t>
            </a:r>
            <a:r>
              <a:rPr lang="pl-PL" sz="2000" dirty="0"/>
              <a:t> clinical </a:t>
            </a:r>
            <a:r>
              <a:rPr lang="pl-PL" sz="2000" dirty="0" err="1"/>
              <a:t>conditions</a:t>
            </a:r>
            <a:r>
              <a:rPr lang="pl-PL" sz="2000" dirty="0"/>
              <a:t>, </a:t>
            </a:r>
            <a:r>
              <a:rPr lang="pl-PL" sz="2000" dirty="0" err="1"/>
              <a:t>including</a:t>
            </a:r>
            <a:r>
              <a:rPr lang="pl-PL" sz="2000" dirty="0"/>
              <a:t> PH and </a:t>
            </a:r>
            <a:r>
              <a:rPr lang="pl-PL" sz="2000" dirty="0" err="1"/>
              <a:t>atrial</a:t>
            </a:r>
            <a:r>
              <a:rPr lang="pl-PL" sz="2000" dirty="0"/>
              <a:t> </a:t>
            </a:r>
            <a:r>
              <a:rPr lang="pl-PL" sz="2000" dirty="0" err="1"/>
              <a:t>fibrillation</a:t>
            </a:r>
            <a:r>
              <a:rPr lang="pl-PL" sz="2000" dirty="0"/>
              <a:t>. </a:t>
            </a:r>
            <a:r>
              <a:rPr lang="en-US" sz="2000" dirty="0"/>
              <a:t>The current algorithms have been developed for </a:t>
            </a:r>
            <a:r>
              <a:rPr lang="en-US" sz="2000" dirty="0" smtClean="0"/>
              <a:t>differentiating </a:t>
            </a:r>
            <a:r>
              <a:rPr lang="en-US" sz="2000" dirty="0"/>
              <a:t>between pre- and </a:t>
            </a:r>
            <a:r>
              <a:rPr lang="en-US" sz="2000" dirty="0" err="1"/>
              <a:t>postcapillary</a:t>
            </a:r>
            <a:r>
              <a:rPr lang="en-US" sz="2000"/>
              <a:t> </a:t>
            </a:r>
            <a:r>
              <a:rPr lang="en-US" sz="2000" smtClean="0"/>
              <a:t>PH</a:t>
            </a:r>
            <a:r>
              <a:rPr lang="pl-PL" sz="2000" smtClean="0"/>
              <a:t>,</a:t>
            </a:r>
            <a:r>
              <a:rPr lang="en-US" sz="2000" dirty="0" smtClean="0"/>
              <a:t> </a:t>
            </a:r>
            <a:r>
              <a:rPr lang="en-US" sz="2000" dirty="0"/>
              <a:t>using mitral inflow </a:t>
            </a:r>
            <a:r>
              <a:rPr lang="pl-PL" sz="2000" dirty="0" err="1" smtClean="0"/>
              <a:t>velocities</a:t>
            </a:r>
            <a:r>
              <a:rPr lang="en-US" sz="2000" dirty="0" smtClean="0"/>
              <a:t> </a:t>
            </a:r>
            <a:r>
              <a:rPr lang="en-US" sz="2000" dirty="0"/>
              <a:t>and left atrial</a:t>
            </a:r>
            <a:r>
              <a:rPr lang="pl-PL" sz="2000" dirty="0"/>
              <a:t> (LA)</a:t>
            </a:r>
            <a:r>
              <a:rPr lang="en-US" sz="2000" dirty="0"/>
              <a:t> strains</a:t>
            </a:r>
            <a:r>
              <a:rPr lang="pl-PL" sz="2000" dirty="0"/>
              <a:t> [5,6]</a:t>
            </a:r>
            <a:r>
              <a:rPr lang="en-US" sz="2000" dirty="0" smtClean="0"/>
              <a:t>.</a:t>
            </a:r>
            <a:r>
              <a:rPr lang="pl-PL" sz="2000" dirty="0"/>
              <a:t> </a:t>
            </a:r>
            <a:r>
              <a:rPr lang="en-US" sz="2000" dirty="0" smtClean="0"/>
              <a:t>However</a:t>
            </a:r>
            <a:r>
              <a:rPr lang="en-US" sz="2000" dirty="0"/>
              <a:t>, left heart disease may coexist with </a:t>
            </a:r>
            <a:r>
              <a:rPr lang="en-US" sz="2000" dirty="0" smtClean="0"/>
              <a:t>pre</a:t>
            </a:r>
            <a:r>
              <a:rPr lang="pl-PL" sz="2000" dirty="0" smtClean="0"/>
              <a:t>-</a:t>
            </a:r>
            <a:r>
              <a:rPr lang="en-US" sz="2000" dirty="0" smtClean="0"/>
              <a:t>capillary </a:t>
            </a:r>
            <a:r>
              <a:rPr lang="en-US" sz="2000" dirty="0"/>
              <a:t>PH, which we often observe in </a:t>
            </a:r>
            <a:r>
              <a:rPr lang="en-US" sz="2000" dirty="0" smtClean="0"/>
              <a:t>patients </a:t>
            </a:r>
            <a:r>
              <a:rPr lang="en-US" sz="2000" dirty="0"/>
              <a:t>with </a:t>
            </a:r>
            <a:r>
              <a:rPr lang="en-US" sz="2000" dirty="0" smtClean="0"/>
              <a:t>CTEPH</a:t>
            </a:r>
            <a:r>
              <a:rPr lang="pl-PL" sz="2000" dirty="0" smtClean="0"/>
              <a:t>, but t</a:t>
            </a:r>
            <a:r>
              <a:rPr lang="en-US" sz="2000" dirty="0" smtClean="0"/>
              <a:t>o </a:t>
            </a:r>
            <a:r>
              <a:rPr lang="en-US" sz="2000" dirty="0"/>
              <a:t>date no algorithm with good predictive value has been developed for </a:t>
            </a:r>
            <a:r>
              <a:rPr lang="pl-PL" sz="2000" dirty="0" err="1" smtClean="0"/>
              <a:t>noninvasive</a:t>
            </a:r>
            <a:r>
              <a:rPr lang="pl-PL" sz="2000" dirty="0" smtClean="0"/>
              <a:t> </a:t>
            </a:r>
            <a:r>
              <a:rPr lang="en-US" sz="2000" dirty="0" smtClean="0"/>
              <a:t>assessing </a:t>
            </a:r>
            <a:r>
              <a:rPr lang="pl-PL" sz="2000" dirty="0" smtClean="0"/>
              <a:t>of </a:t>
            </a:r>
            <a:r>
              <a:rPr lang="en-US" sz="2000" dirty="0" smtClean="0"/>
              <a:t>LVFP </a:t>
            </a:r>
            <a:r>
              <a:rPr lang="en-US" sz="2000" dirty="0"/>
              <a:t>in patients with precapillary PH. </a:t>
            </a:r>
            <a:endParaRPr lang="pl-PL" sz="2000" dirty="0"/>
          </a:p>
          <a:p>
            <a:r>
              <a:rPr lang="en-US" sz="2000" dirty="0" smtClean="0"/>
              <a:t>Study objective:</a:t>
            </a:r>
            <a:r>
              <a:rPr lang="pl-PL" sz="2000" dirty="0" smtClean="0"/>
              <a:t> </a:t>
            </a:r>
            <a:r>
              <a:rPr lang="en-US" sz="2000" dirty="0" smtClean="0"/>
              <a:t>Our </a:t>
            </a:r>
            <a:r>
              <a:rPr lang="en-US" sz="2000" dirty="0"/>
              <a:t>goal was to develop a scheme for assessing </a:t>
            </a:r>
            <a:r>
              <a:rPr lang="pl-PL" sz="2000" dirty="0" smtClean="0"/>
              <a:t>LVFP</a:t>
            </a:r>
            <a:r>
              <a:rPr lang="en-US" sz="2000" dirty="0" smtClean="0"/>
              <a:t> </a:t>
            </a:r>
            <a:r>
              <a:rPr lang="en-US" sz="2000" dirty="0"/>
              <a:t>based on echocardiographic parameters correlating with PAWP, and to compare the values of </a:t>
            </a:r>
            <a:r>
              <a:rPr lang="en-US" sz="2000" dirty="0" smtClean="0"/>
              <a:t>the</a:t>
            </a:r>
            <a:r>
              <a:rPr lang="pl-PL" sz="2000" dirty="0" smtClean="0"/>
              <a:t> </a:t>
            </a:r>
            <a:r>
              <a:rPr lang="en-US" sz="2000" dirty="0" smtClean="0"/>
              <a:t>conventional </a:t>
            </a:r>
            <a:r>
              <a:rPr lang="en-US" sz="2000" dirty="0"/>
              <a:t>and new </a:t>
            </a:r>
            <a:r>
              <a:rPr lang="en-US" sz="2000" dirty="0" smtClean="0"/>
              <a:t>scheme </a:t>
            </a:r>
            <a:r>
              <a:rPr lang="en-US" sz="2000" dirty="0"/>
              <a:t>in predicting elevated PAWP in patients with CTEPH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Introduction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495124" y="6518260"/>
            <a:ext cx="9662477" cy="482599"/>
          </a:xfrm>
        </p:spPr>
        <p:txBody>
          <a:bodyPr/>
          <a:lstStyle/>
          <a:p>
            <a:r>
              <a:rPr lang="pl-PL" dirty="0"/>
              <a:t>4</a:t>
            </a:r>
            <a:r>
              <a:rPr lang="pl-PL" dirty="0" smtClean="0"/>
              <a:t>. </a:t>
            </a:r>
            <a:r>
              <a:rPr lang="pl-PL" dirty="0" err="1"/>
              <a:t>Smiseth</a:t>
            </a:r>
            <a:r>
              <a:rPr lang="pl-PL" dirty="0"/>
              <a:t> OA, Morris DA, </a:t>
            </a:r>
            <a:r>
              <a:rPr lang="pl-PL" dirty="0" err="1"/>
              <a:t>Cardim</a:t>
            </a:r>
            <a:r>
              <a:rPr lang="pl-PL" dirty="0"/>
              <a:t> N, </a:t>
            </a:r>
            <a:r>
              <a:rPr lang="pl-PL" dirty="0" smtClean="0"/>
              <a:t>et al. </a:t>
            </a:r>
            <a:r>
              <a:rPr lang="pl-PL" dirty="0" err="1"/>
              <a:t>Multimodality</a:t>
            </a:r>
            <a:r>
              <a:rPr lang="pl-PL" dirty="0"/>
              <a:t> </a:t>
            </a:r>
            <a:r>
              <a:rPr lang="pl-PL" dirty="0" err="1"/>
              <a:t>imaging</a:t>
            </a:r>
            <a:r>
              <a:rPr lang="pl-PL" dirty="0"/>
              <a:t> in patients with </a:t>
            </a:r>
            <a:r>
              <a:rPr lang="pl-PL" dirty="0" err="1"/>
              <a:t>heart</a:t>
            </a:r>
            <a:r>
              <a:rPr lang="pl-PL" dirty="0"/>
              <a:t> </a:t>
            </a:r>
            <a:r>
              <a:rPr lang="pl-PL" dirty="0" err="1"/>
              <a:t>failure</a:t>
            </a:r>
            <a:r>
              <a:rPr lang="pl-PL" dirty="0"/>
              <a:t> and </a:t>
            </a:r>
            <a:r>
              <a:rPr lang="pl-PL" dirty="0" err="1"/>
              <a:t>preserved</a:t>
            </a:r>
            <a:r>
              <a:rPr lang="pl-PL" dirty="0"/>
              <a:t> </a:t>
            </a:r>
            <a:r>
              <a:rPr lang="pl-PL" dirty="0" err="1"/>
              <a:t>ejection</a:t>
            </a:r>
            <a:r>
              <a:rPr lang="pl-PL" dirty="0"/>
              <a:t> </a:t>
            </a:r>
            <a:r>
              <a:rPr lang="pl-PL" dirty="0" err="1"/>
              <a:t>fraction</a:t>
            </a:r>
            <a:r>
              <a:rPr lang="pl-PL" dirty="0"/>
              <a:t>: </a:t>
            </a:r>
            <a:r>
              <a:rPr lang="pl-PL" dirty="0" err="1"/>
              <a:t>an</a:t>
            </a:r>
            <a:r>
              <a:rPr lang="pl-PL" dirty="0"/>
              <a:t> </a:t>
            </a:r>
            <a:r>
              <a:rPr lang="pl-PL" dirty="0" err="1"/>
              <a:t>expert</a:t>
            </a:r>
            <a:r>
              <a:rPr lang="pl-PL" dirty="0"/>
              <a:t> </a:t>
            </a:r>
            <a:r>
              <a:rPr lang="pl-PL" dirty="0" err="1"/>
              <a:t>consensus</a:t>
            </a:r>
            <a:r>
              <a:rPr lang="pl-PL" dirty="0"/>
              <a:t> </a:t>
            </a:r>
            <a:r>
              <a:rPr lang="pl-PL" dirty="0" err="1"/>
              <a:t>document</a:t>
            </a:r>
            <a:r>
              <a:rPr lang="pl-PL" dirty="0"/>
              <a:t> of the </a:t>
            </a:r>
            <a:r>
              <a:rPr lang="pl-PL" dirty="0" err="1"/>
              <a:t>European</a:t>
            </a:r>
            <a:r>
              <a:rPr lang="pl-PL" dirty="0"/>
              <a:t> </a:t>
            </a:r>
            <a:r>
              <a:rPr lang="pl-PL" dirty="0" err="1"/>
              <a:t>Association</a:t>
            </a:r>
            <a:r>
              <a:rPr lang="pl-PL" dirty="0"/>
              <a:t> of </a:t>
            </a:r>
            <a:r>
              <a:rPr lang="pl-PL" dirty="0" err="1" smtClean="0"/>
              <a:t>Cardiovascular</a:t>
            </a:r>
            <a:r>
              <a:rPr lang="pl-PL" dirty="0" smtClean="0"/>
              <a:t> </a:t>
            </a:r>
            <a:r>
              <a:rPr lang="pl-PL" dirty="0" err="1"/>
              <a:t>Imaging</a:t>
            </a:r>
            <a:r>
              <a:rPr lang="pl-PL" dirty="0"/>
              <a:t>. </a:t>
            </a:r>
            <a:r>
              <a:rPr lang="pl-PL" dirty="0" err="1"/>
              <a:t>Eur</a:t>
            </a:r>
            <a:r>
              <a:rPr lang="pl-PL" dirty="0"/>
              <a:t> </a:t>
            </a:r>
            <a:r>
              <a:rPr lang="pl-PL" dirty="0" err="1"/>
              <a:t>Heart</a:t>
            </a:r>
            <a:r>
              <a:rPr lang="pl-PL" dirty="0"/>
              <a:t> J </a:t>
            </a:r>
            <a:r>
              <a:rPr lang="pl-PL" dirty="0" err="1"/>
              <a:t>Cardiovasc</a:t>
            </a:r>
            <a:r>
              <a:rPr lang="pl-PL" dirty="0"/>
              <a:t> </a:t>
            </a:r>
            <a:r>
              <a:rPr lang="pl-PL" dirty="0" err="1"/>
              <a:t>Imaging</a:t>
            </a:r>
            <a:r>
              <a:rPr lang="pl-PL" dirty="0"/>
              <a:t>. 2022 Jan 24;23(2):e34-e61. doi: 10.1093/</a:t>
            </a:r>
            <a:r>
              <a:rPr lang="pl-PL" dirty="0" err="1"/>
              <a:t>ehjci</a:t>
            </a:r>
            <a:r>
              <a:rPr lang="pl-PL" dirty="0"/>
              <a:t>/jeab154. PMID: 34729586</a:t>
            </a:r>
            <a:r>
              <a:rPr lang="pl-PL" dirty="0" smtClean="0"/>
              <a:t>.</a:t>
            </a:r>
          </a:p>
          <a:p>
            <a:r>
              <a:rPr lang="pl-PL" dirty="0" smtClean="0"/>
              <a:t>5. </a:t>
            </a:r>
            <a:r>
              <a:rPr lang="pl-PL" dirty="0"/>
              <a:t>Robinson S, Ring L, </a:t>
            </a:r>
            <a:r>
              <a:rPr lang="pl-PL" dirty="0" err="1"/>
              <a:t>Oxborough</a:t>
            </a:r>
            <a:r>
              <a:rPr lang="pl-PL" dirty="0"/>
              <a:t> D, </a:t>
            </a:r>
            <a:r>
              <a:rPr lang="pl-PL" dirty="0" smtClean="0"/>
              <a:t>et al. The </a:t>
            </a:r>
            <a:r>
              <a:rPr lang="pl-PL" dirty="0" err="1"/>
              <a:t>assessment</a:t>
            </a:r>
            <a:r>
              <a:rPr lang="pl-PL" dirty="0"/>
              <a:t> of </a:t>
            </a:r>
            <a:r>
              <a:rPr lang="pl-PL" dirty="0" err="1"/>
              <a:t>left</a:t>
            </a:r>
            <a:r>
              <a:rPr lang="pl-PL" dirty="0"/>
              <a:t> </a:t>
            </a:r>
            <a:r>
              <a:rPr lang="pl-PL" dirty="0" err="1"/>
              <a:t>ventricular</a:t>
            </a:r>
            <a:r>
              <a:rPr lang="pl-PL" dirty="0"/>
              <a:t> </a:t>
            </a:r>
            <a:r>
              <a:rPr lang="pl-PL" dirty="0" err="1"/>
              <a:t>diastolic</a:t>
            </a:r>
            <a:r>
              <a:rPr lang="pl-PL" dirty="0"/>
              <a:t> </a:t>
            </a:r>
            <a:r>
              <a:rPr lang="pl-PL" dirty="0" err="1"/>
              <a:t>function</a:t>
            </a:r>
            <a:r>
              <a:rPr lang="pl-PL" dirty="0"/>
              <a:t>: </a:t>
            </a:r>
            <a:r>
              <a:rPr lang="pl-PL" dirty="0" err="1"/>
              <a:t>guidance</a:t>
            </a:r>
            <a:r>
              <a:rPr lang="pl-PL" dirty="0"/>
              <a:t> and </a:t>
            </a:r>
            <a:r>
              <a:rPr lang="pl-PL" dirty="0" err="1"/>
              <a:t>recommendations</a:t>
            </a:r>
            <a:r>
              <a:rPr lang="pl-PL" dirty="0"/>
              <a:t> from the British </a:t>
            </a:r>
            <a:r>
              <a:rPr lang="pl-PL" dirty="0" err="1"/>
              <a:t>Society</a:t>
            </a:r>
            <a:r>
              <a:rPr lang="pl-PL" dirty="0"/>
              <a:t> of </a:t>
            </a:r>
            <a:r>
              <a:rPr lang="pl-PL" dirty="0" err="1"/>
              <a:t>Echocardiography</a:t>
            </a:r>
            <a:r>
              <a:rPr lang="pl-PL" dirty="0"/>
              <a:t>. Echo Res </a:t>
            </a:r>
            <a:r>
              <a:rPr lang="pl-PL" dirty="0" err="1"/>
              <a:t>Pract</a:t>
            </a:r>
            <a:r>
              <a:rPr lang="pl-PL" dirty="0"/>
              <a:t>. 2024 </a:t>
            </a:r>
            <a:r>
              <a:rPr lang="pl-PL" dirty="0" err="1"/>
              <a:t>Jun</a:t>
            </a:r>
            <a:r>
              <a:rPr lang="pl-PL" dirty="0"/>
              <a:t> 3;11(1):16. doi: 10.1186/s44156-024-00051-2. PMID: 38825710; PMCID: PMC11145885</a:t>
            </a:r>
            <a:r>
              <a:rPr lang="pl-PL" dirty="0" smtClean="0"/>
              <a:t>.</a:t>
            </a:r>
          </a:p>
          <a:p>
            <a:r>
              <a:rPr lang="pl-PL" dirty="0" smtClean="0"/>
              <a:t>6.  </a:t>
            </a:r>
            <a:r>
              <a:rPr lang="pl-PL" dirty="0" err="1"/>
              <a:t>Inuoe</a:t>
            </a:r>
            <a:r>
              <a:rPr lang="pl-PL" dirty="0"/>
              <a:t> K, Andersen OS, </a:t>
            </a:r>
            <a:r>
              <a:rPr lang="pl-PL" dirty="0" err="1"/>
              <a:t>Remme</a:t>
            </a:r>
            <a:r>
              <a:rPr lang="pl-PL" dirty="0"/>
              <a:t> EW, et al. </a:t>
            </a:r>
            <a:r>
              <a:rPr lang="pl-PL" dirty="0" err="1"/>
              <a:t>Echocardiographic</a:t>
            </a:r>
            <a:r>
              <a:rPr lang="pl-PL" dirty="0"/>
              <a:t> </a:t>
            </a:r>
            <a:r>
              <a:rPr lang="pl-PL" dirty="0" err="1"/>
              <a:t>evaluation</a:t>
            </a:r>
            <a:r>
              <a:rPr lang="pl-PL" dirty="0"/>
              <a:t> of </a:t>
            </a:r>
            <a:r>
              <a:rPr lang="pl-PL" dirty="0" err="1"/>
              <a:t>left</a:t>
            </a:r>
            <a:r>
              <a:rPr lang="pl-PL" dirty="0"/>
              <a:t> </a:t>
            </a:r>
            <a:r>
              <a:rPr lang="pl-PL" dirty="0" err="1"/>
              <a:t>ventricular</a:t>
            </a:r>
            <a:r>
              <a:rPr lang="pl-PL" dirty="0"/>
              <a:t> </a:t>
            </a:r>
            <a:r>
              <a:rPr lang="pl-PL" dirty="0" err="1"/>
              <a:t>filling</a:t>
            </a:r>
            <a:r>
              <a:rPr lang="pl-PL" dirty="0"/>
              <a:t> </a:t>
            </a:r>
            <a:r>
              <a:rPr lang="pl-PL" dirty="0" err="1"/>
              <a:t>pressure</a:t>
            </a:r>
            <a:r>
              <a:rPr lang="pl-PL" dirty="0"/>
              <a:t> in </a:t>
            </a:r>
            <a:r>
              <a:rPr lang="pl-PL" dirty="0" err="1"/>
              <a:t>patients</a:t>
            </a:r>
            <a:r>
              <a:rPr lang="pl-PL" dirty="0"/>
              <a:t> with </a:t>
            </a:r>
            <a:r>
              <a:rPr lang="pl-PL" dirty="0" err="1"/>
              <a:t>pulmonary</a:t>
            </a:r>
            <a:r>
              <a:rPr lang="pl-PL" dirty="0"/>
              <a:t> </a:t>
            </a:r>
            <a:r>
              <a:rPr lang="pl-PL" dirty="0" err="1"/>
              <a:t>hypertension</a:t>
            </a:r>
            <a:r>
              <a:rPr lang="pl-PL" dirty="0"/>
              <a:t>. JACC </a:t>
            </a:r>
            <a:r>
              <a:rPr lang="pl-PL" dirty="0" err="1"/>
              <a:t>Cardiovasc</a:t>
            </a:r>
            <a:r>
              <a:rPr lang="pl-PL" dirty="0"/>
              <a:t> </a:t>
            </a:r>
            <a:r>
              <a:rPr lang="pl-PL" dirty="0" err="1"/>
              <a:t>Imaging</a:t>
            </a:r>
            <a:r>
              <a:rPr lang="pl-PL" dirty="0"/>
              <a:t> 2024;17:566-7.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7460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Methods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334963" y="6265158"/>
            <a:ext cx="9662477" cy="482599"/>
          </a:xfrm>
        </p:spPr>
        <p:txBody>
          <a:bodyPr/>
          <a:lstStyle/>
          <a:p>
            <a:pPr algn="ctr"/>
            <a:r>
              <a:rPr lang="pl-PL" sz="1200" dirty="0" err="1" smtClean="0"/>
              <a:t>Figure</a:t>
            </a:r>
            <a:r>
              <a:rPr lang="pl-PL" sz="1200" dirty="0" smtClean="0"/>
              <a:t> 1.  Left ventricular filling pressure </a:t>
            </a:r>
            <a:r>
              <a:rPr lang="pl-PL" sz="1200" dirty="0" err="1" smtClean="0"/>
              <a:t>assessment</a:t>
            </a:r>
            <a:r>
              <a:rPr lang="pl-PL" sz="1200" dirty="0" smtClean="0"/>
              <a:t> scheme </a:t>
            </a:r>
            <a:r>
              <a:rPr lang="pl-PL" sz="1200" dirty="0" err="1" smtClean="0"/>
              <a:t>based</a:t>
            </a:r>
            <a:r>
              <a:rPr lang="pl-PL" sz="1200" dirty="0" smtClean="0"/>
              <a:t>  </a:t>
            </a:r>
            <a:r>
              <a:rPr lang="en-US" sz="1200" dirty="0"/>
              <a:t>the </a:t>
            </a:r>
            <a:r>
              <a:rPr lang="pl-PL" sz="1200" dirty="0"/>
              <a:t>Expert </a:t>
            </a:r>
            <a:r>
              <a:rPr lang="pl-PL" sz="1200" dirty="0" err="1"/>
              <a:t>consensus</a:t>
            </a:r>
            <a:r>
              <a:rPr lang="pl-PL" sz="1200" dirty="0"/>
              <a:t> </a:t>
            </a:r>
            <a:r>
              <a:rPr lang="pl-PL" sz="1200" dirty="0" err="1"/>
              <a:t>document</a:t>
            </a:r>
            <a:r>
              <a:rPr lang="pl-PL" sz="1200" dirty="0"/>
              <a:t> of the </a:t>
            </a:r>
            <a:r>
              <a:rPr lang="en-US" sz="1200" dirty="0"/>
              <a:t>European Association of Cardiovascular Imaging (EACVI)</a:t>
            </a:r>
            <a:r>
              <a:rPr lang="pl-PL" sz="1200" dirty="0"/>
              <a:t> of </a:t>
            </a:r>
            <a:r>
              <a:rPr lang="pl-PL" sz="1200" dirty="0" err="1"/>
              <a:t>multimodality</a:t>
            </a:r>
            <a:r>
              <a:rPr lang="pl-PL" sz="1200" dirty="0"/>
              <a:t> </a:t>
            </a:r>
            <a:r>
              <a:rPr lang="pl-PL" sz="1200" dirty="0" err="1"/>
              <a:t>imaging</a:t>
            </a:r>
            <a:r>
              <a:rPr lang="pl-PL" sz="1200" dirty="0"/>
              <a:t> in patients with </a:t>
            </a:r>
            <a:r>
              <a:rPr lang="pl-PL" sz="1200" dirty="0" err="1"/>
              <a:t>heart</a:t>
            </a:r>
            <a:r>
              <a:rPr lang="pl-PL" sz="1200" dirty="0"/>
              <a:t> </a:t>
            </a:r>
            <a:r>
              <a:rPr lang="pl-PL" sz="1200" dirty="0" err="1"/>
              <a:t>failure</a:t>
            </a:r>
            <a:r>
              <a:rPr lang="pl-PL" sz="1200" dirty="0"/>
              <a:t> and </a:t>
            </a:r>
            <a:r>
              <a:rPr lang="pl-PL" sz="1200" dirty="0" err="1"/>
              <a:t>preserved</a:t>
            </a:r>
            <a:r>
              <a:rPr lang="pl-PL" sz="1200" dirty="0"/>
              <a:t> </a:t>
            </a:r>
            <a:r>
              <a:rPr lang="pl-PL" sz="1200" dirty="0" err="1"/>
              <a:t>ejection</a:t>
            </a:r>
            <a:r>
              <a:rPr lang="pl-PL" sz="1200" dirty="0"/>
              <a:t> </a:t>
            </a:r>
            <a:r>
              <a:rPr lang="pl-PL" sz="1200" dirty="0" err="1"/>
              <a:t>fraction</a:t>
            </a:r>
            <a:r>
              <a:rPr lang="pl-PL" sz="1200" dirty="0"/>
              <a:t> </a:t>
            </a:r>
            <a:r>
              <a:rPr lang="pl-PL" sz="1200" dirty="0" smtClean="0"/>
              <a:t>2022. </a:t>
            </a:r>
          </a:p>
          <a:p>
            <a:pPr algn="ctr"/>
            <a:r>
              <a:rPr lang="pl-PL" dirty="0" err="1" smtClean="0"/>
              <a:t>Abbreviations</a:t>
            </a:r>
            <a:r>
              <a:rPr lang="pl-PL" dirty="0" smtClean="0"/>
              <a:t>: </a:t>
            </a:r>
            <a:r>
              <a:rPr lang="pl-PL" dirty="0"/>
              <a:t>E, mitral </a:t>
            </a:r>
            <a:r>
              <a:rPr lang="pl-PL" dirty="0" err="1"/>
              <a:t>inflow</a:t>
            </a:r>
            <a:r>
              <a:rPr lang="pl-PL" dirty="0"/>
              <a:t> E </a:t>
            </a:r>
            <a:r>
              <a:rPr lang="pl-PL" dirty="0" err="1"/>
              <a:t>wave</a:t>
            </a:r>
            <a:r>
              <a:rPr lang="pl-PL" dirty="0"/>
              <a:t> </a:t>
            </a:r>
            <a:r>
              <a:rPr lang="pl-PL" dirty="0" err="1"/>
              <a:t>velocity</a:t>
            </a:r>
            <a:r>
              <a:rPr lang="pl-PL" dirty="0"/>
              <a:t>; e</a:t>
            </a:r>
            <a:r>
              <a:rPr lang="pl-PL" dirty="0" smtClean="0"/>
              <a:t>’ </a:t>
            </a:r>
            <a:r>
              <a:rPr lang="pl-PL" dirty="0"/>
              <a:t>mitral </a:t>
            </a:r>
            <a:r>
              <a:rPr lang="pl-PL" dirty="0" err="1" smtClean="0"/>
              <a:t>annular</a:t>
            </a:r>
            <a:r>
              <a:rPr lang="pl-PL" dirty="0" smtClean="0"/>
              <a:t> </a:t>
            </a:r>
            <a:r>
              <a:rPr lang="pl-PL" dirty="0" err="1"/>
              <a:t>early</a:t>
            </a:r>
            <a:r>
              <a:rPr lang="pl-PL" dirty="0"/>
              <a:t> </a:t>
            </a:r>
            <a:r>
              <a:rPr lang="pl-PL" dirty="0" err="1"/>
              <a:t>diastolic</a:t>
            </a:r>
            <a:r>
              <a:rPr lang="pl-PL" dirty="0"/>
              <a:t> </a:t>
            </a:r>
            <a:r>
              <a:rPr lang="pl-PL" dirty="0" err="1"/>
              <a:t>velocity</a:t>
            </a:r>
            <a:r>
              <a:rPr lang="pl-PL" dirty="0"/>
              <a:t>; </a:t>
            </a:r>
            <a:r>
              <a:rPr lang="pl-PL" dirty="0" smtClean="0"/>
              <a:t> </a:t>
            </a:r>
            <a:r>
              <a:rPr lang="pl-PL" dirty="0"/>
              <a:t>E/e</a:t>
            </a:r>
            <a:r>
              <a:rPr lang="pl-PL" dirty="0" smtClean="0"/>
              <a:t>’, </a:t>
            </a:r>
            <a:r>
              <a:rPr lang="pl-PL" dirty="0"/>
              <a:t>the </a:t>
            </a:r>
            <a:r>
              <a:rPr lang="pl-PL" dirty="0" err="1"/>
              <a:t>averaged</a:t>
            </a:r>
            <a:r>
              <a:rPr lang="pl-PL" dirty="0"/>
              <a:t> ratio of mitral </a:t>
            </a:r>
            <a:r>
              <a:rPr lang="pl-PL" dirty="0" err="1"/>
              <a:t>inflow</a:t>
            </a:r>
            <a:r>
              <a:rPr lang="pl-PL" dirty="0"/>
              <a:t> E </a:t>
            </a:r>
            <a:r>
              <a:rPr lang="pl-PL" dirty="0" err="1"/>
              <a:t>wave</a:t>
            </a:r>
            <a:r>
              <a:rPr lang="pl-PL" dirty="0"/>
              <a:t> </a:t>
            </a:r>
            <a:r>
              <a:rPr lang="pl-PL" dirty="0" err="1"/>
              <a:t>velocity</a:t>
            </a:r>
            <a:r>
              <a:rPr lang="pl-PL" dirty="0"/>
              <a:t> to mitral </a:t>
            </a:r>
            <a:r>
              <a:rPr lang="pl-PL" dirty="0" err="1"/>
              <a:t>annular</a:t>
            </a:r>
            <a:r>
              <a:rPr lang="pl-PL" dirty="0"/>
              <a:t> </a:t>
            </a:r>
            <a:r>
              <a:rPr lang="pl-PL" dirty="0" err="1"/>
              <a:t>early</a:t>
            </a:r>
            <a:r>
              <a:rPr lang="pl-PL" dirty="0"/>
              <a:t> </a:t>
            </a:r>
            <a:r>
              <a:rPr lang="pl-PL" dirty="0" err="1"/>
              <a:t>diastolic</a:t>
            </a:r>
            <a:r>
              <a:rPr lang="pl-PL" dirty="0"/>
              <a:t> </a:t>
            </a:r>
            <a:r>
              <a:rPr lang="pl-PL" dirty="0" err="1"/>
              <a:t>velocity</a:t>
            </a:r>
            <a:r>
              <a:rPr lang="pl-PL" dirty="0"/>
              <a:t>; LAVI, left </a:t>
            </a:r>
            <a:r>
              <a:rPr lang="pl-PL" dirty="0" err="1"/>
              <a:t>atrial</a:t>
            </a:r>
            <a:r>
              <a:rPr lang="pl-PL" dirty="0"/>
              <a:t> </a:t>
            </a:r>
            <a:r>
              <a:rPr lang="pl-PL" dirty="0" err="1"/>
              <a:t>volume</a:t>
            </a:r>
            <a:r>
              <a:rPr lang="pl-PL" dirty="0"/>
              <a:t> index; </a:t>
            </a:r>
            <a:r>
              <a:rPr lang="pl-PL" dirty="0" smtClean="0"/>
              <a:t>TR </a:t>
            </a:r>
            <a:r>
              <a:rPr lang="pl-PL" dirty="0" err="1"/>
              <a:t>Vmax</a:t>
            </a:r>
            <a:r>
              <a:rPr lang="pl-PL" dirty="0"/>
              <a:t>, </a:t>
            </a:r>
            <a:r>
              <a:rPr lang="pl-PL" dirty="0" err="1"/>
              <a:t>tricuspid</a:t>
            </a:r>
            <a:r>
              <a:rPr lang="pl-PL" dirty="0"/>
              <a:t> </a:t>
            </a:r>
            <a:r>
              <a:rPr lang="pl-PL" dirty="0" err="1"/>
              <a:t>regurgitation</a:t>
            </a:r>
            <a:r>
              <a:rPr lang="pl-PL" dirty="0"/>
              <a:t> </a:t>
            </a:r>
            <a:r>
              <a:rPr lang="pl-PL" dirty="0" err="1"/>
              <a:t>maximal</a:t>
            </a:r>
            <a:r>
              <a:rPr lang="pl-PL" dirty="0"/>
              <a:t> </a:t>
            </a:r>
            <a:r>
              <a:rPr lang="pl-PL" dirty="0" err="1" smtClean="0"/>
              <a:t>velocity</a:t>
            </a:r>
            <a:r>
              <a:rPr lang="pl-PL" dirty="0" smtClean="0"/>
              <a:t>, LA, left </a:t>
            </a:r>
            <a:r>
              <a:rPr lang="pl-PL" dirty="0"/>
              <a:t>atrium, LVFP, left </a:t>
            </a:r>
            <a:r>
              <a:rPr lang="pl-PL" dirty="0" err="1"/>
              <a:t>ventricular</a:t>
            </a:r>
            <a:r>
              <a:rPr lang="pl-PL" dirty="0"/>
              <a:t> </a:t>
            </a:r>
            <a:r>
              <a:rPr lang="pl-PL" dirty="0" err="1"/>
              <a:t>filling</a:t>
            </a:r>
            <a:r>
              <a:rPr lang="pl-PL" dirty="0"/>
              <a:t> </a:t>
            </a:r>
            <a:r>
              <a:rPr lang="pl-PL" dirty="0" err="1"/>
              <a:t>pressure</a:t>
            </a:r>
            <a:endParaRPr lang="pl-PL" dirty="0"/>
          </a:p>
          <a:p>
            <a:endParaRPr lang="pl-PL" dirty="0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121041950"/>
              </p:ext>
            </p:extLst>
          </p:nvPr>
        </p:nvGraphicFramePr>
        <p:xfrm>
          <a:off x="3352800" y="1709737"/>
          <a:ext cx="5486400" cy="343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rostokąt 5"/>
          <p:cNvSpPr/>
          <p:nvPr/>
        </p:nvSpPr>
        <p:spPr>
          <a:xfrm>
            <a:off x="4654354" y="3158834"/>
            <a:ext cx="831273" cy="54032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rgbClr val="0003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or 3 negative</a:t>
            </a:r>
            <a:endParaRPr lang="pl-PL" sz="1400" dirty="0">
              <a:solidFill>
                <a:srgbClr val="00030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6618237" y="3117272"/>
            <a:ext cx="831273" cy="54032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rgbClr val="0003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or 3 positive</a:t>
            </a:r>
            <a:endParaRPr lang="pl-PL" sz="1400" dirty="0">
              <a:solidFill>
                <a:srgbClr val="00030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trzałka w dół 8"/>
          <p:cNvSpPr/>
          <p:nvPr/>
        </p:nvSpPr>
        <p:spPr>
          <a:xfrm>
            <a:off x="3969328" y="2563089"/>
            <a:ext cx="221672" cy="1731819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trzałka w dół 21"/>
          <p:cNvSpPr/>
          <p:nvPr/>
        </p:nvSpPr>
        <p:spPr>
          <a:xfrm>
            <a:off x="7768936" y="2563089"/>
            <a:ext cx="221672" cy="1731819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trzałka w dół 22"/>
          <p:cNvSpPr/>
          <p:nvPr/>
        </p:nvSpPr>
        <p:spPr>
          <a:xfrm>
            <a:off x="4904509" y="2950690"/>
            <a:ext cx="261692" cy="16658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trzałka w dół 23"/>
          <p:cNvSpPr/>
          <p:nvPr/>
        </p:nvSpPr>
        <p:spPr>
          <a:xfrm>
            <a:off x="6903027" y="2922979"/>
            <a:ext cx="261692" cy="16658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trzałka zakrzywiona w lewo 24"/>
          <p:cNvSpPr/>
          <p:nvPr/>
        </p:nvSpPr>
        <p:spPr>
          <a:xfrm>
            <a:off x="4654354" y="3776875"/>
            <a:ext cx="284405" cy="933669"/>
          </a:xfrm>
          <a:prstGeom prst="curved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6" name="Strzałka zakrzywiona w prawo 25"/>
          <p:cNvSpPr/>
          <p:nvPr/>
        </p:nvSpPr>
        <p:spPr>
          <a:xfrm>
            <a:off x="7138754" y="3761614"/>
            <a:ext cx="280168" cy="933669"/>
          </a:xfrm>
          <a:prstGeom prst="curv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5258185" y="3718027"/>
            <a:ext cx="17364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If only 2 parameters available and 1 positive and 1 negative use LA reservoir strain</a:t>
            </a:r>
            <a:endParaRPr lang="pl-P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6621700" y="4837704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&lt;18%</a:t>
            </a:r>
            <a:endParaRPr lang="pl-P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5096155" y="4837704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≥18%</a:t>
            </a:r>
            <a:endParaRPr lang="pl-P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Strzałka w prawo 29"/>
          <p:cNvSpPr/>
          <p:nvPr/>
        </p:nvSpPr>
        <p:spPr>
          <a:xfrm>
            <a:off x="7237705" y="4878137"/>
            <a:ext cx="211805" cy="25790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Strzałka w lewo 30"/>
          <p:cNvSpPr/>
          <p:nvPr/>
        </p:nvSpPr>
        <p:spPr>
          <a:xfrm>
            <a:off x="4654354" y="4887578"/>
            <a:ext cx="229310" cy="257903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Strzałka w dół 31"/>
          <p:cNvSpPr/>
          <p:nvPr/>
        </p:nvSpPr>
        <p:spPr>
          <a:xfrm>
            <a:off x="5846618" y="2313710"/>
            <a:ext cx="304799" cy="138546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2657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AA2EC-8FC0-4C00-20CD-837F0C69E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548C2F-52F7-7704-EF05-ED7A76537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observational study was conducted at the </a:t>
            </a:r>
            <a:r>
              <a:rPr lang="pl-PL" sz="2000" dirty="0" smtClean="0"/>
              <a:t>Department of </a:t>
            </a:r>
            <a:r>
              <a:rPr lang="en-US" sz="2000" dirty="0" smtClean="0"/>
              <a:t>Cardiology</a:t>
            </a:r>
            <a:r>
              <a:rPr lang="pl-PL" sz="2000" dirty="0" smtClean="0"/>
              <a:t>, </a:t>
            </a:r>
            <a:r>
              <a:rPr lang="en-US" sz="2000" dirty="0" smtClean="0"/>
              <a:t>Pomeranian </a:t>
            </a:r>
            <a:r>
              <a:rPr lang="en-US" sz="2000" dirty="0"/>
              <a:t>Medical University in Szczecin, Poland, and at the Pulmonary Circulation, Thromboembolic Diseases, and Cardiology Clinic, Center of Medical Postgraduate Education, European Health Center in </a:t>
            </a:r>
            <a:r>
              <a:rPr lang="en-US" sz="2000" dirty="0" err="1"/>
              <a:t>Otwock</a:t>
            </a:r>
            <a:r>
              <a:rPr lang="en-US" sz="2000" dirty="0"/>
              <a:t>, </a:t>
            </a:r>
            <a:r>
              <a:rPr lang="en-US" sz="2000" dirty="0" smtClean="0"/>
              <a:t>Poland.</a:t>
            </a:r>
            <a:r>
              <a:rPr lang="pl-PL" sz="2000" dirty="0" smtClean="0"/>
              <a:t> </a:t>
            </a:r>
            <a:r>
              <a:rPr lang="en-US" sz="2000" dirty="0" smtClean="0"/>
              <a:t>The </a:t>
            </a:r>
            <a:r>
              <a:rPr lang="en-US" sz="2000" dirty="0"/>
              <a:t>study protocol was accepted by the Bioethical Committee of Pomeranian Medical University in Szczecin, Poland  (KB.006.54.2024).</a:t>
            </a:r>
          </a:p>
          <a:p>
            <a:r>
              <a:rPr lang="en-US" sz="2000" b="1" dirty="0"/>
              <a:t>The inclusion criteria were</a:t>
            </a:r>
            <a:r>
              <a:rPr lang="en-US" sz="2000" dirty="0"/>
              <a:t>: Age ≥ 18 years, CTEPH (diagnosed according to </a:t>
            </a:r>
            <a:r>
              <a:rPr lang="en-US" sz="2000" dirty="0" smtClean="0"/>
              <a:t>2022</a:t>
            </a:r>
            <a:r>
              <a:rPr lang="pl-PL" sz="2000" dirty="0" smtClean="0"/>
              <a:t> ESC</a:t>
            </a:r>
            <a:r>
              <a:rPr lang="en-US" sz="2000" dirty="0" smtClean="0"/>
              <a:t>/</a:t>
            </a:r>
            <a:r>
              <a:rPr lang="pl-PL" sz="2000" dirty="0" smtClean="0"/>
              <a:t>ERS</a:t>
            </a:r>
            <a:r>
              <a:rPr lang="en-US" sz="2000" dirty="0" smtClean="0"/>
              <a:t> </a:t>
            </a:r>
            <a:r>
              <a:rPr lang="en-US" sz="2000" dirty="0"/>
              <a:t>guidelines) [1], preserved </a:t>
            </a:r>
            <a:r>
              <a:rPr lang="pl-PL" sz="2000" dirty="0" smtClean="0"/>
              <a:t>left </a:t>
            </a:r>
            <a:r>
              <a:rPr lang="pl-PL" sz="2000" dirty="0" err="1" smtClean="0"/>
              <a:t>ventricular</a:t>
            </a:r>
            <a:r>
              <a:rPr lang="en-US" sz="2000" dirty="0" smtClean="0"/>
              <a:t> </a:t>
            </a:r>
            <a:r>
              <a:rPr lang="en-US" sz="2000" dirty="0"/>
              <a:t>ejection fraction (LVEF</a:t>
            </a:r>
            <a:r>
              <a:rPr lang="en-US" sz="2000" dirty="0" smtClean="0"/>
              <a:t>).</a:t>
            </a:r>
            <a:endParaRPr lang="pl-PL" sz="2000" dirty="0" smtClean="0"/>
          </a:p>
          <a:p>
            <a:r>
              <a:rPr lang="en-US" sz="2000" b="1" dirty="0" smtClean="0"/>
              <a:t>The </a:t>
            </a:r>
            <a:r>
              <a:rPr lang="en-US" sz="2000" b="1" dirty="0"/>
              <a:t>exclusion criteria were</a:t>
            </a:r>
            <a:r>
              <a:rPr lang="en-US" sz="2000" dirty="0"/>
              <a:t>: Age &lt; 18 years, severe valvular heart disease </a:t>
            </a:r>
            <a:r>
              <a:rPr lang="en-US" sz="2000" dirty="0" smtClean="0"/>
              <a:t>[</a:t>
            </a:r>
            <a:r>
              <a:rPr lang="pl-PL" sz="2000" dirty="0"/>
              <a:t>7</a:t>
            </a:r>
            <a:r>
              <a:rPr lang="en-US" sz="2000" dirty="0" smtClean="0"/>
              <a:t>], </a:t>
            </a:r>
            <a:r>
              <a:rPr lang="en-US" sz="2000" dirty="0"/>
              <a:t>reduced/mildly reduced LVEF, </a:t>
            </a:r>
            <a:r>
              <a:rPr lang="pl-PL" sz="2000" dirty="0" err="1" smtClean="0"/>
              <a:t>right</a:t>
            </a:r>
            <a:r>
              <a:rPr lang="pl-PL" sz="2000" dirty="0" smtClean="0"/>
              <a:t> ventricular / </a:t>
            </a:r>
            <a:r>
              <a:rPr lang="pl-PL" sz="2000" dirty="0" err="1" smtClean="0"/>
              <a:t>biventricular</a:t>
            </a:r>
            <a:r>
              <a:rPr lang="pl-PL" sz="2000" dirty="0" smtClean="0"/>
              <a:t> </a:t>
            </a:r>
            <a:r>
              <a:rPr lang="pl-PL" sz="2000" dirty="0" err="1" smtClean="0"/>
              <a:t>pacing</a:t>
            </a:r>
            <a:r>
              <a:rPr lang="pl-PL" sz="2000" dirty="0" smtClean="0"/>
              <a:t>, left </a:t>
            </a:r>
            <a:r>
              <a:rPr lang="pl-PL" sz="2000" dirty="0" err="1" smtClean="0"/>
              <a:t>ventricular</a:t>
            </a:r>
            <a:r>
              <a:rPr lang="pl-PL" sz="2000" dirty="0" smtClean="0"/>
              <a:t> </a:t>
            </a:r>
            <a:r>
              <a:rPr lang="pl-PL" sz="2000" dirty="0" err="1" smtClean="0"/>
              <a:t>assist</a:t>
            </a:r>
            <a:r>
              <a:rPr lang="pl-PL" sz="2000" dirty="0" smtClean="0"/>
              <a:t> </a:t>
            </a:r>
            <a:r>
              <a:rPr lang="pl-PL" sz="2000" dirty="0" err="1" smtClean="0"/>
              <a:t>device</a:t>
            </a:r>
            <a:r>
              <a:rPr lang="pl-PL" sz="2000" dirty="0" smtClean="0"/>
              <a:t>, </a:t>
            </a:r>
            <a:r>
              <a:rPr lang="pl-PL" sz="2000" dirty="0" err="1" smtClean="0"/>
              <a:t>hypertrophic</a:t>
            </a:r>
            <a:r>
              <a:rPr lang="pl-PL" sz="2000" dirty="0" smtClean="0"/>
              <a:t> </a:t>
            </a:r>
            <a:r>
              <a:rPr lang="pl-PL" sz="2000" dirty="0" err="1" smtClean="0"/>
              <a:t>cardiomyopathy</a:t>
            </a:r>
            <a:r>
              <a:rPr lang="pl-PL" sz="2000" dirty="0" smtClean="0"/>
              <a:t>, </a:t>
            </a:r>
            <a:r>
              <a:rPr lang="en-US" sz="2000" dirty="0" smtClean="0"/>
              <a:t>atrial </a:t>
            </a:r>
            <a:r>
              <a:rPr lang="en-US" sz="2000" dirty="0"/>
              <a:t>fibrillation at the time of CTEPH diagnosis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4014B5-87FA-6EF2-EFE6-5DF91033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CFF77-6B84-D0B6-874F-07E58769C5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963" y="6312297"/>
            <a:ext cx="9662477" cy="482599"/>
          </a:xfrm>
        </p:spPr>
        <p:txBody>
          <a:bodyPr/>
          <a:lstStyle/>
          <a:p>
            <a:r>
              <a:rPr lang="pl-PL" dirty="0"/>
              <a:t>1. Humbert M.; Kovacs G.; </a:t>
            </a:r>
            <a:r>
              <a:rPr lang="pl-PL" dirty="0" err="1"/>
              <a:t>Hoeper</a:t>
            </a:r>
            <a:r>
              <a:rPr lang="pl-PL" dirty="0"/>
              <a:t> M.M. et al 2022 ESC/ERS </a:t>
            </a:r>
            <a:r>
              <a:rPr lang="pl-PL" dirty="0" err="1"/>
              <a:t>Guidelines</a:t>
            </a:r>
            <a:r>
              <a:rPr lang="pl-PL" dirty="0"/>
              <a:t> for the </a:t>
            </a:r>
            <a:r>
              <a:rPr lang="pl-PL" dirty="0" err="1"/>
              <a:t>diagnosis</a:t>
            </a:r>
            <a:r>
              <a:rPr lang="pl-PL" dirty="0"/>
              <a:t> and </a:t>
            </a:r>
            <a:r>
              <a:rPr lang="pl-PL" dirty="0" err="1"/>
              <a:t>treatment</a:t>
            </a:r>
            <a:r>
              <a:rPr lang="pl-PL" dirty="0"/>
              <a:t> of pulmonary </a:t>
            </a:r>
            <a:r>
              <a:rPr lang="pl-PL" dirty="0" err="1"/>
              <a:t>hypertension</a:t>
            </a:r>
            <a:r>
              <a:rPr lang="pl-PL" dirty="0"/>
              <a:t> </a:t>
            </a:r>
            <a:r>
              <a:rPr lang="pl-PL" dirty="0" err="1"/>
              <a:t>Eur</a:t>
            </a:r>
            <a:r>
              <a:rPr lang="pl-PL" dirty="0"/>
              <a:t>. Respir.J.2022, DOI: 10.1183/13993003.00879 - 2022</a:t>
            </a:r>
          </a:p>
          <a:p>
            <a:r>
              <a:rPr lang="pl-PL" dirty="0"/>
              <a:t>7</a:t>
            </a:r>
            <a:r>
              <a:rPr lang="en-US" dirty="0" smtClean="0"/>
              <a:t>. </a:t>
            </a:r>
            <a:r>
              <a:rPr lang="en-US" dirty="0" err="1"/>
              <a:t>Vahanian</a:t>
            </a:r>
            <a:r>
              <a:rPr lang="en-US" dirty="0"/>
              <a:t> A., </a:t>
            </a:r>
            <a:r>
              <a:rPr lang="en-US" dirty="0" err="1"/>
              <a:t>Beyersdorf</a:t>
            </a:r>
            <a:r>
              <a:rPr lang="en-US" dirty="0"/>
              <a:t> F., </a:t>
            </a:r>
            <a:r>
              <a:rPr lang="en-US" dirty="0" err="1"/>
              <a:t>Praz</a:t>
            </a:r>
            <a:r>
              <a:rPr lang="en-US" dirty="0"/>
              <a:t> F., et al 2021 ESC/EACTS Guidelines for the management of valvular heart disease: Developed by the Task Force for the management of valvular heart disease of the European Society of Cardiology (ESC) and the European Association for Cardio-Thoracic Surgery (EACTS) European Heart Journal, Volume 43, Issue 7, 14 February 2022, Pages 561–632, https://doi.org/10.1093/eurheartj/ehab395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613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Echocardiographic examinations </a:t>
            </a:r>
            <a:r>
              <a:rPr lang="pl-PL" sz="2000" dirty="0" smtClean="0"/>
              <a:t>were performed </a:t>
            </a:r>
            <a:r>
              <a:rPr lang="en-US" sz="2000" dirty="0" smtClean="0"/>
              <a:t>in </a:t>
            </a:r>
            <a:r>
              <a:rPr lang="en-US" sz="2000" dirty="0"/>
              <a:t>patients diagnosed with CTEPH, </a:t>
            </a:r>
            <a:r>
              <a:rPr lang="en-US" sz="2000" dirty="0" smtClean="0"/>
              <a:t>24–48 </a:t>
            </a:r>
            <a:r>
              <a:rPr lang="en-US" sz="2000" dirty="0"/>
              <a:t>hours before </a:t>
            </a:r>
            <a:r>
              <a:rPr lang="pl-PL" sz="2000" dirty="0" smtClean="0"/>
              <a:t>RHC</a:t>
            </a:r>
            <a:r>
              <a:rPr lang="en-US" sz="2000" dirty="0"/>
              <a:t>.</a:t>
            </a:r>
            <a:endParaRPr lang="pl-PL" sz="2000" dirty="0"/>
          </a:p>
          <a:p>
            <a:r>
              <a:rPr lang="pl-PL" sz="2000" dirty="0"/>
              <a:t>1</a:t>
            </a:r>
            <a:r>
              <a:rPr lang="en-US" sz="2000" dirty="0"/>
              <a:t>. We determined the </a:t>
            </a:r>
            <a:r>
              <a:rPr lang="en-US" sz="2000" dirty="0" smtClean="0"/>
              <a:t>LVF</a:t>
            </a:r>
            <a:r>
              <a:rPr lang="pl-PL" sz="2000" dirty="0" smtClean="0"/>
              <a:t>P</a:t>
            </a:r>
            <a:r>
              <a:rPr lang="en-US" sz="2000" dirty="0" smtClean="0"/>
              <a:t> </a:t>
            </a:r>
            <a:r>
              <a:rPr lang="en-US" sz="2000" dirty="0"/>
              <a:t>according to </a:t>
            </a:r>
            <a:r>
              <a:rPr lang="en-US" sz="2000" dirty="0" smtClean="0"/>
              <a:t>the</a:t>
            </a:r>
            <a:r>
              <a:rPr lang="pl-PL" sz="2000" dirty="0"/>
              <a:t> </a:t>
            </a:r>
            <a:r>
              <a:rPr lang="pl-PL" sz="2000" dirty="0" smtClean="0"/>
              <a:t>EACVI 2022 Expert </a:t>
            </a:r>
            <a:r>
              <a:rPr lang="pl-PL" sz="2000" dirty="0" err="1"/>
              <a:t>consensus</a:t>
            </a:r>
            <a:r>
              <a:rPr lang="pl-PL" sz="2000" dirty="0"/>
              <a:t> </a:t>
            </a:r>
            <a:r>
              <a:rPr lang="pl-PL" sz="2000" dirty="0" err="1" smtClean="0"/>
              <a:t>document</a:t>
            </a:r>
            <a:r>
              <a:rPr lang="en-US" sz="2000" dirty="0" smtClean="0"/>
              <a:t> </a:t>
            </a:r>
            <a:r>
              <a:rPr lang="en-US" sz="2000" dirty="0"/>
              <a:t>(hereinafter, scheme 1) – Figure </a:t>
            </a:r>
            <a:r>
              <a:rPr lang="en-US" sz="2000" dirty="0" smtClean="0"/>
              <a:t>1.</a:t>
            </a:r>
            <a:r>
              <a:rPr lang="en-US" sz="2000" dirty="0"/>
              <a:t> </a:t>
            </a:r>
            <a:endParaRPr lang="pl-PL" sz="2000" dirty="0"/>
          </a:p>
          <a:p>
            <a:r>
              <a:rPr lang="pl-PL" sz="2000" dirty="0"/>
              <a:t>2</a:t>
            </a:r>
            <a:r>
              <a:rPr lang="en-US" sz="2000" dirty="0"/>
              <a:t>. </a:t>
            </a:r>
            <a:r>
              <a:rPr lang="pl-PL" sz="2000" dirty="0"/>
              <a:t>We </a:t>
            </a:r>
            <a:r>
              <a:rPr lang="pl-PL" sz="2000" dirty="0" err="1"/>
              <a:t>examined</a:t>
            </a:r>
            <a:r>
              <a:rPr lang="pl-PL" sz="2000" dirty="0"/>
              <a:t> the </a:t>
            </a:r>
            <a:r>
              <a:rPr lang="pl-PL" sz="2000" dirty="0" err="1"/>
              <a:t>correlation</a:t>
            </a:r>
            <a:r>
              <a:rPr lang="pl-PL" sz="2000" dirty="0"/>
              <a:t> </a:t>
            </a:r>
            <a:r>
              <a:rPr lang="pl-PL" sz="2000" dirty="0" err="1"/>
              <a:t>between</a:t>
            </a:r>
            <a:r>
              <a:rPr lang="pl-PL" sz="2000" dirty="0"/>
              <a:t> the </a:t>
            </a:r>
            <a:r>
              <a:rPr lang="pl-PL" sz="2000" dirty="0" err="1"/>
              <a:t>components</a:t>
            </a:r>
            <a:r>
              <a:rPr lang="pl-PL" sz="2000" dirty="0"/>
              <a:t> of </a:t>
            </a:r>
            <a:r>
              <a:rPr lang="pl-PL" sz="2000" dirty="0" err="1"/>
              <a:t>scheme</a:t>
            </a:r>
            <a:r>
              <a:rPr lang="pl-PL" sz="2000" dirty="0"/>
              <a:t> 1 and PAWP (</a:t>
            </a:r>
            <a:r>
              <a:rPr lang="pl-PL" sz="2000" dirty="0" err="1"/>
              <a:t>including</a:t>
            </a:r>
            <a:r>
              <a:rPr lang="pl-PL" sz="2000" dirty="0"/>
              <a:t> </a:t>
            </a:r>
            <a:r>
              <a:rPr lang="pl-PL" sz="2000" dirty="0" err="1"/>
              <a:t>septal</a:t>
            </a:r>
            <a:r>
              <a:rPr lang="pl-PL" sz="2000" dirty="0"/>
              <a:t> and </a:t>
            </a:r>
            <a:r>
              <a:rPr lang="pl-PL" sz="2000" dirty="0" err="1"/>
              <a:t>lateral</a:t>
            </a:r>
            <a:r>
              <a:rPr lang="pl-PL" sz="2000" dirty="0"/>
              <a:t> </a:t>
            </a:r>
            <a:r>
              <a:rPr lang="pl-PL" sz="2000" dirty="0" err="1"/>
              <a:t>early</a:t>
            </a:r>
            <a:r>
              <a:rPr lang="pl-PL" sz="2000" dirty="0"/>
              <a:t> </a:t>
            </a:r>
            <a:r>
              <a:rPr lang="pl-PL" sz="2000" dirty="0" err="1"/>
              <a:t>diastolic</a:t>
            </a:r>
            <a:r>
              <a:rPr lang="pl-PL" sz="2000" dirty="0"/>
              <a:t> </a:t>
            </a:r>
            <a:r>
              <a:rPr lang="pl-PL" sz="2000" dirty="0" err="1"/>
              <a:t>mitral</a:t>
            </a:r>
            <a:r>
              <a:rPr lang="pl-PL" sz="2000" dirty="0"/>
              <a:t> </a:t>
            </a:r>
            <a:r>
              <a:rPr lang="pl-PL" sz="2000" dirty="0" err="1"/>
              <a:t>annular</a:t>
            </a:r>
            <a:r>
              <a:rPr lang="pl-PL" sz="2000" dirty="0"/>
              <a:t> </a:t>
            </a:r>
            <a:r>
              <a:rPr lang="pl-PL" sz="2000" dirty="0" err="1"/>
              <a:t>velocity</a:t>
            </a:r>
            <a:r>
              <a:rPr lang="pl-PL" sz="2000" dirty="0"/>
              <a:t>- e’ </a:t>
            </a:r>
            <a:r>
              <a:rPr lang="pl-PL" sz="2000" dirty="0" err="1"/>
              <a:t>sept</a:t>
            </a:r>
            <a:r>
              <a:rPr lang="pl-PL" sz="2000" dirty="0"/>
              <a:t>. and e’ lat. and </a:t>
            </a:r>
            <a:r>
              <a:rPr lang="pl-PL" sz="2000" dirty="0" err="1"/>
              <a:t>mitral</a:t>
            </a:r>
            <a:r>
              <a:rPr lang="pl-PL" sz="2000" dirty="0"/>
              <a:t> </a:t>
            </a:r>
            <a:r>
              <a:rPr lang="pl-PL" sz="2000" dirty="0" err="1"/>
              <a:t>valve</a:t>
            </a:r>
            <a:r>
              <a:rPr lang="pl-PL" sz="2000" dirty="0"/>
              <a:t> </a:t>
            </a:r>
            <a:r>
              <a:rPr lang="pl-PL" sz="2000" dirty="0" err="1"/>
              <a:t>early</a:t>
            </a:r>
            <a:r>
              <a:rPr lang="pl-PL" sz="2000" dirty="0"/>
              <a:t> </a:t>
            </a:r>
            <a:r>
              <a:rPr lang="pl-PL" sz="2000" dirty="0" err="1"/>
              <a:t>diastolic</a:t>
            </a:r>
            <a:r>
              <a:rPr lang="pl-PL" sz="2000" dirty="0"/>
              <a:t> </a:t>
            </a:r>
            <a:r>
              <a:rPr lang="pl-PL" sz="2000" dirty="0" err="1"/>
              <a:t>filling</a:t>
            </a:r>
            <a:r>
              <a:rPr lang="pl-PL" sz="2000" dirty="0"/>
              <a:t> </a:t>
            </a:r>
            <a:r>
              <a:rPr lang="pl-PL" sz="2000" dirty="0" err="1"/>
              <a:t>velocity</a:t>
            </a:r>
            <a:r>
              <a:rPr lang="pl-PL" sz="2000" dirty="0"/>
              <a:t> (E), as </a:t>
            </a:r>
            <a:r>
              <a:rPr lang="pl-PL" sz="2000" dirty="0" err="1"/>
              <a:t>components</a:t>
            </a:r>
            <a:r>
              <a:rPr lang="pl-PL" sz="2000" dirty="0"/>
              <a:t> of </a:t>
            </a:r>
            <a:r>
              <a:rPr lang="pl-PL" sz="2000" dirty="0" err="1"/>
              <a:t>averaged</a:t>
            </a:r>
            <a:r>
              <a:rPr lang="pl-PL" sz="2000" dirty="0"/>
              <a:t> E/e'.</a:t>
            </a:r>
            <a:r>
              <a:rPr lang="en-US" sz="2000" dirty="0"/>
              <a:t> </a:t>
            </a:r>
          </a:p>
          <a:p>
            <a:r>
              <a:rPr lang="pl-PL" sz="2000" dirty="0"/>
              <a:t>3.</a:t>
            </a:r>
            <a:r>
              <a:rPr lang="en-US" sz="2000" dirty="0"/>
              <a:t> </a:t>
            </a:r>
            <a:r>
              <a:rPr lang="pl-PL" sz="2000" dirty="0" err="1"/>
              <a:t>Retrospectively</a:t>
            </a:r>
            <a:r>
              <a:rPr lang="pl-PL" sz="2000" dirty="0"/>
              <a:t>, we </a:t>
            </a:r>
            <a:r>
              <a:rPr lang="pl-PL" sz="2000" dirty="0" err="1"/>
              <a:t>have</a:t>
            </a:r>
            <a:r>
              <a:rPr lang="pl-PL" sz="2000" dirty="0"/>
              <a:t> </a:t>
            </a:r>
            <a:r>
              <a:rPr lang="pl-PL" sz="2000" dirty="0" err="1"/>
              <a:t>designed</a:t>
            </a:r>
            <a:r>
              <a:rPr lang="pl-PL" sz="2000" dirty="0"/>
              <a:t> a model of LVFP </a:t>
            </a:r>
            <a:r>
              <a:rPr lang="pl-PL" sz="2000" dirty="0" err="1"/>
              <a:t>assessment</a:t>
            </a:r>
            <a:r>
              <a:rPr lang="pl-PL" sz="2000" dirty="0"/>
              <a:t> </a:t>
            </a:r>
            <a:r>
              <a:rPr lang="pl-PL" sz="2000" dirty="0" err="1"/>
              <a:t>that</a:t>
            </a:r>
            <a:r>
              <a:rPr lang="pl-PL" sz="2000" dirty="0"/>
              <a:t> </a:t>
            </a:r>
            <a:r>
              <a:rPr lang="pl-PL" sz="2000" dirty="0" err="1"/>
              <a:t>included</a:t>
            </a:r>
            <a:r>
              <a:rPr lang="pl-PL" sz="2000" dirty="0"/>
              <a:t> </a:t>
            </a:r>
            <a:r>
              <a:rPr lang="pl-PL" sz="2000" dirty="0" err="1"/>
              <a:t>only</a:t>
            </a:r>
            <a:r>
              <a:rPr lang="pl-PL" sz="2000" dirty="0"/>
              <a:t> </a:t>
            </a:r>
            <a:r>
              <a:rPr lang="pl-PL" sz="2000" dirty="0" err="1"/>
              <a:t>variables</a:t>
            </a:r>
            <a:r>
              <a:rPr lang="pl-PL" sz="2000" dirty="0"/>
              <a:t> with </a:t>
            </a:r>
            <a:r>
              <a:rPr lang="pl-PL" sz="2000" dirty="0" err="1"/>
              <a:t>statistically</a:t>
            </a:r>
            <a:r>
              <a:rPr lang="pl-PL" sz="2000" dirty="0"/>
              <a:t> </a:t>
            </a:r>
            <a:r>
              <a:rPr lang="pl-PL" sz="2000" dirty="0" err="1"/>
              <a:t>significant</a:t>
            </a:r>
            <a:r>
              <a:rPr lang="pl-PL" sz="2000" dirty="0"/>
              <a:t> </a:t>
            </a:r>
            <a:r>
              <a:rPr lang="pl-PL" sz="2000" dirty="0" err="1"/>
              <a:t>correlation</a:t>
            </a:r>
            <a:r>
              <a:rPr lang="pl-PL" sz="2000" dirty="0"/>
              <a:t> with PAWP, and E to the </a:t>
            </a:r>
            <a:r>
              <a:rPr lang="pl-PL" sz="2000" dirty="0" err="1"/>
              <a:t>mitral</a:t>
            </a:r>
            <a:r>
              <a:rPr lang="pl-PL" sz="2000" dirty="0"/>
              <a:t> </a:t>
            </a:r>
            <a:r>
              <a:rPr lang="pl-PL" sz="2000" dirty="0" err="1"/>
              <a:t>inflow</a:t>
            </a:r>
            <a:r>
              <a:rPr lang="pl-PL" sz="2000" dirty="0"/>
              <a:t> </a:t>
            </a:r>
            <a:r>
              <a:rPr lang="pl-PL" sz="2000" dirty="0" err="1"/>
              <a:t>velocity</a:t>
            </a:r>
            <a:r>
              <a:rPr lang="pl-PL" sz="2000" dirty="0"/>
              <a:t> </a:t>
            </a:r>
            <a:r>
              <a:rPr lang="pl-PL" sz="2000" dirty="0" err="1"/>
              <a:t>resulting</a:t>
            </a:r>
            <a:r>
              <a:rPr lang="pl-PL" sz="2000" dirty="0"/>
              <a:t> from </a:t>
            </a:r>
            <a:r>
              <a:rPr lang="pl-PL" sz="2000" dirty="0" err="1"/>
              <a:t>atrial</a:t>
            </a:r>
            <a:r>
              <a:rPr lang="pl-PL" sz="2000" dirty="0"/>
              <a:t> </a:t>
            </a:r>
            <a:r>
              <a:rPr lang="pl-PL" sz="2000" dirty="0" err="1"/>
              <a:t>contraction</a:t>
            </a:r>
            <a:r>
              <a:rPr lang="pl-PL" sz="2000" dirty="0"/>
              <a:t> ratio ( E/A ratio) </a:t>
            </a:r>
            <a:r>
              <a:rPr lang="en-US" sz="2000" dirty="0" smtClean="0"/>
              <a:t>(</a:t>
            </a:r>
            <a:r>
              <a:rPr lang="en-US" sz="2000" dirty="0"/>
              <a:t>scheme 2</a:t>
            </a:r>
            <a:r>
              <a:rPr lang="en-US" sz="2000" dirty="0" smtClean="0"/>
              <a:t>). </a:t>
            </a:r>
            <a:endParaRPr lang="pl-PL" sz="2000" dirty="0"/>
          </a:p>
          <a:p>
            <a:r>
              <a:rPr lang="pl-PL" sz="2000" dirty="0"/>
              <a:t>4. </a:t>
            </a:r>
            <a:r>
              <a:rPr lang="en-US" sz="2000" dirty="0"/>
              <a:t>We conducted ROC analyses to evaluate the predictive capability of </a:t>
            </a:r>
            <a:r>
              <a:rPr lang="pl-PL" sz="2000" dirty="0"/>
              <a:t>the two above </a:t>
            </a:r>
            <a:r>
              <a:rPr lang="en-US" sz="2000" dirty="0"/>
              <a:t>scheme</a:t>
            </a:r>
            <a:r>
              <a:rPr lang="pl-PL" sz="2000" dirty="0"/>
              <a:t>s</a:t>
            </a:r>
            <a:r>
              <a:rPr lang="en-US" sz="2000" dirty="0"/>
              <a:t> for elevated PAWP. </a:t>
            </a:r>
            <a:r>
              <a:rPr lang="en-US" sz="2000" dirty="0" smtClean="0"/>
              <a:t>Evaluation </a:t>
            </a:r>
            <a:r>
              <a:rPr lang="en-US" sz="2000" dirty="0"/>
              <a:t>of the diagnostic performance for each scheme used elevated </a:t>
            </a:r>
            <a:r>
              <a:rPr lang="en-US" sz="2000" dirty="0" smtClean="0"/>
              <a:t>L</a:t>
            </a:r>
            <a:r>
              <a:rPr lang="pl-PL" sz="2000" dirty="0" smtClean="0"/>
              <a:t>VFP</a:t>
            </a:r>
            <a:r>
              <a:rPr lang="en-US" sz="2000" dirty="0" smtClean="0"/>
              <a:t> </a:t>
            </a:r>
            <a:r>
              <a:rPr lang="en-US" sz="2000" dirty="0"/>
              <a:t>as the predictor and  PAWP dichotomized at 13 mmHg as the reference standard.</a:t>
            </a:r>
            <a:br>
              <a:rPr lang="en-US" sz="2000" dirty="0"/>
            </a:b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Methods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9310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7226C-85DC-682A-F945-84AB535CC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7A76E5-EFCD-8593-7B99-C781B4453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4" y="1365337"/>
            <a:ext cx="3918381" cy="454647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Initially, we included 68 patients diagnosed with CTEPH in the study. We excluded 22 patients who met the exclusion criteria</a:t>
            </a:r>
            <a:r>
              <a:rPr lang="en-US" sz="2000" dirty="0" smtClean="0"/>
              <a:t>.</a:t>
            </a:r>
            <a:r>
              <a:rPr lang="pl-PL" sz="2000" dirty="0" smtClean="0"/>
              <a:t> </a:t>
            </a:r>
            <a:r>
              <a:rPr lang="en-US" sz="2000" dirty="0"/>
              <a:t>Demographic data, baseline echocardiographic findings, and RHC results are presented in Table 1</a:t>
            </a:r>
            <a:r>
              <a:rPr lang="en-US" sz="2000" dirty="0" smtClean="0"/>
              <a:t>.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/>
              <a:t>A</a:t>
            </a:r>
            <a:r>
              <a:rPr lang="en-US" sz="2000" dirty="0" smtClean="0"/>
              <a:t>ll </a:t>
            </a:r>
            <a:r>
              <a:rPr lang="en-US" sz="2000" dirty="0"/>
              <a:t>participants were qualified for </a:t>
            </a:r>
            <a:r>
              <a:rPr lang="en-US" sz="2000" dirty="0" smtClean="0"/>
              <a:t>B</a:t>
            </a:r>
            <a:r>
              <a:rPr lang="pl-PL" sz="2000" dirty="0" smtClean="0"/>
              <a:t>PA procedure</a:t>
            </a:r>
            <a:r>
              <a:rPr lang="en-US" sz="2000" dirty="0" smtClean="0"/>
              <a:t>. </a:t>
            </a:r>
            <a:r>
              <a:rPr lang="en-US" sz="2000" dirty="0"/>
              <a:t>13% of patients had proximal lesions in the pulmonary arteries but were disqualified from surgery due to comorbidities or did not consent to </a:t>
            </a:r>
            <a:r>
              <a:rPr lang="en-US" sz="2000" dirty="0" smtClean="0"/>
              <a:t>it</a:t>
            </a:r>
            <a:r>
              <a:rPr lang="pl-PL" sz="2000" dirty="0" smtClean="0"/>
              <a:t>. </a:t>
            </a:r>
            <a:r>
              <a:rPr lang="en-US" sz="2000" dirty="0" smtClean="0"/>
              <a:t> </a:t>
            </a:r>
            <a:endParaRPr lang="pl-PL" sz="2000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850DA9-0623-7056-97D1-57C637144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11D4D8-3542-E48C-9B23-E5C0DCD73A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072" y="6858000"/>
            <a:ext cx="9662477" cy="482599"/>
          </a:xfrm>
        </p:spPr>
        <p:txBody>
          <a:bodyPr/>
          <a:lstStyle/>
          <a:p>
            <a:r>
              <a:rPr lang="pl-PL" dirty="0" smtClean="0"/>
              <a:t>                                                                                                     	 </a:t>
            </a:r>
            <a:r>
              <a:rPr lang="pl-PL" sz="1200" dirty="0" smtClean="0"/>
              <a:t>Table </a:t>
            </a:r>
            <a:r>
              <a:rPr lang="pl-PL" sz="1200" dirty="0"/>
              <a:t>1. </a:t>
            </a:r>
            <a:r>
              <a:rPr lang="pl-PL" sz="1200" dirty="0" err="1"/>
              <a:t>Demographic</a:t>
            </a:r>
            <a:r>
              <a:rPr lang="pl-PL" sz="1200" dirty="0"/>
              <a:t>, </a:t>
            </a:r>
            <a:r>
              <a:rPr lang="pl-PL" sz="1200" dirty="0" err="1"/>
              <a:t>echocardiographic</a:t>
            </a:r>
            <a:r>
              <a:rPr lang="pl-PL" sz="1200" dirty="0"/>
              <a:t>, </a:t>
            </a:r>
            <a:r>
              <a:rPr lang="pl-PL" sz="1200" dirty="0" err="1"/>
              <a:t>hemodynamic</a:t>
            </a:r>
            <a:r>
              <a:rPr lang="pl-PL" sz="1200" dirty="0"/>
              <a:t> and </a:t>
            </a:r>
            <a:r>
              <a:rPr lang="pl-PL" sz="1200" dirty="0" err="1" smtClean="0"/>
              <a:t>laboratory</a:t>
            </a:r>
            <a:r>
              <a:rPr lang="pl-PL" sz="1200" dirty="0"/>
              <a:t> </a:t>
            </a:r>
            <a:r>
              <a:rPr lang="pl-PL" sz="1200" dirty="0" err="1" smtClean="0"/>
              <a:t>parameters</a:t>
            </a:r>
            <a:r>
              <a:rPr lang="pl-PL" sz="1200" dirty="0"/>
              <a:t>. </a:t>
            </a:r>
          </a:p>
          <a:p>
            <a:r>
              <a:rPr lang="pl-PL" sz="900" dirty="0" err="1" smtClean="0"/>
              <a:t>Abbreviations</a:t>
            </a:r>
            <a:r>
              <a:rPr lang="pl-PL" sz="900" dirty="0"/>
              <a:t>: BMI, body mass index; AHN, </a:t>
            </a:r>
            <a:r>
              <a:rPr lang="pl-PL" sz="900" dirty="0" err="1"/>
              <a:t>arterial</a:t>
            </a:r>
            <a:r>
              <a:rPr lang="pl-PL" sz="900" dirty="0"/>
              <a:t> </a:t>
            </a:r>
            <a:r>
              <a:rPr lang="pl-PL" sz="900" dirty="0" err="1"/>
              <a:t>hypertension</a:t>
            </a:r>
            <a:r>
              <a:rPr lang="pl-PL" sz="900" dirty="0"/>
              <a:t>; CAD, </a:t>
            </a:r>
            <a:r>
              <a:rPr lang="pl-PL" sz="900" dirty="0" err="1"/>
              <a:t>coronary</a:t>
            </a:r>
            <a:r>
              <a:rPr lang="pl-PL" sz="900" dirty="0"/>
              <a:t> </a:t>
            </a:r>
            <a:r>
              <a:rPr lang="pl-PL" sz="900" dirty="0" err="1"/>
              <a:t>artery</a:t>
            </a:r>
            <a:r>
              <a:rPr lang="pl-PL" sz="900" dirty="0"/>
              <a:t> disease; DM, </a:t>
            </a:r>
            <a:r>
              <a:rPr lang="pl-PL" sz="900" dirty="0" err="1"/>
              <a:t>diabetes</a:t>
            </a:r>
            <a:r>
              <a:rPr lang="pl-PL" sz="900" dirty="0"/>
              <a:t> </a:t>
            </a:r>
            <a:r>
              <a:rPr lang="pl-PL" sz="900" dirty="0" err="1"/>
              <a:t>meliitus</a:t>
            </a:r>
            <a:r>
              <a:rPr lang="pl-PL" sz="900" dirty="0"/>
              <a:t>; WHO-FC – World </a:t>
            </a:r>
            <a:r>
              <a:rPr lang="pl-PL" sz="900" dirty="0" err="1"/>
              <a:t>Health</a:t>
            </a:r>
            <a:r>
              <a:rPr lang="pl-PL" sz="900" dirty="0"/>
              <a:t> </a:t>
            </a:r>
            <a:r>
              <a:rPr lang="pl-PL" sz="900" dirty="0" err="1"/>
              <a:t>Organisation</a:t>
            </a:r>
            <a:r>
              <a:rPr lang="pl-PL" sz="900" dirty="0"/>
              <a:t> </a:t>
            </a:r>
            <a:r>
              <a:rPr lang="pl-PL" sz="900" dirty="0" err="1"/>
              <a:t>functional</a:t>
            </a:r>
            <a:r>
              <a:rPr lang="pl-PL" sz="900" dirty="0"/>
              <a:t> </a:t>
            </a:r>
            <a:r>
              <a:rPr lang="pl-PL" sz="900" dirty="0" err="1"/>
              <a:t>class</a:t>
            </a:r>
            <a:r>
              <a:rPr lang="pl-PL" sz="900" dirty="0"/>
              <a:t>; LVEF, Left ventricular </a:t>
            </a:r>
            <a:r>
              <a:rPr lang="pl-PL" sz="900" dirty="0" err="1"/>
              <a:t>ejection</a:t>
            </a:r>
            <a:r>
              <a:rPr lang="pl-PL" sz="900" dirty="0"/>
              <a:t> </a:t>
            </a:r>
            <a:r>
              <a:rPr lang="pl-PL" sz="900" dirty="0" err="1"/>
              <a:t>fraction</a:t>
            </a:r>
            <a:r>
              <a:rPr lang="pl-PL" sz="900" dirty="0"/>
              <a:t>; E, mitral </a:t>
            </a:r>
            <a:r>
              <a:rPr lang="pl-PL" sz="900" dirty="0" err="1"/>
              <a:t>inflow</a:t>
            </a:r>
            <a:r>
              <a:rPr lang="pl-PL" sz="900" dirty="0"/>
              <a:t> E </a:t>
            </a:r>
            <a:r>
              <a:rPr lang="pl-PL" sz="900" dirty="0" err="1"/>
              <a:t>wave</a:t>
            </a:r>
            <a:r>
              <a:rPr lang="pl-PL" sz="900" dirty="0"/>
              <a:t> </a:t>
            </a:r>
            <a:r>
              <a:rPr lang="pl-PL" sz="900" dirty="0" err="1"/>
              <a:t>velocity</a:t>
            </a:r>
            <a:r>
              <a:rPr lang="pl-PL" sz="900" dirty="0"/>
              <a:t>; e’ </a:t>
            </a:r>
            <a:r>
              <a:rPr lang="pl-PL" sz="900" dirty="0" err="1"/>
              <a:t>sept</a:t>
            </a:r>
            <a:r>
              <a:rPr lang="pl-PL" sz="900" dirty="0"/>
              <a:t>.. , mitral </a:t>
            </a:r>
            <a:r>
              <a:rPr lang="pl-PL" sz="900" dirty="0" err="1"/>
              <a:t>annular</a:t>
            </a:r>
            <a:r>
              <a:rPr lang="pl-PL" sz="900" dirty="0"/>
              <a:t> </a:t>
            </a:r>
            <a:r>
              <a:rPr lang="pl-PL" sz="900" dirty="0" err="1"/>
              <a:t>septal</a:t>
            </a:r>
            <a:r>
              <a:rPr lang="pl-PL" sz="900" dirty="0"/>
              <a:t>  </a:t>
            </a:r>
            <a:r>
              <a:rPr lang="pl-PL" sz="900" dirty="0" err="1"/>
              <a:t>early</a:t>
            </a:r>
            <a:r>
              <a:rPr lang="pl-PL" sz="900" dirty="0"/>
              <a:t> diastolic </a:t>
            </a:r>
            <a:r>
              <a:rPr lang="pl-PL" sz="900" dirty="0" err="1"/>
              <a:t>velocity</a:t>
            </a:r>
            <a:r>
              <a:rPr lang="pl-PL" sz="900" dirty="0"/>
              <a:t>; e’ lat. mitral </a:t>
            </a:r>
            <a:r>
              <a:rPr lang="pl-PL" sz="900" dirty="0" err="1"/>
              <a:t>annular</a:t>
            </a:r>
            <a:r>
              <a:rPr lang="pl-PL" sz="900" dirty="0"/>
              <a:t> </a:t>
            </a:r>
            <a:r>
              <a:rPr lang="pl-PL" sz="900" dirty="0" err="1"/>
              <a:t>lateral</a:t>
            </a:r>
            <a:r>
              <a:rPr lang="pl-PL" sz="900" dirty="0"/>
              <a:t>  </a:t>
            </a:r>
            <a:r>
              <a:rPr lang="pl-PL" sz="900" dirty="0" err="1"/>
              <a:t>early</a:t>
            </a:r>
            <a:r>
              <a:rPr lang="pl-PL" sz="900" dirty="0"/>
              <a:t> diastolic </a:t>
            </a:r>
            <a:r>
              <a:rPr lang="pl-PL" sz="900" dirty="0" err="1"/>
              <a:t>velocity</a:t>
            </a:r>
            <a:r>
              <a:rPr lang="pl-PL" sz="900" dirty="0"/>
              <a:t>; E/e’ </a:t>
            </a:r>
            <a:r>
              <a:rPr lang="pl-PL" sz="900" dirty="0" err="1"/>
              <a:t>av</a:t>
            </a:r>
            <a:r>
              <a:rPr lang="pl-PL" sz="900" dirty="0"/>
              <a:t>., the </a:t>
            </a:r>
            <a:r>
              <a:rPr lang="pl-PL" sz="900" dirty="0" err="1"/>
              <a:t>averaged</a:t>
            </a:r>
            <a:r>
              <a:rPr lang="pl-PL" sz="900" dirty="0"/>
              <a:t> ratio of mitral </a:t>
            </a:r>
            <a:r>
              <a:rPr lang="pl-PL" sz="900" dirty="0" err="1"/>
              <a:t>inflow</a:t>
            </a:r>
            <a:r>
              <a:rPr lang="pl-PL" sz="900" dirty="0"/>
              <a:t> E </a:t>
            </a:r>
            <a:r>
              <a:rPr lang="pl-PL" sz="900" dirty="0" err="1"/>
              <a:t>wave</a:t>
            </a:r>
            <a:r>
              <a:rPr lang="pl-PL" sz="900" dirty="0"/>
              <a:t> </a:t>
            </a:r>
            <a:r>
              <a:rPr lang="pl-PL" sz="900" dirty="0" err="1"/>
              <a:t>velocity</a:t>
            </a:r>
            <a:r>
              <a:rPr lang="pl-PL" sz="900" dirty="0"/>
              <a:t> to mitral </a:t>
            </a:r>
            <a:r>
              <a:rPr lang="pl-PL" sz="900" dirty="0" err="1"/>
              <a:t>annular</a:t>
            </a:r>
            <a:r>
              <a:rPr lang="pl-PL" sz="900" dirty="0"/>
              <a:t> </a:t>
            </a:r>
            <a:r>
              <a:rPr lang="pl-PL" sz="900" dirty="0" err="1"/>
              <a:t>early</a:t>
            </a:r>
            <a:r>
              <a:rPr lang="pl-PL" sz="900" dirty="0"/>
              <a:t> diastolic </a:t>
            </a:r>
            <a:r>
              <a:rPr lang="pl-PL" sz="900" dirty="0" err="1"/>
              <a:t>velocity</a:t>
            </a:r>
            <a:r>
              <a:rPr lang="pl-PL" sz="900" dirty="0"/>
              <a:t>; LAVI, left </a:t>
            </a:r>
            <a:r>
              <a:rPr lang="pl-PL" sz="900" dirty="0" err="1"/>
              <a:t>atrial</a:t>
            </a:r>
            <a:r>
              <a:rPr lang="pl-PL" sz="900" dirty="0"/>
              <a:t> </a:t>
            </a:r>
            <a:r>
              <a:rPr lang="pl-PL" sz="900" dirty="0" err="1"/>
              <a:t>volume</a:t>
            </a:r>
            <a:r>
              <a:rPr lang="pl-PL" sz="900" dirty="0"/>
              <a:t> index; TAPSE, </a:t>
            </a:r>
            <a:r>
              <a:rPr lang="pl-PL" sz="900" dirty="0" err="1"/>
              <a:t>tricuspid</a:t>
            </a:r>
            <a:r>
              <a:rPr lang="pl-PL" sz="900" dirty="0"/>
              <a:t> </a:t>
            </a:r>
            <a:r>
              <a:rPr lang="pl-PL" sz="900" dirty="0" err="1"/>
              <a:t>annular</a:t>
            </a:r>
            <a:r>
              <a:rPr lang="pl-PL" sz="900" dirty="0"/>
              <a:t> </a:t>
            </a:r>
            <a:r>
              <a:rPr lang="pl-PL" sz="900" dirty="0" err="1"/>
              <a:t>plane</a:t>
            </a:r>
            <a:r>
              <a:rPr lang="pl-PL" sz="900" dirty="0"/>
              <a:t> </a:t>
            </a:r>
            <a:r>
              <a:rPr lang="pl-PL" sz="900" dirty="0" err="1"/>
              <a:t>systolic</a:t>
            </a:r>
            <a:r>
              <a:rPr lang="pl-PL" sz="900" dirty="0"/>
              <a:t> </a:t>
            </a:r>
            <a:r>
              <a:rPr lang="pl-PL" sz="900" dirty="0" err="1"/>
              <a:t>excursion</a:t>
            </a:r>
            <a:r>
              <a:rPr lang="pl-PL" sz="900" dirty="0"/>
              <a:t>; TAPSE/ </a:t>
            </a:r>
            <a:r>
              <a:rPr lang="pl-PL" sz="900" dirty="0" err="1"/>
              <a:t>sPAP</a:t>
            </a:r>
            <a:r>
              <a:rPr lang="pl-PL" sz="900" dirty="0"/>
              <a:t>, the ratio of </a:t>
            </a:r>
            <a:r>
              <a:rPr lang="pl-PL" sz="900" dirty="0" err="1"/>
              <a:t>tricuspid</a:t>
            </a:r>
            <a:r>
              <a:rPr lang="pl-PL" sz="900" dirty="0"/>
              <a:t> </a:t>
            </a:r>
            <a:r>
              <a:rPr lang="pl-PL" sz="900" dirty="0" err="1"/>
              <a:t>annular</a:t>
            </a:r>
            <a:r>
              <a:rPr lang="pl-PL" sz="900" dirty="0"/>
              <a:t> </a:t>
            </a:r>
            <a:r>
              <a:rPr lang="pl-PL" sz="900" dirty="0" err="1"/>
              <a:t>plane</a:t>
            </a:r>
            <a:r>
              <a:rPr lang="pl-PL" sz="900" dirty="0"/>
              <a:t> </a:t>
            </a:r>
            <a:r>
              <a:rPr lang="pl-PL" sz="900" dirty="0" err="1"/>
              <a:t>systolic</a:t>
            </a:r>
            <a:r>
              <a:rPr lang="pl-PL" sz="900" dirty="0"/>
              <a:t> </a:t>
            </a:r>
            <a:r>
              <a:rPr lang="pl-PL" sz="900" dirty="0" err="1"/>
              <a:t>excursion</a:t>
            </a:r>
            <a:r>
              <a:rPr lang="pl-PL" sz="900" dirty="0"/>
              <a:t> to </a:t>
            </a:r>
            <a:r>
              <a:rPr lang="pl-PL" sz="900" dirty="0" err="1"/>
              <a:t>systolic</a:t>
            </a:r>
            <a:r>
              <a:rPr lang="pl-PL" sz="900" dirty="0"/>
              <a:t> pulmonary </a:t>
            </a:r>
            <a:r>
              <a:rPr lang="pl-PL" sz="900" dirty="0" err="1"/>
              <a:t>artery</a:t>
            </a:r>
            <a:r>
              <a:rPr lang="pl-PL" sz="900" dirty="0"/>
              <a:t> pressure; TR </a:t>
            </a:r>
            <a:r>
              <a:rPr lang="pl-PL" sz="900" dirty="0" err="1"/>
              <a:t>Vmax</a:t>
            </a:r>
            <a:r>
              <a:rPr lang="pl-PL" sz="900" dirty="0"/>
              <a:t>, </a:t>
            </a:r>
            <a:r>
              <a:rPr lang="pl-PL" sz="900" dirty="0" err="1"/>
              <a:t>tricuspid</a:t>
            </a:r>
            <a:r>
              <a:rPr lang="pl-PL" sz="900" dirty="0"/>
              <a:t> </a:t>
            </a:r>
            <a:r>
              <a:rPr lang="pl-PL" sz="900" dirty="0" err="1"/>
              <a:t>regurgitation</a:t>
            </a:r>
            <a:r>
              <a:rPr lang="pl-PL" sz="900" dirty="0"/>
              <a:t> </a:t>
            </a:r>
            <a:r>
              <a:rPr lang="pl-PL" sz="900" dirty="0" err="1"/>
              <a:t>maximal</a:t>
            </a:r>
            <a:r>
              <a:rPr lang="pl-PL" sz="900" dirty="0"/>
              <a:t> </a:t>
            </a:r>
            <a:r>
              <a:rPr lang="pl-PL" sz="900" dirty="0" err="1"/>
              <a:t>velocity</a:t>
            </a:r>
            <a:r>
              <a:rPr lang="pl-PL" sz="900" dirty="0"/>
              <a:t>; </a:t>
            </a:r>
            <a:r>
              <a:rPr lang="pl-PL" sz="900" dirty="0" err="1"/>
              <a:t>mPAP</a:t>
            </a:r>
            <a:r>
              <a:rPr lang="pl-PL" sz="900" dirty="0"/>
              <a:t>, </a:t>
            </a:r>
            <a:r>
              <a:rPr lang="pl-PL" sz="900" dirty="0" err="1"/>
              <a:t>mean</a:t>
            </a:r>
            <a:r>
              <a:rPr lang="pl-PL" sz="900" dirty="0"/>
              <a:t> pulmonary </a:t>
            </a:r>
            <a:r>
              <a:rPr lang="pl-PL" sz="900" dirty="0" err="1"/>
              <a:t>artery</a:t>
            </a:r>
            <a:r>
              <a:rPr lang="pl-PL" sz="900" dirty="0"/>
              <a:t> pressure; PVR, pulmonary </a:t>
            </a:r>
            <a:r>
              <a:rPr lang="pl-PL" sz="900" dirty="0" err="1"/>
              <a:t>vascular</a:t>
            </a:r>
            <a:r>
              <a:rPr lang="pl-PL" sz="900" dirty="0"/>
              <a:t> </a:t>
            </a:r>
            <a:r>
              <a:rPr lang="pl-PL" sz="900" dirty="0" err="1"/>
              <a:t>resistance</a:t>
            </a:r>
            <a:r>
              <a:rPr lang="pl-PL" sz="900" dirty="0"/>
              <a:t>; CO, </a:t>
            </a:r>
            <a:r>
              <a:rPr lang="pl-PL" sz="900" dirty="0" err="1"/>
              <a:t>cardiac</a:t>
            </a:r>
            <a:r>
              <a:rPr lang="pl-PL" sz="900" dirty="0"/>
              <a:t> </a:t>
            </a:r>
            <a:r>
              <a:rPr lang="pl-PL" sz="900" dirty="0" err="1"/>
              <a:t>output</a:t>
            </a:r>
            <a:r>
              <a:rPr lang="pl-PL" sz="900" dirty="0"/>
              <a:t>; PAWP, pulmonary </a:t>
            </a:r>
            <a:r>
              <a:rPr lang="pl-PL" sz="900" dirty="0" err="1"/>
              <a:t>artery</a:t>
            </a:r>
            <a:r>
              <a:rPr lang="pl-PL" sz="900" dirty="0"/>
              <a:t> </a:t>
            </a:r>
            <a:r>
              <a:rPr lang="pl-PL" sz="900" dirty="0" err="1"/>
              <a:t>wedge</a:t>
            </a:r>
            <a:r>
              <a:rPr lang="pl-PL" sz="900" dirty="0"/>
              <a:t> pressure; RAP, </a:t>
            </a:r>
            <a:r>
              <a:rPr lang="pl-PL" sz="900" dirty="0" err="1"/>
              <a:t>right</a:t>
            </a:r>
            <a:r>
              <a:rPr lang="pl-PL" sz="900" dirty="0"/>
              <a:t> </a:t>
            </a:r>
            <a:r>
              <a:rPr lang="pl-PL" sz="900" dirty="0" err="1"/>
              <a:t>atrial</a:t>
            </a:r>
            <a:r>
              <a:rPr lang="pl-PL" sz="900" dirty="0"/>
              <a:t> pressure; </a:t>
            </a:r>
            <a:r>
              <a:rPr lang="pl-PL" sz="900" dirty="0" err="1"/>
              <a:t>NTproBNP</a:t>
            </a:r>
            <a:r>
              <a:rPr lang="pl-PL" sz="900" dirty="0"/>
              <a:t>, N-terminal </a:t>
            </a:r>
            <a:r>
              <a:rPr lang="pl-PL" sz="900" dirty="0" err="1"/>
              <a:t>prohormone</a:t>
            </a:r>
            <a:r>
              <a:rPr lang="pl-PL" sz="900" dirty="0"/>
              <a:t> of </a:t>
            </a:r>
            <a:r>
              <a:rPr lang="pl-PL" sz="900" dirty="0" err="1"/>
              <a:t>natriuretic</a:t>
            </a:r>
            <a:r>
              <a:rPr lang="pl-PL" sz="900" dirty="0"/>
              <a:t> </a:t>
            </a:r>
            <a:r>
              <a:rPr lang="pl-PL" sz="900" dirty="0" err="1"/>
              <a:t>peptide</a:t>
            </a:r>
            <a:r>
              <a:rPr lang="pl-PL" sz="900" dirty="0"/>
              <a:t>.</a:t>
            </a:r>
          </a:p>
          <a:p>
            <a:r>
              <a:rPr lang="pl-PL" sz="900" dirty="0"/>
              <a:t> </a:t>
            </a:r>
          </a:p>
          <a:p>
            <a:r>
              <a:rPr lang="pl-PL" dirty="0"/>
              <a:t> </a:t>
            </a:r>
          </a:p>
          <a:p>
            <a:endParaRPr lang="en-GB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35601"/>
              </p:ext>
            </p:extLst>
          </p:nvPr>
        </p:nvGraphicFramePr>
        <p:xfrm>
          <a:off x="4114800" y="1232724"/>
          <a:ext cx="7047563" cy="425571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76907">
                  <a:extLst>
                    <a:ext uri="{9D8B030D-6E8A-4147-A177-3AD203B41FA5}">
                      <a16:colId xmlns:a16="http://schemas.microsoft.com/office/drawing/2014/main" val="1679959839"/>
                    </a:ext>
                  </a:extLst>
                </a:gridCol>
                <a:gridCol w="2970656">
                  <a:extLst>
                    <a:ext uri="{9D8B030D-6E8A-4147-A177-3AD203B41FA5}">
                      <a16:colId xmlns:a16="http://schemas.microsoft.com/office/drawing/2014/main" val="2876854749"/>
                    </a:ext>
                  </a:extLst>
                </a:gridCol>
              </a:tblGrid>
              <a:tr h="2780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72845" algn="l"/>
                        </a:tabLst>
                      </a:pPr>
                      <a:r>
                        <a:rPr lang="pl-PL" sz="900" dirty="0">
                          <a:effectLst/>
                        </a:rPr>
                        <a:t>PATIENTS CHARACTERISTICS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N=46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extLst>
                  <a:ext uri="{0D108BD9-81ED-4DB2-BD59-A6C34878D82A}">
                    <a16:rowId xmlns:a16="http://schemas.microsoft.com/office/drawing/2014/main" val="1266086579"/>
                  </a:ext>
                </a:extLst>
              </a:tr>
              <a:tr h="1390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72845" algn="l"/>
                        </a:tabLst>
                      </a:pPr>
                      <a:r>
                        <a:rPr lang="pl-PL" sz="900">
                          <a:effectLst/>
                        </a:rPr>
                        <a:t>DEMOGRAPHIC DATA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extLst>
                  <a:ext uri="{0D108BD9-81ED-4DB2-BD59-A6C34878D82A}">
                    <a16:rowId xmlns:a16="http://schemas.microsoft.com/office/drawing/2014/main" val="523086683"/>
                  </a:ext>
                </a:extLst>
              </a:tr>
              <a:tr h="1390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72845" algn="l"/>
                        </a:tabLst>
                      </a:pPr>
                      <a:r>
                        <a:rPr lang="pl-PL" sz="900">
                          <a:effectLst/>
                        </a:rPr>
                        <a:t>Age (y; mean +/- SD)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59.36  (+/- 15.41)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extLst>
                  <a:ext uri="{0D108BD9-81ED-4DB2-BD59-A6C34878D82A}">
                    <a16:rowId xmlns:a16="http://schemas.microsoft.com/office/drawing/2014/main" val="4033706074"/>
                  </a:ext>
                </a:extLst>
              </a:tr>
              <a:tr h="1390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72845" algn="l"/>
                        </a:tabLst>
                      </a:pPr>
                      <a:r>
                        <a:rPr lang="pl-PL" sz="900">
                          <a:effectLst/>
                        </a:rPr>
                        <a:t>Sex – male (N, %)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23 (50)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extLst>
                  <a:ext uri="{0D108BD9-81ED-4DB2-BD59-A6C34878D82A}">
                    <a16:rowId xmlns:a16="http://schemas.microsoft.com/office/drawing/2014/main" val="262876763"/>
                  </a:ext>
                </a:extLst>
              </a:tr>
              <a:tr h="1390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72845" algn="l"/>
                        </a:tabLst>
                      </a:pPr>
                      <a:r>
                        <a:rPr lang="pl-PL" sz="900">
                          <a:effectLst/>
                        </a:rPr>
                        <a:t>BMI ( kg/m2; mean +/- SD)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27.92 (6.17)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extLst>
                  <a:ext uri="{0D108BD9-81ED-4DB2-BD59-A6C34878D82A}">
                    <a16:rowId xmlns:a16="http://schemas.microsoft.com/office/drawing/2014/main" val="3503963622"/>
                  </a:ext>
                </a:extLst>
              </a:tr>
              <a:tr h="1390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72845" algn="l"/>
                        </a:tabLst>
                      </a:pPr>
                      <a:r>
                        <a:rPr lang="pl-PL" sz="900">
                          <a:effectLst/>
                        </a:rPr>
                        <a:t>AHN (N, %)	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8 (17.39)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extLst>
                  <a:ext uri="{0D108BD9-81ED-4DB2-BD59-A6C34878D82A}">
                    <a16:rowId xmlns:a16="http://schemas.microsoft.com/office/drawing/2014/main" val="1268885125"/>
                  </a:ext>
                </a:extLst>
              </a:tr>
              <a:tr h="1390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CAD (N, %)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 (13.04)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extLst>
                  <a:ext uri="{0D108BD9-81ED-4DB2-BD59-A6C34878D82A}">
                    <a16:rowId xmlns:a16="http://schemas.microsoft.com/office/drawing/2014/main" val="1302300180"/>
                  </a:ext>
                </a:extLst>
              </a:tr>
              <a:tr h="1390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DM (N, %)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 (4.34)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extLst>
                  <a:ext uri="{0D108BD9-81ED-4DB2-BD59-A6C34878D82A}">
                    <a16:rowId xmlns:a16="http://schemas.microsoft.com/office/drawing/2014/main" val="3950301399"/>
                  </a:ext>
                </a:extLst>
              </a:tr>
              <a:tr h="1390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WHO – FC III or IV n (%)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34 (73.9)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extLst>
                  <a:ext uri="{0D108BD9-81ED-4DB2-BD59-A6C34878D82A}">
                    <a16:rowId xmlns:a16="http://schemas.microsoft.com/office/drawing/2014/main" val="3812358436"/>
                  </a:ext>
                </a:extLst>
              </a:tr>
              <a:tr h="1390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ECHOCARDIOGRAPHIC DATA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extLst>
                  <a:ext uri="{0D108BD9-81ED-4DB2-BD59-A6C34878D82A}">
                    <a16:rowId xmlns:a16="http://schemas.microsoft.com/office/drawing/2014/main" val="4259361901"/>
                  </a:ext>
                </a:extLst>
              </a:tr>
              <a:tr h="1390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LVEF (%; median; Q1 – Q3)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60.0 (60.0 - 60.0)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extLst>
                  <a:ext uri="{0D108BD9-81ED-4DB2-BD59-A6C34878D82A}">
                    <a16:rowId xmlns:a16="http://schemas.microsoft.com/office/drawing/2014/main" val="3386490751"/>
                  </a:ext>
                </a:extLst>
              </a:tr>
              <a:tr h="1390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e’ sept.(cm/s; mean; -95% + 95% CI)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6.15 (5.27 – 7.04)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extLst>
                  <a:ext uri="{0D108BD9-81ED-4DB2-BD59-A6C34878D82A}">
                    <a16:rowId xmlns:a16="http://schemas.microsoft.com/office/drawing/2014/main" val="3498671979"/>
                  </a:ext>
                </a:extLst>
              </a:tr>
              <a:tr h="1390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E/e’ sept. (mean; -95% + 95% CI)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9.69 (8.6 – 10.77)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extLst>
                  <a:ext uri="{0D108BD9-81ED-4DB2-BD59-A6C34878D82A}">
                    <a16:rowId xmlns:a16="http://schemas.microsoft.com/office/drawing/2014/main" val="2044922562"/>
                  </a:ext>
                </a:extLst>
              </a:tr>
              <a:tr h="2780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e’ lat..(cm/s; </a:t>
                      </a:r>
                      <a:r>
                        <a:rPr lang="pl-PL" sz="900" dirty="0" err="1">
                          <a:effectLst/>
                        </a:rPr>
                        <a:t>mean</a:t>
                      </a:r>
                      <a:r>
                        <a:rPr lang="pl-PL" sz="900" dirty="0">
                          <a:effectLst/>
                        </a:rPr>
                        <a:t>; -95% + 95% CI)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10.0 (8.74 – 10.79)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extLst>
                  <a:ext uri="{0D108BD9-81ED-4DB2-BD59-A6C34878D82A}">
                    <a16:rowId xmlns:a16="http://schemas.microsoft.com/office/drawing/2014/main" val="3329342274"/>
                  </a:ext>
                </a:extLst>
              </a:tr>
              <a:tr h="1390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E/e’ lat. (mean; -95% + 95% CI)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5.79 (5.08 – 8.07)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extLst>
                  <a:ext uri="{0D108BD9-81ED-4DB2-BD59-A6C34878D82A}">
                    <a16:rowId xmlns:a16="http://schemas.microsoft.com/office/drawing/2014/main" val="3549776665"/>
                  </a:ext>
                </a:extLst>
              </a:tr>
              <a:tr h="1390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E/e’ </a:t>
                      </a:r>
                      <a:r>
                        <a:rPr lang="pl-PL" sz="900" dirty="0" err="1">
                          <a:effectLst/>
                        </a:rPr>
                        <a:t>av</a:t>
                      </a:r>
                      <a:r>
                        <a:rPr lang="pl-PL" sz="900" dirty="0">
                          <a:effectLst/>
                        </a:rPr>
                        <a:t>.(</a:t>
                      </a:r>
                      <a:r>
                        <a:rPr lang="pl-PL" sz="900" dirty="0" err="1">
                          <a:effectLst/>
                        </a:rPr>
                        <a:t>mean</a:t>
                      </a:r>
                      <a:r>
                        <a:rPr lang="pl-PL" sz="900" dirty="0">
                          <a:effectLst/>
                        </a:rPr>
                        <a:t>; -95% + 95% CI)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5.5 (3.64 – 8.45)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extLst>
                  <a:ext uri="{0D108BD9-81ED-4DB2-BD59-A6C34878D82A}">
                    <a16:rowId xmlns:a16="http://schemas.microsoft.com/office/drawing/2014/main" val="1170681504"/>
                  </a:ext>
                </a:extLst>
              </a:tr>
              <a:tr h="1390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LAVI (ml/m2; median; Q1 – Q3)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29 (25-35)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extLst>
                  <a:ext uri="{0D108BD9-81ED-4DB2-BD59-A6C34878D82A}">
                    <a16:rowId xmlns:a16="http://schemas.microsoft.com/office/drawing/2014/main" val="4148111366"/>
                  </a:ext>
                </a:extLst>
              </a:tr>
              <a:tr h="1390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TAPSE (mm; mean; -95% + 95% CI)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17.45 (15.82 – 18.8)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extLst>
                  <a:ext uri="{0D108BD9-81ED-4DB2-BD59-A6C34878D82A}">
                    <a16:rowId xmlns:a16="http://schemas.microsoft.com/office/drawing/2014/main" val="2625878523"/>
                  </a:ext>
                </a:extLst>
              </a:tr>
              <a:tr h="1390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TAPSE/sPAP (mm/mmHg; mean; -95% + 95% CI)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0.26 (0.21 – 0.32)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extLst>
                  <a:ext uri="{0D108BD9-81ED-4DB2-BD59-A6C34878D82A}">
                    <a16:rowId xmlns:a16="http://schemas.microsoft.com/office/drawing/2014/main" val="4205508181"/>
                  </a:ext>
                </a:extLst>
              </a:tr>
              <a:tr h="1390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TR </a:t>
                      </a:r>
                      <a:r>
                        <a:rPr lang="pl-PL" sz="900" dirty="0" err="1">
                          <a:effectLst/>
                        </a:rPr>
                        <a:t>Vmax</a:t>
                      </a:r>
                      <a:r>
                        <a:rPr lang="pl-PL" sz="900" dirty="0">
                          <a:effectLst/>
                        </a:rPr>
                        <a:t> (m/s; </a:t>
                      </a:r>
                      <a:r>
                        <a:rPr lang="pl-PL" sz="900" dirty="0" err="1">
                          <a:effectLst/>
                        </a:rPr>
                        <a:t>mean</a:t>
                      </a:r>
                      <a:r>
                        <a:rPr lang="pl-PL" sz="900" dirty="0">
                          <a:effectLst/>
                        </a:rPr>
                        <a:t>; -95% + 95% CI)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4.04 (3.8 – 4.27)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extLst>
                  <a:ext uri="{0D108BD9-81ED-4DB2-BD59-A6C34878D82A}">
                    <a16:rowId xmlns:a16="http://schemas.microsoft.com/office/drawing/2014/main" val="3282982579"/>
                  </a:ext>
                </a:extLst>
              </a:tr>
              <a:tr h="1390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HEMODYNAMIC DATA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extLst>
                  <a:ext uri="{0D108BD9-81ED-4DB2-BD59-A6C34878D82A}">
                    <a16:rowId xmlns:a16="http://schemas.microsoft.com/office/drawing/2014/main" val="2225746692"/>
                  </a:ext>
                </a:extLst>
              </a:tr>
              <a:tr h="1390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mPAP (mmHg; mean; -95% + 95% CI)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47.61 (44.58 – 50.64)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extLst>
                  <a:ext uri="{0D108BD9-81ED-4DB2-BD59-A6C34878D82A}">
                    <a16:rowId xmlns:a16="http://schemas.microsoft.com/office/drawing/2014/main" val="487773948"/>
                  </a:ext>
                </a:extLst>
              </a:tr>
              <a:tr h="1390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PVR  (WU; mean; -95% + 95% CI)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9.03 (7.97 – 10.1)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extLst>
                  <a:ext uri="{0D108BD9-81ED-4DB2-BD59-A6C34878D82A}">
                    <a16:rowId xmlns:a16="http://schemas.microsoft.com/office/drawing/2014/main" val="1272762751"/>
                  </a:ext>
                </a:extLst>
              </a:tr>
              <a:tr h="1390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CO (l/min; mean; -95% + 95% CI)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4.50 (4.16 – 4.83)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extLst>
                  <a:ext uri="{0D108BD9-81ED-4DB2-BD59-A6C34878D82A}">
                    <a16:rowId xmlns:a16="http://schemas.microsoft.com/office/drawing/2014/main" val="3255337825"/>
                  </a:ext>
                </a:extLst>
              </a:tr>
              <a:tr h="1390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PAWP (mmHg; median; Q1 – Q3)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10 (9-13)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extLst>
                  <a:ext uri="{0D108BD9-81ED-4DB2-BD59-A6C34878D82A}">
                    <a16:rowId xmlns:a16="http://schemas.microsoft.com/office/drawing/2014/main" val="1095545168"/>
                  </a:ext>
                </a:extLst>
              </a:tr>
              <a:tr h="1390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mRAP (mmHg; median; Q1 – Q3)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7 (5-12)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extLst>
                  <a:ext uri="{0D108BD9-81ED-4DB2-BD59-A6C34878D82A}">
                    <a16:rowId xmlns:a16="http://schemas.microsoft.com/office/drawing/2014/main" val="2622269569"/>
                  </a:ext>
                </a:extLst>
              </a:tr>
              <a:tr h="1390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 err="1">
                          <a:effectLst/>
                        </a:rPr>
                        <a:t>NTproBNP</a:t>
                      </a:r>
                      <a:r>
                        <a:rPr lang="pl-PL" sz="900" dirty="0">
                          <a:effectLst/>
                        </a:rPr>
                        <a:t> (</a:t>
                      </a:r>
                      <a:r>
                        <a:rPr lang="pl-PL" sz="900" dirty="0" err="1">
                          <a:effectLst/>
                        </a:rPr>
                        <a:t>pg</a:t>
                      </a:r>
                      <a:r>
                        <a:rPr lang="pl-PL" sz="900" dirty="0">
                          <a:effectLst/>
                        </a:rPr>
                        <a:t>/ml; median; Q1 – Q3)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1194.5 (539 – 2761)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38" marR="62738" marT="0" marB="0"/>
                </a:tc>
                <a:extLst>
                  <a:ext uri="{0D108BD9-81ED-4DB2-BD59-A6C34878D82A}">
                    <a16:rowId xmlns:a16="http://schemas.microsoft.com/office/drawing/2014/main" val="1713137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2354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756171" y="1598155"/>
            <a:ext cx="4662922" cy="4496370"/>
          </a:xfrm>
        </p:spPr>
        <p:txBody>
          <a:bodyPr/>
          <a:lstStyle/>
          <a:p>
            <a:r>
              <a:rPr lang="pl-PL" sz="1800" dirty="0" smtClean="0"/>
              <a:t>Only t</a:t>
            </a:r>
            <a:r>
              <a:rPr lang="en-US" sz="1800" dirty="0" smtClean="0"/>
              <a:t>hree </a:t>
            </a:r>
            <a:r>
              <a:rPr lang="en-US" sz="1800" dirty="0"/>
              <a:t>components of scheme 1 showed statistically significant correlation with PAWP: </a:t>
            </a:r>
            <a:r>
              <a:rPr lang="en-US" sz="1800" b="1" dirty="0"/>
              <a:t>e’ lat., E/e’ lat. and LAVI </a:t>
            </a:r>
            <a:r>
              <a:rPr lang="en-US" sz="1800" dirty="0"/>
              <a:t>(p = 0.03, 95% CI -0.5 – </a:t>
            </a:r>
            <a:r>
              <a:rPr lang="en-US" sz="1800" dirty="0" smtClean="0"/>
              <a:t>0.01</a:t>
            </a:r>
            <a:r>
              <a:rPr lang="pl-PL" sz="1800" dirty="0" smtClean="0"/>
              <a:t>6</a:t>
            </a:r>
            <a:r>
              <a:rPr lang="en-US" sz="1800" dirty="0" smtClean="0"/>
              <a:t>; </a:t>
            </a:r>
            <a:r>
              <a:rPr lang="en-US" sz="1800" dirty="0"/>
              <a:t>p =0.008, 95% CI 0.12 – 0.76; p = 0.02, 95% CI </a:t>
            </a:r>
            <a:r>
              <a:rPr lang="en-US" sz="1800" dirty="0" smtClean="0"/>
              <a:t>0.03-0.4</a:t>
            </a:r>
            <a:r>
              <a:rPr lang="pl-PL" sz="1800" dirty="0" smtClean="0"/>
              <a:t>7</a:t>
            </a:r>
            <a:r>
              <a:rPr lang="en-US" sz="1800" dirty="0" smtClean="0"/>
              <a:t>, </a:t>
            </a:r>
            <a:r>
              <a:rPr lang="en-US" sz="1800" dirty="0"/>
              <a:t>respectively</a:t>
            </a:r>
            <a:r>
              <a:rPr lang="en-US" sz="1800" dirty="0" smtClean="0"/>
              <a:t>)</a:t>
            </a:r>
            <a:r>
              <a:rPr lang="pl-PL" sz="1800" dirty="0" smtClean="0"/>
              <a:t> – </a:t>
            </a:r>
            <a:r>
              <a:rPr lang="pl-PL" sz="1800" dirty="0" err="1" smtClean="0"/>
              <a:t>Table</a:t>
            </a:r>
            <a:r>
              <a:rPr lang="pl-PL" sz="1800" dirty="0" smtClean="0"/>
              <a:t> 2</a:t>
            </a:r>
            <a:r>
              <a:rPr lang="en-US" sz="1800" dirty="0" smtClean="0"/>
              <a:t>.</a:t>
            </a:r>
            <a:endParaRPr lang="pl-PL" sz="1800" dirty="0" smtClean="0"/>
          </a:p>
          <a:p>
            <a:r>
              <a:rPr lang="pl-PL" sz="1800" b="1" dirty="0"/>
              <a:t>In </a:t>
            </a:r>
            <a:r>
              <a:rPr lang="pl-PL" sz="1800" b="1" dirty="0" err="1"/>
              <a:t>scheme</a:t>
            </a:r>
            <a:r>
              <a:rPr lang="pl-PL" sz="1800" b="1" dirty="0"/>
              <a:t> 2, we </a:t>
            </a:r>
            <a:r>
              <a:rPr lang="pl-PL" sz="1800" b="1" dirty="0" err="1"/>
              <a:t>have</a:t>
            </a:r>
            <a:r>
              <a:rPr lang="pl-PL" sz="1800" b="1" dirty="0"/>
              <a:t> </a:t>
            </a:r>
            <a:r>
              <a:rPr lang="pl-PL" sz="1800" b="1" dirty="0" err="1"/>
              <a:t>included</a:t>
            </a:r>
            <a:r>
              <a:rPr lang="pl-PL" sz="1800" b="1" dirty="0"/>
              <a:t> </a:t>
            </a:r>
            <a:r>
              <a:rPr lang="pl-PL" sz="1800" b="1" dirty="0" err="1"/>
              <a:t>only</a:t>
            </a:r>
            <a:r>
              <a:rPr lang="pl-PL" sz="1800" b="1" dirty="0"/>
              <a:t> the </a:t>
            </a:r>
            <a:r>
              <a:rPr lang="pl-PL" sz="1800" b="1" dirty="0" err="1"/>
              <a:t>parameters</a:t>
            </a:r>
            <a:r>
              <a:rPr lang="pl-PL" sz="1800" b="1" dirty="0"/>
              <a:t> </a:t>
            </a:r>
            <a:r>
              <a:rPr lang="pl-PL" sz="1800" b="1" dirty="0" err="1"/>
              <a:t>listed</a:t>
            </a:r>
            <a:r>
              <a:rPr lang="pl-PL" sz="1800" b="1" dirty="0"/>
              <a:t> </a:t>
            </a:r>
            <a:r>
              <a:rPr lang="pl-PL" sz="1800" b="1" dirty="0" err="1"/>
              <a:t>above</a:t>
            </a:r>
            <a:r>
              <a:rPr lang="pl-PL" sz="1800" b="1" dirty="0"/>
              <a:t> and the E/A ratio </a:t>
            </a:r>
            <a:r>
              <a:rPr lang="pl-PL" sz="1800" b="1" dirty="0" smtClean="0"/>
              <a:t> </a:t>
            </a:r>
            <a:r>
              <a:rPr lang="pl-PL" sz="1800" dirty="0" smtClean="0"/>
              <a:t>- the </a:t>
            </a:r>
            <a:r>
              <a:rPr lang="pl-PL" sz="1800" dirty="0" err="1" smtClean="0"/>
              <a:t>scheme</a:t>
            </a:r>
            <a:r>
              <a:rPr lang="pl-PL" sz="1800" dirty="0" smtClean="0"/>
              <a:t> </a:t>
            </a:r>
            <a:r>
              <a:rPr lang="pl-PL" sz="1800" dirty="0" err="1" smtClean="0"/>
              <a:t>is</a:t>
            </a:r>
            <a:r>
              <a:rPr lang="pl-PL" sz="1800" dirty="0" smtClean="0"/>
              <a:t> </a:t>
            </a:r>
            <a:r>
              <a:rPr lang="pl-PL" sz="1800" dirty="0" err="1"/>
              <a:t>presented</a:t>
            </a:r>
            <a:r>
              <a:rPr lang="pl-PL" sz="1800" dirty="0"/>
              <a:t> in </a:t>
            </a:r>
            <a:r>
              <a:rPr lang="pl-PL" sz="1800" dirty="0" err="1"/>
              <a:t>Figure</a:t>
            </a:r>
            <a:r>
              <a:rPr lang="pl-PL" sz="1800" dirty="0"/>
              <a:t> 2</a:t>
            </a:r>
            <a:r>
              <a:rPr lang="en-US" sz="1800" dirty="0" smtClean="0"/>
              <a:t>.</a:t>
            </a:r>
            <a:endParaRPr lang="pl-PL" sz="1800" dirty="0"/>
          </a:p>
          <a:p>
            <a:r>
              <a:rPr lang="pl-PL" sz="1800" dirty="0"/>
              <a:t>The correlation of E/A ratio with PAWP was not </a:t>
            </a:r>
            <a:r>
              <a:rPr lang="pl-PL" sz="1800" dirty="0" smtClean="0"/>
              <a:t>examined, </a:t>
            </a:r>
            <a:r>
              <a:rPr lang="en-US" sz="1800" dirty="0"/>
              <a:t>because this indicator takes both elevated and normal values in patients with increased </a:t>
            </a:r>
            <a:r>
              <a:rPr lang="en-US" sz="1800" dirty="0" smtClean="0"/>
              <a:t>LVFP</a:t>
            </a:r>
            <a:r>
              <a:rPr lang="pl-PL" sz="1800" dirty="0" smtClean="0"/>
              <a:t>. 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endParaRPr lang="pl-PL" b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Results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637309" y="4948710"/>
            <a:ext cx="5514109" cy="482599"/>
          </a:xfrm>
        </p:spPr>
        <p:txBody>
          <a:bodyPr/>
          <a:lstStyle/>
          <a:p>
            <a:r>
              <a:rPr lang="pl-PL" sz="1200" dirty="0" smtClean="0"/>
              <a:t>Table 2. </a:t>
            </a:r>
            <a:r>
              <a:rPr lang="en-US" sz="1200" dirty="0"/>
              <a:t>Correlation results of echocardiographic parameters included in the conventional LVDF assessment scheme with PAWP.</a:t>
            </a:r>
            <a:endParaRPr lang="pl-PL" sz="1200" dirty="0" smtClean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1925781"/>
            <a:ext cx="5968855" cy="281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2632"/>
      </p:ext>
    </p:extLst>
  </p:cSld>
  <p:clrMapOvr>
    <a:masterClrMapping/>
  </p:clrMapOvr>
</p:sld>
</file>

<file path=ppt/theme/theme1.xml><?xml version="1.0" encoding="utf-8"?>
<a:theme xmlns:a="http://schemas.openxmlformats.org/drawingml/2006/main" name="ICC 2021">
  <a:themeElements>
    <a:clrScheme name="ICC 2021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FF9900"/>
      </a:accent1>
      <a:accent2>
        <a:srgbClr val="9CBE45"/>
      </a:accent2>
      <a:accent3>
        <a:srgbClr val="A5A5A5"/>
      </a:accent3>
      <a:accent4>
        <a:srgbClr val="FF0000"/>
      </a:accent4>
      <a:accent5>
        <a:srgbClr val="00B050"/>
      </a:accent5>
      <a:accent6>
        <a:srgbClr val="7030A0"/>
      </a:accent6>
      <a:hlink>
        <a:srgbClr val="2F75FF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C 2026_abstract template" id="{7A9C3E94-C494-4A74-9997-9CF3C60D6717}" vid="{1FFDA811-EDA3-41B2-8A83-CAC3926853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1D8C613AFE204DBFCEFA4E89A6DB45" ma:contentTypeVersion="19" ma:contentTypeDescription="Create a new document." ma:contentTypeScope="" ma:versionID="2bf7736c94b8b1fdab42c8b471823925">
  <xsd:schema xmlns:xsd="http://www.w3.org/2001/XMLSchema" xmlns:xs="http://www.w3.org/2001/XMLSchema" xmlns:p="http://schemas.microsoft.com/office/2006/metadata/properties" xmlns:ns2="94a67e06-54a4-445a-b79e-2b61c27d8f4a" xmlns:ns3="70ef824e-81a8-4185-b29b-1ce15dfb1ac6" targetNamespace="http://schemas.microsoft.com/office/2006/metadata/properties" ma:root="true" ma:fieldsID="a3a39e8445f75fc3d34ee891f0508b98" ns2:_="" ns3:_="">
    <xsd:import namespace="94a67e06-54a4-445a-b79e-2b61c27d8f4a"/>
    <xsd:import namespace="70ef824e-81a8-4185-b29b-1ce15dfb1a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Topic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a67e06-54a4-445a-b79e-2b61c27d8f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opic" ma:index="7" nillable="true" ma:displayName="Topic" ma:format="Dropdown" ma:internalName="Topic">
      <xsd:simpleType>
        <xsd:restriction base="dms:Choice">
          <xsd:enumeration value="Sponsors"/>
          <xsd:enumeration value="Agenda"/>
          <xsd:enumeration value="Logistics"/>
          <xsd:enumeration value="Promotion"/>
          <xsd:enumeration value="Faculty"/>
        </xsd:restriction>
      </xsd:simpleType>
    </xsd:element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188e480-3eab-4678-b7d0-fffb221342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f824e-81a8-4185-b29b-1ce15dfb1ac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50819b9-938e-45e8-8569-4ed9afb0ad88}" ma:internalName="TaxCatchAll" ma:showField="CatchAllData" ma:web="70ef824e-81a8-4185-b29b-1ce15dfb1a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 xmlns="94a67e06-54a4-445a-b79e-2b61c27d8f4a">Promotion</Topic>
    <TaxCatchAll xmlns="70ef824e-81a8-4185-b29b-1ce15dfb1ac6" xsi:nil="true"/>
    <lcf76f155ced4ddcb4097134ff3c332f xmlns="94a67e06-54a4-445a-b79e-2b61c27d8f4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3F69394-406D-46D9-B06C-54CA7C5924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a67e06-54a4-445a-b79e-2b61c27d8f4a"/>
    <ds:schemaRef ds:uri="70ef824e-81a8-4185-b29b-1ce15dfb1a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317F10-D44C-4D0E-ABD7-2B956DA2F7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898D0B-672D-419F-A4E1-FDE5F05084F2}">
  <ds:schemaRefs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70ef824e-81a8-4185-b29b-1ce15dfb1ac6"/>
    <ds:schemaRef ds:uri="http://purl.org/dc/elements/1.1/"/>
    <ds:schemaRef ds:uri="http://www.w3.org/XML/1998/namespace"/>
    <ds:schemaRef ds:uri="http://schemas.microsoft.com/office/infopath/2007/PartnerControls"/>
    <ds:schemaRef ds:uri="94a67e06-54a4-445a-b79e-2b61c27d8f4a"/>
  </ds:schemaRefs>
</ds:datastoreItem>
</file>

<file path=docMetadata/LabelInfo.xml><?xml version="1.0" encoding="utf-8"?>
<clbl:labelList xmlns:clbl="http://schemas.microsoft.com/office/2020/mipLabelMetadata">
  <clbl:label id="{c71c84cc-76df-4b25-9726-b4be2b1f0579}" enabled="0" method="" siteId="{c71c84cc-76df-4b25-9726-b4be2b1f057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ICC 2026_abstract template (1)</Template>
  <TotalTime>860</TotalTime>
  <Words>2763</Words>
  <Application>Microsoft Office PowerPoint</Application>
  <PresentationFormat>Panoramiczny</PresentationFormat>
  <Paragraphs>181</Paragraphs>
  <Slides>15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Arial Unicode MS</vt:lpstr>
      <vt:lpstr>Calibri</vt:lpstr>
      <vt:lpstr>Times New Roman</vt:lpstr>
      <vt:lpstr>ICC 2021</vt:lpstr>
      <vt:lpstr>Prezentacja programu PowerPoint</vt:lpstr>
      <vt:lpstr>New echocardiographic model for assessing left ventricular filling pressure in patients with chronic thromboembolic pulmonary hypertension: A two-center study.</vt:lpstr>
      <vt:lpstr>Introduction</vt:lpstr>
      <vt:lpstr>Introduction</vt:lpstr>
      <vt:lpstr>Methods</vt:lpstr>
      <vt:lpstr>Methods</vt:lpstr>
      <vt:lpstr>Methods</vt:lpstr>
      <vt:lpstr>Results</vt:lpstr>
      <vt:lpstr>Results</vt:lpstr>
      <vt:lpstr>Results</vt:lpstr>
      <vt:lpstr>Results</vt:lpstr>
      <vt:lpstr>Results</vt:lpstr>
      <vt:lpstr>Discussion</vt:lpstr>
      <vt:lpstr>Discussion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Acer</dc:creator>
  <cp:lastModifiedBy>Acer</cp:lastModifiedBy>
  <cp:revision>74</cp:revision>
  <dcterms:created xsi:type="dcterms:W3CDTF">2026-02-02T13:21:07Z</dcterms:created>
  <dcterms:modified xsi:type="dcterms:W3CDTF">2026-02-27T15:47:27Z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0x010100641D8C613AFE204DBFCEFA4E89A6DB45</vt:lpwstr>
  </property>
  <property fmtid="{D5CDD505-2E9C-101B-9397-08002B2CF9AE}" pid="3" name="Order">
    <vt:r8>947200</vt:r8>
  </property>
  <property fmtid="{D5CDD505-2E9C-101B-9397-08002B2CF9AE}" pid="4" name="MediaServiceImageTags">
    <vt:lpwstr/>
  </property>
  <property fmtid="{D5CDD505-2E9C-101B-9397-08002B2CF9AE}" pid="5" name="_ExtendedDescription">
    <vt:lpwstr/>
  </property>
  <property fmtid="{D5CDD505-2E9C-101B-9397-08002B2CF9AE}" pid="6" name="MSIP_Label_defa4170-0d19-0005-0004-bc88714345d2_Enabled">
    <vt:lpwstr>true</vt:lpwstr>
  </property>
  <property fmtid="{D5CDD505-2E9C-101B-9397-08002B2CF9AE}" pid="7" name="MSIP_Label_defa4170-0d19-0005-0004-bc88714345d2_SetDate">
    <vt:lpwstr>2025-09-15T08:13:47Z</vt:lpwstr>
  </property>
  <property fmtid="{D5CDD505-2E9C-101B-9397-08002B2CF9AE}" pid="8" name="MSIP_Label_defa4170-0d19-0005-0004-bc88714345d2_Method">
    <vt:lpwstr>Standard</vt:lpwstr>
  </property>
  <property fmtid="{D5CDD505-2E9C-101B-9397-08002B2CF9AE}" pid="9" name="MSIP_Label_defa4170-0d19-0005-0004-bc88714345d2_Name">
    <vt:lpwstr>defa4170-0d19-0005-0004-bc88714345d2</vt:lpwstr>
  </property>
  <property fmtid="{D5CDD505-2E9C-101B-9397-08002B2CF9AE}" pid="10" name="MSIP_Label_defa4170-0d19-0005-0004-bc88714345d2_SiteId">
    <vt:lpwstr>8633fcf3-c866-4f0f-8102-3a9370fa5d2d</vt:lpwstr>
  </property>
  <property fmtid="{D5CDD505-2E9C-101B-9397-08002B2CF9AE}" pid="11" name="MSIP_Label_defa4170-0d19-0005-0004-bc88714345d2_ActionId">
    <vt:lpwstr>7eed8720-af8c-471e-a35f-4ebeb8ade5ae</vt:lpwstr>
  </property>
  <property fmtid="{D5CDD505-2E9C-101B-9397-08002B2CF9AE}" pid="12" name="MSIP_Label_defa4170-0d19-0005-0004-bc88714345d2_ContentBits">
    <vt:lpwstr>0</vt:lpwstr>
  </property>
  <property fmtid="{D5CDD505-2E9C-101B-9397-08002B2CF9AE}" pid="13" name="MSIP_Label_defa4170-0d19-0005-0004-bc88714345d2_Tag">
    <vt:lpwstr>10, 3, 0, 1</vt:lpwstr>
  </property>
</Properties>
</file>