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8" r:id="rId5"/>
    <p:sldId id="259" r:id="rId6"/>
    <p:sldId id="260"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3/14/26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14/03/2026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en-US"/>
              <a:t>Click to edit Master text styles</a:t>
            </a:r>
          </a:p>
          <a:p>
            <a:pPr lvl="1">
              <a:buClr>
                <a:srgbClr val="FF9900"/>
              </a:buClr>
            </a:pPr>
            <a:r>
              <a:rPr lang="en-US"/>
              <a:t>Second level</a:t>
            </a:r>
          </a:p>
          <a:p>
            <a:pPr lvl="2">
              <a:buClr>
                <a:srgbClr val="FF9900"/>
              </a:buClr>
            </a:pPr>
            <a:r>
              <a:rPr lang="en-US"/>
              <a:t>Third level</a:t>
            </a:r>
          </a:p>
          <a:p>
            <a:pPr lvl="3">
              <a:buClr>
                <a:srgbClr val="FF9900"/>
              </a:buClr>
            </a:pPr>
            <a:r>
              <a:rPr lang="en-US"/>
              <a:t>Fourth level</a:t>
            </a:r>
          </a:p>
          <a:p>
            <a:pPr lvl="4">
              <a:buClr>
                <a:srgbClr val="FF9900"/>
              </a:buClr>
            </a:pPr>
            <a:r>
              <a:rPr lang="en-US"/>
              <a:t>Fifth level</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lstStyle/>
          <a:p>
            <a:r>
              <a:rPr lang="en-GB" sz="2000" dirty="0"/>
              <a:t>Hang</a:t>
            </a:r>
            <a:r>
              <a:rPr lang="zh-CN" altLang="en-US" sz="2000" dirty="0"/>
              <a:t> </a:t>
            </a:r>
            <a:r>
              <a:rPr lang="en-US" altLang="zh-CN" sz="2000" dirty="0"/>
              <a:t>Xu, MD, PhD</a:t>
            </a:r>
            <a:r>
              <a:rPr lang="en-GB" sz="2000" dirty="0"/>
              <a:t>, </a:t>
            </a:r>
            <a:r>
              <a:rPr lang="en-CA" sz="2000" dirty="0"/>
              <a:t>Department of Cardiovascular Surgery, Key Laboratory of Pulmonary Vascular Medicine, </a:t>
            </a:r>
            <a:r>
              <a:rPr lang="en-CA" sz="2000" dirty="0" err="1"/>
              <a:t>Fuwai</a:t>
            </a:r>
            <a:r>
              <a:rPr lang="en-CA" sz="2000" dirty="0"/>
              <a:t> Hospital, National Clinical Research Center for Cardiovascular Diseases, National Center for Cardiovascular Diseases, Chinese Academy of Medical Sciences and Peking Union Medical College, Beijing, China </a:t>
            </a:r>
          </a:p>
          <a:p>
            <a:r>
              <a:rPr lang="en-GB" altLang="zh-CN" sz="2000" dirty="0" err="1"/>
              <a:t>Xinhe</a:t>
            </a:r>
            <a:r>
              <a:rPr lang="en-GB" altLang="zh-CN" sz="2000" dirty="0"/>
              <a:t> Xu</a:t>
            </a:r>
            <a:r>
              <a:rPr lang="en-US" altLang="zh-CN" sz="2000" dirty="0"/>
              <a:t>, MD, MM</a:t>
            </a:r>
            <a:r>
              <a:rPr lang="en-GB" sz="2000" dirty="0"/>
              <a:t>, </a:t>
            </a:r>
            <a:r>
              <a:rPr lang="en-CA" sz="2000" dirty="0"/>
              <a:t>Department of Cardiovascular Surgery, Key Laboratory of Pulmonary Vascular Medicine, </a:t>
            </a:r>
            <a:r>
              <a:rPr lang="en-CA" sz="2000" dirty="0" err="1"/>
              <a:t>Fuwai</a:t>
            </a:r>
            <a:r>
              <a:rPr lang="en-CA" sz="2000" dirty="0"/>
              <a:t> Hospital, National Clinical Research Center for Cardiovascular Diseases, National Center for Cardiovascular Diseases, Chinese Academy of Medical Sciences and Peking Union Medical College, Beijing, China </a:t>
            </a:r>
          </a:p>
          <a:p>
            <a:r>
              <a:rPr lang="en-GB" altLang="zh-CN" sz="2000" dirty="0"/>
              <a:t>Sheng Liu</a:t>
            </a:r>
            <a:r>
              <a:rPr lang="en-US" altLang="zh-CN" sz="2000" dirty="0"/>
              <a:t>, MD, PhD</a:t>
            </a:r>
            <a:r>
              <a:rPr lang="en-GB" sz="2000" dirty="0"/>
              <a:t>, </a:t>
            </a:r>
            <a:r>
              <a:rPr lang="en-CA" sz="2000" dirty="0"/>
              <a:t>Department of Cardiovascular Surgery, Key Laboratory of Pulmonary Vascular Medicine, </a:t>
            </a:r>
            <a:r>
              <a:rPr lang="en-CA" sz="2000" dirty="0" err="1"/>
              <a:t>Fuwai</a:t>
            </a:r>
            <a:r>
              <a:rPr lang="en-CA" sz="2000" dirty="0"/>
              <a:t> Hospital, National Clinical Research Center for Cardiovascular Diseases, National Center for Cardiovascular Diseases, Chinese Academy of Medical Sciences and Peking Union Medical College, Beijing, China </a:t>
            </a:r>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a:noAutofit/>
          </a:bodyPr>
          <a:lstStyle/>
          <a:p>
            <a:r>
              <a:rPr lang="en-CA" sz="2400" dirty="0"/>
              <a:t>Nonlinear Association Between Residual Thrombotic Obstruction and Mortality After Pulmonary Endarterectomy</a:t>
            </a:r>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6" name="TextBox 5">
            <a:extLst>
              <a:ext uri="{FF2B5EF4-FFF2-40B4-BE49-F238E27FC236}">
                <a16:creationId xmlns:a16="http://schemas.microsoft.com/office/drawing/2014/main" id="{97E1BDD0-7963-4E9A-84DE-6AA1210F0E37}"/>
              </a:ext>
            </a:extLst>
          </p:cNvPr>
          <p:cNvSpPr txBox="1"/>
          <p:nvPr/>
        </p:nvSpPr>
        <p:spPr>
          <a:xfrm>
            <a:off x="788276" y="1375780"/>
            <a:ext cx="10615448" cy="646331"/>
          </a:xfrm>
          <a:prstGeom prst="rect">
            <a:avLst/>
          </a:prstGeom>
        </p:spPr>
        <p:txBody>
          <a:bodyPr/>
          <a:lstStyle>
            <a:lvl1pPr marL="228600" indent="-228600">
              <a:lnSpc>
                <a:spcPct val="90000"/>
              </a:lnSpc>
              <a:spcBef>
                <a:spcPts val="1000"/>
              </a:spcBef>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lnSpc>
                <a:spcPct val="90000"/>
              </a:lnSpc>
              <a:spcBef>
                <a:spcPts val="500"/>
              </a:spcBef>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lnSpc>
                <a:spcPct val="90000"/>
              </a:lnSpc>
              <a:spcBef>
                <a:spcPts val="500"/>
              </a:spcBef>
              <a:buClr>
                <a:srgbClr val="FF9900"/>
              </a:buClr>
              <a:buFont typeface="Arial" panose="020B0604020202020204" pitchFamily="34" charset="0"/>
              <a:buChar char="•"/>
              <a:defRPr>
                <a:solidFill>
                  <a:srgbClr val="002060"/>
                </a:solidFill>
                <a:latin typeface="Arial" panose="020B0604020202020204" pitchFamily="34" charset="0"/>
                <a:cs typeface="Arial" panose="020B0604020202020204" pitchFamily="34" charset="0"/>
              </a:defRPr>
            </a:lvl3pPr>
            <a:lvl4pPr marL="1600200" indent="-228600">
              <a:lnSpc>
                <a:spcPct val="90000"/>
              </a:lnSpc>
              <a:spcBef>
                <a:spcPts val="500"/>
              </a:spcBef>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lnSpc>
                <a:spcPct val="90000"/>
              </a:lnSpc>
              <a:spcBef>
                <a:spcPts val="500"/>
              </a:spcBef>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CA" dirty="0"/>
              <a:t>The prognostic value of residual thrombotic burden on early postoperative CT after pulmonary endarterectomy in chronic thromboembolic pulmonary hypertension is unclear.</a:t>
            </a:r>
            <a:endParaRPr lang="en-US" dirty="0"/>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r>
              <a:rPr lang="en-CA" dirty="0"/>
              <a:t>We retrospectively studied 221 patients who underwent pulmonary endarterectomy and 1-month postoperative contrast-enhanced CT. Residual thrombotic burden was quantified using the Residual Thrombotic Obstruction Index. The primary endpoint was all-cause mortality. Cox regression, restricted cubic spline analysis, and segmented Cox regression were used to assess the association between the index and mortality. Models were adjusted for sex, age, body mass index, acute pulmonary embolism, and deep vein thrombosis.</a:t>
            </a:r>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7A76E5-EFCD-8593-7B99-C781B445363F}"/>
              </a:ext>
            </a:extLst>
          </p:cNvPr>
          <p:cNvSpPr>
            <a:spLocks noGrp="1"/>
          </p:cNvSpPr>
          <p:nvPr>
            <p:ph idx="1"/>
          </p:nvPr>
        </p:nvSpPr>
        <p:spPr/>
        <p:txBody>
          <a:bodyPr/>
          <a:lstStyle/>
          <a:p>
            <a:r>
              <a:rPr lang="en-CA" dirty="0"/>
              <a:t>During a median follow-up of 67.5 months, 10 deaths occurred. A U-shaped association was observed between Residual Thrombotic Obstruction Index and all-cause mortality, with an inflection point at 25.74. Below this threshold, no significant association was found (HR 1.03, 95% CI 0.81–1.31, P = 0.80). Above this threshold, a higher index was independently associated with increased mortality (HR 1.08, 95% CI 1.03–1.12, P &lt; 0.001). Per standard deviation increase, the hazard ratio was 3.62 (95% CI 1.79–7.32, P &lt; 0.001) above the threshold.</a:t>
            </a:r>
          </a:p>
        </p:txBody>
      </p:sp>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en-CA" dirty="0"/>
              <a:t>Residual thrombotic obstruction on early postoperative CT was nonlinearly associated with mortality after pulmonary endarterectomy, and values above 25.74 identified patients at higher risk of death.</a:t>
            </a:r>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customXml/itemProps3.xml><?xml version="1.0" encoding="utf-8"?>
<ds:datastoreItem xmlns:ds="http://schemas.openxmlformats.org/officeDocument/2006/customXml" ds:itemID="{2B317F10-D44C-4D0E-ABD7-2B956DA2F734}">
  <ds:schemaRefs>
    <ds:schemaRef ds:uri="http://schemas.microsoft.com/sharepoint/v3/contenttype/forms"/>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2021</Template>
  <TotalTime>41</TotalTime>
  <Words>401</Words>
  <Application>Microsoft Macintosh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ICC 2021</vt:lpstr>
      <vt:lpstr>PowerPoint Presentation</vt:lpstr>
      <vt:lpstr>Nonlinear Association Between Residual Thrombotic Obstruction and Mortality After Pulmonary Endarterectomy</vt:lpstr>
      <vt:lpstr>Introduction</vt:lpstr>
      <vt:lpstr>Methods</vt:lpstr>
      <vt:lpstr>Results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Hang Xu</dc:creator>
  <cp:lastModifiedBy>Hang Xu</cp:lastModifiedBy>
  <cp:revision>1</cp:revision>
  <dcterms:created xsi:type="dcterms:W3CDTF">2026-03-14T10:38:49Z</dcterms:created>
  <dcterms:modified xsi:type="dcterms:W3CDTF">2026-03-14T11:20:41Z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