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30" userDrawn="1">
          <p15:clr>
            <a:srgbClr val="A4A3A4"/>
          </p15:clr>
        </p15:guide>
        <p15:guide id="2" pos="37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1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27" d="100"/>
          <a:sy n="127" d="100"/>
        </p:scale>
        <p:origin x="512" y="192"/>
      </p:cViewPr>
      <p:guideLst>
        <p:guide orient="horz" pos="2230"/>
        <p:guide pos="37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2026/6/1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image" Target="../media/image1.png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image" Target="../media/image3.png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353820" y="0"/>
            <a:ext cx="8261985" cy="1332865"/>
          </a:xfrm>
          <a:prstGeom prst="rect">
            <a:avLst/>
          </a:prstGeom>
          <a:noFill/>
          <a:ln w="2857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Nonlinear Association Between Residual Thrombotic Obstruction and Mortality After Pulmonary Endarterectomy</a:t>
            </a:r>
          </a:p>
          <a:p>
            <a:pPr algn="ctr"/>
            <a:r>
              <a:rPr lang="en-US" altLang="zh-CN" sz="1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Hang Xu</a:t>
            </a:r>
            <a:r>
              <a:rPr lang="en-US" altLang="zh-CN" sz="1400" baseline="30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lang="en-US" altLang="zh-CN" sz="1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zh-CN" sz="1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Xinhe Xu</a:t>
            </a:r>
            <a:r>
              <a:rPr lang="en-US" altLang="zh-CN" sz="1400" baseline="30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lang="en-US" altLang="zh-CN" sz="1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zh-CN" sz="1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Sheng Liu</a:t>
            </a:r>
            <a:r>
              <a:rPr lang="en-US" altLang="zh-CN" sz="1400" baseline="30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 </a:t>
            </a:r>
          </a:p>
          <a:p>
            <a:pPr algn="ctr"/>
            <a:r>
              <a:rPr lang="en-US" altLang="zh-CN" sz="1400" baseline="30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lang="en-US" altLang="zh-CN" sz="1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Department of Cardiovascular Surgery, </a:t>
            </a:r>
            <a:r>
              <a:rPr lang="en-US" altLang="zh-CN" sz="1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Fuwai Hospital, National Center for Cardiovascular Diseases, Chinese Academy of Medical Sciences and Peking Union Medical College, Beijing, China</a:t>
            </a:r>
          </a:p>
        </p:txBody>
      </p:sp>
      <p:pic>
        <p:nvPicPr>
          <p:cNvPr id="8" name="图片 7" descr="徽标&#10;&#10;描述已自动生成"/>
          <p:cNvPicPr>
            <a:picLocks noChangeAspect="1"/>
          </p:cNvPicPr>
          <p:nvPr userDrawn="1"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68" y="231315"/>
            <a:ext cx="826596" cy="826596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1" name="图片 10"/>
          <p:cNvPicPr>
            <a:picLocks noChangeAspect="1"/>
          </p:cNvPicPr>
          <p:nvPr userDrawn="1"/>
        </p:nvPicPr>
        <p:blipFill rotWithShape="1">
          <a:blip r:embed="rId2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601" t="21162" r="60898" b="21162"/>
          <a:stretch>
            <a:fillRect/>
          </a:stretch>
        </p:blipFill>
        <p:spPr>
          <a:xfrm>
            <a:off x="10208895" y="231856"/>
            <a:ext cx="1725295" cy="867963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-635" y="-2540"/>
            <a:ext cx="12192635" cy="86995"/>
          </a:xfrm>
          <a:prstGeom prst="rect">
            <a:avLst/>
          </a:prstGeom>
          <a:solidFill>
            <a:srgbClr val="741F3E"/>
          </a:solidFill>
          <a:ln w="28575">
            <a:noFill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>
              <a:ln w="19050">
                <a:solidFill>
                  <a:schemeClr val="tx1"/>
                </a:solidFill>
              </a:ln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-635" y="1332865"/>
            <a:ext cx="12192635" cy="36000"/>
          </a:xfrm>
          <a:prstGeom prst="rect">
            <a:avLst/>
          </a:prstGeom>
          <a:solidFill>
            <a:srgbClr val="741F3E"/>
          </a:solidFill>
          <a:ln w="28575">
            <a:noFill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>
              <a:ln w="19050">
                <a:solidFill>
                  <a:schemeClr val="tx1"/>
                </a:solidFill>
              </a:ln>
            </a:endParaRPr>
          </a:p>
        </p:txBody>
      </p:sp>
      <p:sp>
        <p:nvSpPr>
          <p:cNvPr id="25" name="文本框 24"/>
          <p:cNvSpPr txBox="1"/>
          <p:nvPr>
            <p:custDataLst>
              <p:tags r:id="rId1"/>
            </p:custDataLst>
          </p:nvPr>
        </p:nvSpPr>
        <p:spPr>
          <a:xfrm>
            <a:off x="99060" y="1795780"/>
            <a:ext cx="5836920" cy="8693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400">
                <a:latin typeface="Times New Roman" panose="02020603050405020304" charset="0"/>
                <a:cs typeface="Times New Roman" panose="02020603050405020304" charset="0"/>
              </a:rPr>
              <a:t>The prognostic value of </a:t>
            </a:r>
            <a:r>
              <a:rPr lang="en-US" altLang="zh-CN" sz="1400" b="1">
                <a:latin typeface="Times New Roman" panose="02020603050405020304" charset="0"/>
                <a:cs typeface="Times New Roman" panose="02020603050405020304" charset="0"/>
              </a:rPr>
              <a:t>residual thrombotic burden</a:t>
            </a:r>
            <a:r>
              <a:rPr lang="en-US" altLang="zh-CN" sz="1400">
                <a:latin typeface="Times New Roman" panose="02020603050405020304" charset="0"/>
                <a:cs typeface="Times New Roman" panose="02020603050405020304" charset="0"/>
              </a:rPr>
              <a:t> on early postoperative CT after </a:t>
            </a:r>
            <a:r>
              <a:rPr lang="en-US" altLang="zh-CN" sz="1400" b="1">
                <a:latin typeface="Times New Roman" panose="02020603050405020304" charset="0"/>
                <a:cs typeface="Times New Roman" panose="02020603050405020304" charset="0"/>
              </a:rPr>
              <a:t>pulmonary endarterectomy</a:t>
            </a:r>
            <a:r>
              <a:rPr lang="en-US" altLang="zh-CN" sz="1400">
                <a:latin typeface="Times New Roman" panose="02020603050405020304" charset="0"/>
                <a:cs typeface="Times New Roman" panose="02020603050405020304" charset="0"/>
              </a:rPr>
              <a:t> in chronic thromboembolic pulmonary hypertension is unclear.</a:t>
            </a:r>
          </a:p>
        </p:txBody>
      </p:sp>
      <p:sp>
        <p:nvSpPr>
          <p:cNvPr id="26" name="圆角矩形 25"/>
          <p:cNvSpPr/>
          <p:nvPr>
            <p:custDataLst>
              <p:tags r:id="rId2"/>
            </p:custDataLst>
          </p:nvPr>
        </p:nvSpPr>
        <p:spPr>
          <a:xfrm>
            <a:off x="131445" y="2851150"/>
            <a:ext cx="5804535" cy="2173605"/>
          </a:xfrm>
          <a:prstGeom prst="roundRect">
            <a:avLst>
              <a:gd name="adj" fmla="val 8067"/>
            </a:avLst>
          </a:prstGeom>
          <a:noFill/>
          <a:ln>
            <a:solidFill>
              <a:srgbClr val="741F3E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同侧圆角矩形 26"/>
          <p:cNvSpPr/>
          <p:nvPr>
            <p:custDataLst>
              <p:tags r:id="rId3"/>
            </p:custDataLst>
          </p:nvPr>
        </p:nvSpPr>
        <p:spPr>
          <a:xfrm>
            <a:off x="128270" y="2710180"/>
            <a:ext cx="5803900" cy="35496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741F3E"/>
          </a:solidFill>
          <a:ln>
            <a:solidFill>
              <a:srgbClr val="741F3E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Tx/>
              <a:buSzTx/>
              <a:buFontTx/>
            </a:pP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METHODS</a:t>
            </a:r>
          </a:p>
        </p:txBody>
      </p:sp>
      <p:sp>
        <p:nvSpPr>
          <p:cNvPr id="28" name="文本框 27"/>
          <p:cNvSpPr txBox="1"/>
          <p:nvPr>
            <p:custDataLst>
              <p:tags r:id="rId4"/>
            </p:custDataLst>
          </p:nvPr>
        </p:nvSpPr>
        <p:spPr>
          <a:xfrm>
            <a:off x="132715" y="3221990"/>
            <a:ext cx="5804535" cy="153289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400">
                <a:latin typeface="Times New Roman" panose="02020603050405020304" charset="0"/>
                <a:cs typeface="Times New Roman" panose="02020603050405020304" charset="0"/>
              </a:rPr>
              <a:t>Population: </a:t>
            </a:r>
            <a:r>
              <a:rPr lang="en-US" altLang="zh-CN" sz="1400" b="1">
                <a:latin typeface="Times New Roman" panose="02020603050405020304" charset="0"/>
                <a:cs typeface="Times New Roman" panose="02020603050405020304" charset="0"/>
              </a:rPr>
              <a:t>221 patients who underwent pulmonary endarterectomy and 1-month postoperative contrast-enhanced CT.</a:t>
            </a:r>
          </a:p>
          <a:p>
            <a:r>
              <a:rPr lang="en-US" altLang="zh-CN" sz="1400">
                <a:latin typeface="Times New Roman" panose="02020603050405020304" charset="0"/>
                <a:cs typeface="Times New Roman" panose="02020603050405020304" charset="0"/>
              </a:rPr>
              <a:t>Exposure: Residual Thrombotic Obstruction Index.</a:t>
            </a:r>
          </a:p>
          <a:p>
            <a:r>
              <a:rPr lang="en-US" altLang="zh-CN" sz="1400">
                <a:latin typeface="Times New Roman" panose="02020603050405020304" charset="0"/>
                <a:cs typeface="Times New Roman" panose="02020603050405020304" charset="0"/>
              </a:rPr>
              <a:t>Outcome: All-cause mortality.</a:t>
            </a:r>
          </a:p>
          <a:p>
            <a:r>
              <a:rPr lang="en-US" altLang="zh-CN" sz="1400">
                <a:latin typeface="Times New Roman" panose="02020603050405020304" charset="0"/>
                <a:cs typeface="Times New Roman" panose="02020603050405020304" charset="0"/>
              </a:rPr>
              <a:t>Analysis: Cox regression, restricted cubic spline analysis, and segmented Cox regression.</a:t>
            </a:r>
          </a:p>
          <a:p>
            <a:r>
              <a:rPr lang="en-US" altLang="zh-CN" sz="1400">
                <a:latin typeface="Times New Roman" panose="02020603050405020304" charset="0"/>
                <a:cs typeface="Times New Roman" panose="02020603050405020304" charset="0"/>
              </a:rPr>
              <a:t>Adjustment: sex, age, BMI, acute pulmonary embolism, and deep vein thrombosis.</a:t>
            </a:r>
          </a:p>
        </p:txBody>
      </p:sp>
      <p:sp>
        <p:nvSpPr>
          <p:cNvPr id="29" name="圆角矩形 28"/>
          <p:cNvSpPr/>
          <p:nvPr>
            <p:custDataLst>
              <p:tags r:id="rId5"/>
            </p:custDataLst>
          </p:nvPr>
        </p:nvSpPr>
        <p:spPr>
          <a:xfrm>
            <a:off x="6040120" y="1429385"/>
            <a:ext cx="6024245" cy="5373370"/>
          </a:xfrm>
          <a:prstGeom prst="roundRect">
            <a:avLst>
              <a:gd name="adj" fmla="val 2647"/>
            </a:avLst>
          </a:prstGeom>
          <a:noFill/>
          <a:ln>
            <a:solidFill>
              <a:srgbClr val="741F3E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同侧圆角矩形 29"/>
          <p:cNvSpPr/>
          <p:nvPr>
            <p:custDataLst>
              <p:tags r:id="rId6"/>
            </p:custDataLst>
          </p:nvPr>
        </p:nvSpPr>
        <p:spPr>
          <a:xfrm>
            <a:off x="6040120" y="1429385"/>
            <a:ext cx="6024245" cy="35496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741F3E"/>
          </a:solidFill>
          <a:ln>
            <a:solidFill>
              <a:srgbClr val="741F3E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RESULTS</a:t>
            </a:r>
          </a:p>
        </p:txBody>
      </p:sp>
      <p:sp>
        <p:nvSpPr>
          <p:cNvPr id="105" name="矩形 104"/>
          <p:cNvSpPr/>
          <p:nvPr/>
        </p:nvSpPr>
        <p:spPr>
          <a:xfrm>
            <a:off x="6115685" y="1769745"/>
            <a:ext cx="3999865" cy="1604645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3" name="文本框 112"/>
          <p:cNvSpPr txBox="1"/>
          <p:nvPr>
            <p:custDataLst>
              <p:tags r:id="rId7"/>
            </p:custDataLst>
          </p:nvPr>
        </p:nvSpPr>
        <p:spPr>
          <a:xfrm>
            <a:off x="129540" y="5546090"/>
            <a:ext cx="5807075" cy="11957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400" dirty="0">
                <a:latin typeface="Times New Roman" panose="02020603050405020304" charset="0"/>
                <a:cs typeface="Times New Roman" panose="02020603050405020304" charset="0"/>
              </a:rPr>
              <a:t>Residual thrombotic obstruction on early postoperative CT was nonlinearly associated with mortality after pulmonary endarterectomy, and values above </a:t>
            </a:r>
            <a:r>
              <a:rPr lang="en-US" altLang="zh-CN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25.74</a:t>
            </a:r>
            <a:r>
              <a:rPr lang="en-US" altLang="zh-CN" sz="1400" dirty="0">
                <a:latin typeface="Times New Roman" panose="02020603050405020304" charset="0"/>
                <a:cs typeface="Times New Roman" panose="02020603050405020304" charset="0"/>
              </a:rPr>
              <a:t> identified patients at higher risk of death.</a:t>
            </a:r>
          </a:p>
          <a:p>
            <a:endParaRPr lang="en-US" altLang="zh-CN" sz="14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7" name="圆角矩形 116"/>
          <p:cNvSpPr/>
          <p:nvPr>
            <p:custDataLst>
              <p:tags r:id="rId8"/>
            </p:custDataLst>
          </p:nvPr>
        </p:nvSpPr>
        <p:spPr>
          <a:xfrm>
            <a:off x="132080" y="1438275"/>
            <a:ext cx="5804535" cy="1166495"/>
          </a:xfrm>
          <a:prstGeom prst="roundRect">
            <a:avLst>
              <a:gd name="adj" fmla="val 8067"/>
            </a:avLst>
          </a:prstGeom>
          <a:noFill/>
          <a:ln>
            <a:solidFill>
              <a:srgbClr val="741F3E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8" name="同侧圆角矩形 117"/>
          <p:cNvSpPr/>
          <p:nvPr>
            <p:custDataLst>
              <p:tags r:id="rId9"/>
            </p:custDataLst>
          </p:nvPr>
        </p:nvSpPr>
        <p:spPr>
          <a:xfrm>
            <a:off x="132715" y="1438275"/>
            <a:ext cx="5803900" cy="356400"/>
          </a:xfrm>
          <a:prstGeom prst="round2SameRect">
            <a:avLst>
              <a:gd name="adj1" fmla="val 35903"/>
              <a:gd name="adj2" fmla="val 0"/>
            </a:avLst>
          </a:prstGeom>
          <a:solidFill>
            <a:srgbClr val="741F3E"/>
          </a:solidFill>
          <a:ln>
            <a:solidFill>
              <a:srgbClr val="741F3E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INTRODUCTION</a:t>
            </a:r>
          </a:p>
        </p:txBody>
      </p:sp>
      <p:sp>
        <p:nvSpPr>
          <p:cNvPr id="119" name="圆角矩形 118"/>
          <p:cNvSpPr/>
          <p:nvPr>
            <p:custDataLst>
              <p:tags r:id="rId10"/>
            </p:custDataLst>
          </p:nvPr>
        </p:nvSpPr>
        <p:spPr>
          <a:xfrm>
            <a:off x="128270" y="5299710"/>
            <a:ext cx="5804535" cy="1506855"/>
          </a:xfrm>
          <a:prstGeom prst="roundRect">
            <a:avLst>
              <a:gd name="adj" fmla="val 8067"/>
            </a:avLst>
          </a:prstGeom>
          <a:noFill/>
          <a:ln>
            <a:solidFill>
              <a:srgbClr val="741F3E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0" name="同侧圆角矩形 119"/>
          <p:cNvSpPr/>
          <p:nvPr>
            <p:custDataLst>
              <p:tags r:id="rId11"/>
            </p:custDataLst>
          </p:nvPr>
        </p:nvSpPr>
        <p:spPr>
          <a:xfrm>
            <a:off x="123302" y="5107940"/>
            <a:ext cx="5803900" cy="354965"/>
          </a:xfrm>
          <a:prstGeom prst="round2SameRect">
            <a:avLst>
              <a:gd name="adj1" fmla="val 32021"/>
              <a:gd name="adj2" fmla="val 0"/>
            </a:avLst>
          </a:prstGeom>
          <a:solidFill>
            <a:srgbClr val="741F3E"/>
          </a:solidFill>
          <a:ln>
            <a:solidFill>
              <a:srgbClr val="741F3E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Tx/>
              <a:buSzTx/>
              <a:buFontTx/>
            </a:pP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CONCLUSIONS</a:t>
            </a:r>
          </a:p>
        </p:txBody>
      </p:sp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8" cstate="print"/>
          <a:stretch>
            <a:fillRect/>
          </a:stretch>
        </p:blipFill>
        <p:spPr>
          <a:xfrm>
            <a:off x="6920230" y="1838960"/>
            <a:ext cx="4105275" cy="2933065"/>
          </a:xfrm>
          <a:prstGeom prst="rect">
            <a:avLst/>
          </a:prstGeom>
          <a:noFill/>
        </p:spPr>
      </p:pic>
      <p:sp>
        <p:nvSpPr>
          <p:cNvPr id="4" name="圆角矩形 3"/>
          <p:cNvSpPr/>
          <p:nvPr>
            <p:custDataLst>
              <p:tags r:id="rId12"/>
            </p:custDataLst>
          </p:nvPr>
        </p:nvSpPr>
        <p:spPr>
          <a:xfrm>
            <a:off x="6334125" y="4862830"/>
            <a:ext cx="1492885" cy="1556385"/>
          </a:xfrm>
          <a:prstGeom prst="roundRect">
            <a:avLst>
              <a:gd name="adj" fmla="val 8067"/>
            </a:avLst>
          </a:prstGeom>
          <a:noFill/>
          <a:ln>
            <a:solidFill>
              <a:srgbClr val="741F3E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圆角矩形 5"/>
          <p:cNvSpPr/>
          <p:nvPr>
            <p:custDataLst>
              <p:tags r:id="rId13"/>
            </p:custDataLst>
          </p:nvPr>
        </p:nvSpPr>
        <p:spPr>
          <a:xfrm>
            <a:off x="10350500" y="4869815"/>
            <a:ext cx="1482725" cy="1555115"/>
          </a:xfrm>
          <a:prstGeom prst="roundRect">
            <a:avLst>
              <a:gd name="adj" fmla="val 8067"/>
            </a:avLst>
          </a:prstGeom>
          <a:noFill/>
          <a:ln>
            <a:solidFill>
              <a:srgbClr val="741F3E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圆角矩形 6"/>
          <p:cNvSpPr/>
          <p:nvPr>
            <p:custDataLst>
              <p:tags r:id="rId14"/>
            </p:custDataLst>
          </p:nvPr>
        </p:nvSpPr>
        <p:spPr>
          <a:xfrm>
            <a:off x="8386445" y="4874260"/>
            <a:ext cx="1538605" cy="1556385"/>
          </a:xfrm>
          <a:prstGeom prst="roundRect">
            <a:avLst>
              <a:gd name="adj" fmla="val 8067"/>
            </a:avLst>
          </a:prstGeom>
          <a:noFill/>
          <a:ln>
            <a:solidFill>
              <a:srgbClr val="741F3E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>
            <p:custDataLst>
              <p:tags r:id="rId15"/>
            </p:custDataLst>
          </p:nvPr>
        </p:nvSpPr>
        <p:spPr>
          <a:xfrm>
            <a:off x="6448425" y="5089525"/>
            <a:ext cx="1448435" cy="21717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en-US" altLang="zh-CN" sz="1000">
                <a:solidFill>
                  <a:schemeClr val="accent6">
                    <a:lumMod val="50000"/>
                  </a:schemeClr>
                </a:solidFill>
              </a:rPr>
              <a:t>────────◆────────</a:t>
            </a:r>
          </a:p>
        </p:txBody>
      </p:sp>
      <p:sp>
        <p:nvSpPr>
          <p:cNvPr id="12" name="文本框 11"/>
          <p:cNvSpPr txBox="1"/>
          <p:nvPr>
            <p:custDataLst>
              <p:tags r:id="rId16"/>
            </p:custDataLst>
          </p:nvPr>
        </p:nvSpPr>
        <p:spPr>
          <a:xfrm>
            <a:off x="8485505" y="5059680"/>
            <a:ext cx="1737995" cy="21717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en-US" altLang="zh-CN" sz="1000">
                <a:solidFill>
                  <a:schemeClr val="accent6">
                    <a:lumMod val="50000"/>
                  </a:schemeClr>
                </a:solidFill>
              </a:rPr>
              <a:t>────────◆────────</a:t>
            </a:r>
          </a:p>
        </p:txBody>
      </p:sp>
      <p:sp>
        <p:nvSpPr>
          <p:cNvPr id="13" name="文本框 12"/>
          <p:cNvSpPr txBox="1"/>
          <p:nvPr>
            <p:custDataLst>
              <p:tags r:id="rId17"/>
            </p:custDataLst>
          </p:nvPr>
        </p:nvSpPr>
        <p:spPr>
          <a:xfrm>
            <a:off x="10485755" y="5059045"/>
            <a:ext cx="1448435" cy="21717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en-US" altLang="zh-CN" sz="1000">
                <a:solidFill>
                  <a:schemeClr val="accent6">
                    <a:lumMod val="50000"/>
                  </a:schemeClr>
                </a:solidFill>
              </a:rPr>
              <a:t>────────◆────────</a:t>
            </a:r>
          </a:p>
        </p:txBody>
      </p:sp>
      <p:sp>
        <p:nvSpPr>
          <p:cNvPr id="17" name="文本框 16"/>
          <p:cNvSpPr txBox="1"/>
          <p:nvPr>
            <p:custDataLst>
              <p:tags r:id="rId18"/>
            </p:custDataLst>
          </p:nvPr>
        </p:nvSpPr>
        <p:spPr>
          <a:xfrm>
            <a:off x="6557010" y="4874260"/>
            <a:ext cx="157797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Below 25.74</a:t>
            </a:r>
          </a:p>
        </p:txBody>
      </p:sp>
      <p:sp>
        <p:nvSpPr>
          <p:cNvPr id="20" name="文本框 19"/>
          <p:cNvSpPr txBox="1"/>
          <p:nvPr>
            <p:custDataLst>
              <p:tags r:id="rId19"/>
            </p:custDataLst>
          </p:nvPr>
        </p:nvSpPr>
        <p:spPr>
          <a:xfrm>
            <a:off x="6308725" y="5277485"/>
            <a:ext cx="172339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 HR 1.03</a:t>
            </a:r>
          </a:p>
          <a:p>
            <a:r>
              <a:rPr lang="en-US" altLang="zh-CN" sz="12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            p=0.80</a:t>
            </a:r>
          </a:p>
          <a:p>
            <a:endParaRPr lang="en-US" altLang="zh-CN" sz="10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  Not significant</a:t>
            </a:r>
          </a:p>
        </p:txBody>
      </p:sp>
      <p:sp>
        <p:nvSpPr>
          <p:cNvPr id="21" name="文本框 20"/>
          <p:cNvSpPr txBox="1"/>
          <p:nvPr>
            <p:custDataLst>
              <p:tags r:id="rId20"/>
            </p:custDataLst>
          </p:nvPr>
        </p:nvSpPr>
        <p:spPr>
          <a:xfrm>
            <a:off x="8485505" y="4861560"/>
            <a:ext cx="134112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 Above 25.74</a:t>
            </a:r>
          </a:p>
        </p:txBody>
      </p:sp>
      <p:sp>
        <p:nvSpPr>
          <p:cNvPr id="22" name="文本框 21"/>
          <p:cNvSpPr txBox="1"/>
          <p:nvPr>
            <p:custDataLst>
              <p:tags r:id="rId21"/>
            </p:custDataLst>
          </p:nvPr>
        </p:nvSpPr>
        <p:spPr>
          <a:xfrm>
            <a:off x="10485120" y="4838065"/>
            <a:ext cx="134112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 Above 25.74</a:t>
            </a:r>
          </a:p>
        </p:txBody>
      </p:sp>
      <p:sp>
        <p:nvSpPr>
          <p:cNvPr id="23" name="文本框 22"/>
          <p:cNvSpPr txBox="1"/>
          <p:nvPr>
            <p:custDataLst>
              <p:tags r:id="rId22"/>
            </p:custDataLst>
          </p:nvPr>
        </p:nvSpPr>
        <p:spPr>
          <a:xfrm>
            <a:off x="8274685" y="5245735"/>
            <a:ext cx="1833245" cy="1045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HR 1.08</a:t>
            </a:r>
          </a:p>
          <a:p>
            <a:r>
              <a:rPr lang="en-US" altLang="zh-CN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          p</a:t>
            </a:r>
            <a:r>
              <a:rPr lang="zh-CN" altLang="en-US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＜</a:t>
            </a:r>
            <a:r>
              <a:rPr lang="en-US" altLang="zh-CN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0.001</a:t>
            </a:r>
          </a:p>
          <a:p>
            <a:endParaRPr lang="en-US" altLang="zh-CN" sz="1200" dirty="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1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 </a:t>
            </a:r>
            <a:r>
              <a:rPr lang="en-US" altLang="zh-CN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Increased mortality</a:t>
            </a:r>
            <a:endParaRPr lang="en-US" altLang="zh-CN" sz="1400" dirty="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4" name="文本框 23"/>
          <p:cNvSpPr txBox="1"/>
          <p:nvPr>
            <p:custDataLst>
              <p:tags r:id="rId23"/>
            </p:custDataLst>
          </p:nvPr>
        </p:nvSpPr>
        <p:spPr>
          <a:xfrm>
            <a:off x="10350500" y="5276215"/>
            <a:ext cx="183324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 HR 3.62</a:t>
            </a:r>
          </a:p>
          <a:p>
            <a:r>
              <a:rPr lang="en-US" altLang="zh-CN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          p</a:t>
            </a:r>
            <a:r>
              <a:rPr lang="zh-CN" altLang="en-US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＜</a:t>
            </a:r>
            <a:r>
              <a:rPr lang="en-US" altLang="zh-CN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0.001</a:t>
            </a:r>
          </a:p>
          <a:p>
            <a:endParaRPr lang="en-US" altLang="zh-CN" sz="1000" dirty="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1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</a:t>
            </a:r>
            <a:r>
              <a:rPr lang="en-US" altLang="zh-CN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Per SD increase</a:t>
            </a:r>
            <a:endParaRPr lang="en-US" altLang="zh-CN" sz="1400" dirty="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1" name="圆角矩形 30"/>
          <p:cNvSpPr/>
          <p:nvPr>
            <p:custDataLst>
              <p:tags r:id="rId24"/>
            </p:custDataLst>
          </p:nvPr>
        </p:nvSpPr>
        <p:spPr>
          <a:xfrm>
            <a:off x="6847840" y="1846580"/>
            <a:ext cx="4493260" cy="2897505"/>
          </a:xfrm>
          <a:prstGeom prst="roundRect">
            <a:avLst>
              <a:gd name="adj" fmla="val 8084"/>
            </a:avLst>
          </a:prstGeom>
          <a:noFill/>
          <a:ln>
            <a:solidFill>
              <a:srgbClr val="741F3E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3.4,&quot;left&quot;:7.8,&quot;top&quot;:112.55,&quot;width&quot;:942.15}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3.4,&quot;left&quot;:7.8,&quot;top&quot;:112.55,&quot;width&quot;:942.15}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3.4,&quot;left&quot;:7.8,&quot;top&quot;:112.55,&quot;width&quot;:942.15}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3.4,&quot;left&quot;:-106.2,&quot;top&quot;:112.55,&quot;width&quot;:1065.55}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3.4,&quot;left&quot;:-106.2,&quot;top&quot;:112.55,&quot;width&quot;:1065.55}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3.4,&quot;left&quot;:-106.2,&quot;top&quot;:112.55,&quot;width&quot;:1065.55}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3.4,&quot;left&quot;:-106.2,&quot;top&quot;:112.55,&quot;width&quot;:1065.55}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3.4,&quot;left&quot;:-106.2,&quot;top&quot;:112.55,&quot;width&quot;:1065.55}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3.4,&quot;left&quot;:-106.2,&quot;top&quot;:112.55,&quot;width&quot;:1065.55}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3.4,&quot;left&quot;:-106.2,&quot;top&quot;:112.55,&quot;width&quot;:1065.55}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3.4,&quot;left&quot;:-106.2,&quot;top&quot;:112.55,&quot;width&quot;:1065.55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3.4,&quot;left&quot;:7.8,&quot;top&quot;:112.55,&quot;width&quot;:942.15}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3.4,&quot;left&quot;:-106.2,&quot;top&quot;:112.55,&quot;width&quot;:1065.55}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3.4,&quot;left&quot;:-106.2,&quot;top&quot;:112.55,&quot;width&quot;:1065.55}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3.4,&quot;left&quot;:-106.2,&quot;top&quot;:112.55,&quot;width&quot;:1065.55}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3.4,&quot;left&quot;:-106.2,&quot;top&quot;:112.55,&quot;width&quot;:1065.55}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3.4,&quot;left&quot;:-106.2,&quot;top&quot;:112.55,&quot;width&quot;:1056.15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3.4,&quot;left&quot;:7.8,&quot;top&quot;:112.55,&quot;width&quot;:942.15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3.4,&quot;left&quot;:7.8,&quot;top&quot;:112.55,&quot;width&quot;:942.15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188.1,&quot;left&quot;:7.8,&quot;top&quot;:112.55,&quot;width&quot;:942.15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188.1,&quot;left&quot;:7.8,&quot;top&quot;:112.55,&quot;width&quot;:942.15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3.4,&quot;left&quot;:7.8,&quot;top&quot;:112.55,&quot;width&quot;:942.15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3.4,&quot;left&quot;:7.8,&quot;top&quot;:112.55,&quot;width&quot;:942.15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3.4,&quot;left&quot;:7.8,&quot;top&quot;:112.55,&quot;width&quot;:942.15}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201</Words>
  <Application>Microsoft Macintosh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WPS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huawei</dc:creator>
  <cp:lastModifiedBy>Hang Xu</cp:lastModifiedBy>
  <cp:revision>24</cp:revision>
  <dcterms:created xsi:type="dcterms:W3CDTF">2023-08-09T12:44:00Z</dcterms:created>
  <dcterms:modified xsi:type="dcterms:W3CDTF">2026-06-01T10:54:41Z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2052-12.1.0.26375</vt:lpwstr>
  </property>
  <property fmtid="{D5CDD505-2E9C-101B-9397-08002B2CF9AE}" pid="3" name="ICV">
    <vt:lpwstr>882A02A8C278419395199DB4AE364D67_13</vt:lpwstr>
  </property>
</Properties>
</file>