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59" r:id="rId6"/>
    <p:sldId id="260" r:id="rId7"/>
    <p:sldId id="261" r:id="rId8"/>
    <p:sldId id="262" r:id="rId9"/>
    <p:sldId id="265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35C"/>
    <a:srgbClr val="102550"/>
    <a:srgbClr val="97BAFF"/>
    <a:srgbClr val="FF9900"/>
    <a:srgbClr val="061C49"/>
    <a:srgbClr val="002060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94" y="72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x-none" smtClean="0"/>
              <a:t>15/03/2026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06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6396-D8C0-F514-4315-48D5ED24E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370712E-04C9-256A-C210-B1BFD6303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3CF80A8-B847-E8D7-E30A-CD3635537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6E5E7F-1E4C-FC90-5396-0C97F83EA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8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18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8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736BAE-8E9A-4956-8506-173320B7E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x-none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pt-BR"/>
              <a:t>Clique para editar o texto mestre</a:t>
            </a:r>
          </a:p>
          <a:p>
            <a:pPr lvl="1">
              <a:buClr>
                <a:srgbClr val="FF9900"/>
              </a:buClr>
            </a:pPr>
            <a:r>
              <a:rPr lang="pt-BR"/>
              <a:t>Segundo nível</a:t>
            </a:r>
          </a:p>
          <a:p>
            <a:pPr lvl="2">
              <a:buClr>
                <a:srgbClr val="FF9900"/>
              </a:buClr>
            </a:pPr>
            <a:r>
              <a:rPr lang="pt-BR"/>
              <a:t>Terceiro nível</a:t>
            </a:r>
          </a:p>
          <a:p>
            <a:pPr lvl="3">
              <a:buClr>
                <a:srgbClr val="FF9900"/>
              </a:buClr>
            </a:pPr>
            <a:r>
              <a:rPr lang="pt-BR"/>
              <a:t>Quarto nível</a:t>
            </a:r>
          </a:p>
          <a:p>
            <a:pPr lvl="4">
              <a:buClr>
                <a:srgbClr val="FF9900"/>
              </a:buClr>
            </a:pPr>
            <a:r>
              <a:rPr lang="pt-BR"/>
              <a:t>Quinto nível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x-none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x-non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7D4230F-08F0-7B58-B794-C7A2054D5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ICC 2026</a:t>
            </a:r>
          </a:p>
        </p:txBody>
      </p:sp>
    </p:spTree>
    <p:extLst>
      <p:ext uri="{BB962C8B-B14F-4D97-AF65-F5344CB8AC3E}">
        <p14:creationId xmlns:p14="http://schemas.microsoft.com/office/powerpoint/2010/main" val="387913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FE197-C596-2577-6D4E-E2479213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232726"/>
            <a:ext cx="11522075" cy="4471200"/>
          </a:xfrm>
        </p:spPr>
        <p:txBody>
          <a:bodyPr/>
          <a:lstStyle/>
          <a:p>
            <a:pPr marL="0" indent="0">
              <a:buNone/>
            </a:pPr>
            <a:endParaRPr lang="pt-BR" sz="1200" dirty="0"/>
          </a:p>
          <a:p>
            <a:pPr marL="0" indent="0" algn="just">
              <a:buNone/>
            </a:pPr>
            <a:r>
              <a:rPr lang="pt-BR" sz="3600" dirty="0" err="1"/>
              <a:t>Myocardial</a:t>
            </a:r>
            <a:r>
              <a:rPr lang="pt-BR" sz="3600" dirty="0"/>
              <a:t> </a:t>
            </a:r>
            <a:r>
              <a:rPr lang="pt-BR" sz="3600" dirty="0" err="1"/>
              <a:t>biomarkers</a:t>
            </a:r>
            <a:r>
              <a:rPr lang="pt-BR" sz="3600" dirty="0"/>
              <a:t> in </a:t>
            </a:r>
            <a:r>
              <a:rPr lang="pt-BR" sz="3600" dirty="0" err="1"/>
              <a:t>obese</a:t>
            </a:r>
            <a:r>
              <a:rPr lang="pt-BR" sz="3600" dirty="0"/>
              <a:t> </a:t>
            </a:r>
            <a:r>
              <a:rPr lang="pt-BR" sz="3600" dirty="0" err="1"/>
              <a:t>patients</a:t>
            </a:r>
            <a:r>
              <a:rPr lang="pt-BR" sz="3600" dirty="0"/>
              <a:t> </a:t>
            </a:r>
            <a:r>
              <a:rPr lang="pt-BR" sz="3600" dirty="0" err="1"/>
              <a:t>undergoing</a:t>
            </a:r>
            <a:r>
              <a:rPr lang="pt-BR" sz="3600" dirty="0"/>
              <a:t> </a:t>
            </a:r>
            <a:r>
              <a:rPr lang="pt-BR" sz="3600" dirty="0" err="1"/>
              <a:t>pulmonary</a:t>
            </a:r>
            <a:r>
              <a:rPr lang="pt-BR" sz="3600" dirty="0"/>
              <a:t> </a:t>
            </a:r>
            <a:r>
              <a:rPr lang="pt-BR" sz="3600" dirty="0" err="1"/>
              <a:t>thromboendarterectomy</a:t>
            </a:r>
            <a:r>
              <a:rPr lang="pt-BR" sz="3600" dirty="0"/>
              <a:t> </a:t>
            </a:r>
            <a:r>
              <a:rPr lang="pt-BR" sz="3600" dirty="0" err="1"/>
              <a:t>using</a:t>
            </a:r>
            <a:r>
              <a:rPr lang="pt-BR" sz="3600" dirty="0"/>
              <a:t> </a:t>
            </a:r>
            <a:r>
              <a:rPr lang="pt-BR" sz="3600" dirty="0" err="1"/>
              <a:t>hypothermia</a:t>
            </a:r>
            <a:r>
              <a:rPr lang="pt-BR" sz="3600" dirty="0"/>
              <a:t> as </a:t>
            </a:r>
            <a:r>
              <a:rPr lang="pt-BR" sz="3600" dirty="0" err="1"/>
              <a:t>the</a:t>
            </a:r>
            <a:r>
              <a:rPr lang="pt-BR" sz="3600" dirty="0"/>
              <a:t> </a:t>
            </a:r>
            <a:r>
              <a:rPr lang="pt-BR" sz="3600" dirty="0" err="1"/>
              <a:t>sigle</a:t>
            </a:r>
            <a:r>
              <a:rPr lang="pt-BR" sz="3600" dirty="0"/>
              <a:t> </a:t>
            </a:r>
            <a:r>
              <a:rPr lang="pt-BR" sz="3600" dirty="0" err="1"/>
              <a:t>cardioprotective</a:t>
            </a:r>
            <a:r>
              <a:rPr lang="pt-BR" sz="3600" dirty="0"/>
              <a:t> </a:t>
            </a:r>
            <a:r>
              <a:rPr lang="pt-BR" sz="3600" dirty="0" err="1"/>
              <a:t>strategy</a:t>
            </a:r>
            <a:endParaRPr lang="pt-BR" sz="36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 </a:t>
            </a:r>
            <a:r>
              <a:rPr lang="pt-BR" sz="1800" b="1" dirty="0"/>
              <a:t>Orival de Freitas Filho</a:t>
            </a:r>
          </a:p>
          <a:p>
            <a:pPr marL="0" indent="0">
              <a:buNone/>
            </a:pPr>
            <a:r>
              <a:rPr lang="pt-BR" sz="1200" dirty="0"/>
              <a:t> </a:t>
            </a:r>
            <a:r>
              <a:rPr lang="es-PY" sz="1400" i="1" dirty="0" err="1"/>
              <a:t>Thoracic</a:t>
            </a:r>
            <a:r>
              <a:rPr lang="es-PY" sz="1400" i="1" dirty="0"/>
              <a:t> </a:t>
            </a:r>
            <a:r>
              <a:rPr lang="es-PY" sz="1400" i="1" dirty="0" err="1"/>
              <a:t>Surgery</a:t>
            </a:r>
            <a:r>
              <a:rPr lang="es-PY" sz="1400" i="1" dirty="0"/>
              <a:t> </a:t>
            </a:r>
            <a:r>
              <a:rPr lang="es-PY" sz="1400" i="1" dirty="0" err="1"/>
              <a:t>Department</a:t>
            </a:r>
            <a:r>
              <a:rPr lang="es-PY" sz="1400" i="1" dirty="0"/>
              <a:t> </a:t>
            </a:r>
            <a:r>
              <a:rPr lang="es-PY" sz="1400" i="1" dirty="0" err="1"/>
              <a:t>of</a:t>
            </a:r>
            <a:r>
              <a:rPr lang="es-PY" sz="1400" i="1" dirty="0"/>
              <a:t> </a:t>
            </a:r>
            <a:r>
              <a:rPr lang="es-PY" sz="1400" i="1" dirty="0" err="1"/>
              <a:t>the</a:t>
            </a:r>
            <a:r>
              <a:rPr lang="es-PY" sz="1400" i="1" dirty="0"/>
              <a:t> Heart </a:t>
            </a:r>
            <a:r>
              <a:rPr lang="es-PY" sz="1400" i="1" dirty="0" err="1"/>
              <a:t>Institute</a:t>
            </a:r>
            <a:endParaRPr lang="es-PY" sz="1400" i="1" dirty="0"/>
          </a:p>
          <a:p>
            <a:pPr marL="0" indent="0">
              <a:buNone/>
            </a:pPr>
            <a:r>
              <a:rPr lang="es-PY" sz="1400" i="1" dirty="0"/>
              <a:t> </a:t>
            </a:r>
            <a:r>
              <a:rPr lang="es-PY" sz="1400" i="1" dirty="0" err="1"/>
              <a:t>University</a:t>
            </a:r>
            <a:r>
              <a:rPr lang="es-PY" sz="1400" i="1" dirty="0"/>
              <a:t> </a:t>
            </a:r>
            <a:r>
              <a:rPr lang="es-PY" sz="1400" i="1" dirty="0" err="1"/>
              <a:t>of</a:t>
            </a:r>
            <a:r>
              <a:rPr lang="es-PY" sz="1400" i="1" dirty="0"/>
              <a:t>  São Paulo, São Paulo, São Paulo, </a:t>
            </a:r>
            <a:r>
              <a:rPr lang="es-PY" sz="1400" i="1" dirty="0" err="1"/>
              <a:t>Brazil</a:t>
            </a:r>
            <a:endParaRPr lang="es-PY" sz="1400" i="1" dirty="0"/>
          </a:p>
          <a:p>
            <a:endParaRPr lang="es-PY" sz="1200" i="1" dirty="0"/>
          </a:p>
          <a:p>
            <a:endParaRPr lang="es-PY" sz="12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en-US" dirty="0"/>
            </a:br>
            <a:r>
              <a:rPr lang="pt-BR" dirty="0"/>
              <a:t> </a:t>
            </a:r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F6ACE60-F51A-E11F-C443-0EA66BF4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-411480"/>
            <a:ext cx="2123440" cy="212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141CE-FA6E-E54B-3DBB-A899B256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just"/>
            <a:r>
              <a:rPr lang="en-US" dirty="0"/>
              <a:t>Pulmonary thromboendarterectomy (PTE) is the </a:t>
            </a:r>
            <a:r>
              <a:rPr lang="en-US" b="1" dirty="0"/>
              <a:t>gold-standard curative surgical treatment</a:t>
            </a:r>
            <a:r>
              <a:rPr lang="en-US" dirty="0"/>
              <a:t> for </a:t>
            </a:r>
            <a:r>
              <a:rPr lang="en-US" b="1" dirty="0"/>
              <a:t>chronic thromboembolic pulmonary hypertension (CTEPH)</a:t>
            </a:r>
            <a:r>
              <a:rPr lang="en-US" dirty="0"/>
              <a:t>. These patients require </a:t>
            </a:r>
            <a:r>
              <a:rPr lang="en-US" b="1" dirty="0"/>
              <a:t>cardiopulmonary bypass (CPB)</a:t>
            </a:r>
            <a:r>
              <a:rPr lang="en-US" dirty="0"/>
              <a:t> and </a:t>
            </a:r>
            <a:r>
              <a:rPr lang="en-US" b="1" dirty="0"/>
              <a:t>total circulatory arrest (TCA)</a:t>
            </a:r>
            <a:r>
              <a:rPr lang="en-US" dirty="0"/>
              <a:t> during the procedure. Consequently, </a:t>
            </a:r>
            <a:r>
              <a:rPr lang="en-US" b="1" dirty="0"/>
              <a:t>myocardial injury may occur</a:t>
            </a:r>
            <a:r>
              <a:rPr lang="en-US" dirty="0"/>
              <a:t>, although it is generally transient.</a:t>
            </a:r>
          </a:p>
          <a:p>
            <a:pPr algn="just"/>
            <a:r>
              <a:rPr lang="en-US" dirty="0"/>
              <a:t>This study analyses myocardial biomarker levels in patients undergoing PTE and compares their postoperative progression between groups stratified according to </a:t>
            </a:r>
            <a:r>
              <a:rPr lang="en-US" b="1" dirty="0"/>
              <a:t>body mass index (BMI)</a:t>
            </a:r>
            <a:r>
              <a:rPr lang="en-US" dirty="0"/>
              <a:t>.</a:t>
            </a:r>
            <a:endParaRPr lang="pt-B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DD5A5C-FC1C-8D2D-1C0F-12C4912A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323" y="-447040"/>
            <a:ext cx="2123440" cy="203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A2EC-8FC0-4C00-20CD-837F0C69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48C2F-52F7-7704-EF05-ED7A76537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just"/>
            <a:r>
              <a:rPr lang="en-US" dirty="0"/>
              <a:t>Patients were evaluated in a </a:t>
            </a:r>
            <a:r>
              <a:rPr lang="en-US" b="1" dirty="0"/>
              <a:t>cohort study</a:t>
            </a:r>
            <a:r>
              <a:rPr lang="en-US" dirty="0"/>
              <a:t> and stratified according to BMI into two groups:</a:t>
            </a:r>
          </a:p>
          <a:p>
            <a:pPr algn="just"/>
            <a:r>
              <a:rPr lang="en-US" b="1" dirty="0"/>
              <a:t>Non-obese:</a:t>
            </a:r>
            <a:r>
              <a:rPr lang="en-US" dirty="0"/>
              <a:t> BMI &lt; 30 kg/m² (n = 63)</a:t>
            </a:r>
          </a:p>
          <a:p>
            <a:pPr algn="just"/>
            <a:r>
              <a:rPr lang="en-US" b="1" dirty="0"/>
              <a:t>Obese:</a:t>
            </a:r>
            <a:r>
              <a:rPr lang="en-US" dirty="0"/>
              <a:t> BMI ≥ 30 kg/m² (n = 140)</a:t>
            </a:r>
          </a:p>
          <a:p>
            <a:pPr algn="just"/>
            <a:r>
              <a:rPr lang="en-US" dirty="0"/>
              <a:t>Myocardial biomarkers were collected during the </a:t>
            </a:r>
            <a:r>
              <a:rPr lang="en-US" b="1" dirty="0"/>
              <a:t>postoperative period</a:t>
            </a:r>
            <a:r>
              <a:rPr lang="en-US" dirty="0"/>
              <a:t> at predefined time intervals: </a:t>
            </a:r>
            <a:r>
              <a:rPr lang="en-US" b="1" dirty="0"/>
              <a:t>3–4 hours, 13–15 hours, 37–39 hours, and 62–64 hours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014B5-87FA-6EF2-EFE6-5DF910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E3ADCC-FDBD-09AC-CE54-32BA7564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564" y="-367884"/>
            <a:ext cx="2121592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A76E5-EFCD-8593-7B99-C781B4453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Among </a:t>
            </a:r>
            <a:r>
              <a:rPr lang="en-US" b="1" dirty="0"/>
              <a:t>obese patients</a:t>
            </a:r>
            <a:r>
              <a:rPr lang="en-US" dirty="0"/>
              <a:t>, myocardial biomarker levels were </a:t>
            </a:r>
            <a:r>
              <a:rPr lang="en-US" b="1" dirty="0"/>
              <a:t>significantly higher</a:t>
            </a:r>
            <a:r>
              <a:rPr lang="en-US" dirty="0"/>
              <a:t> than in non-obese patients during the </a:t>
            </a:r>
            <a:r>
              <a:rPr lang="en-US" b="1" dirty="0"/>
              <a:t>first 48 postoperative hours</a:t>
            </a:r>
            <a:br>
              <a:rPr lang="en-US" dirty="0"/>
            </a:br>
            <a:r>
              <a:rPr lang="en-US" dirty="0"/>
              <a:t>(Troponin: </a:t>
            </a:r>
            <a:r>
              <a:rPr lang="en-US" b="1" dirty="0"/>
              <a:t>p = 0.021 at 3–4 h</a:t>
            </a:r>
            <a:r>
              <a:rPr lang="en-US" dirty="0"/>
              <a:t>, </a:t>
            </a:r>
            <a:r>
              <a:rPr lang="en-US" b="1" dirty="0"/>
              <a:t>p = 0.018 at 13–15 h</a:t>
            </a:r>
            <a:r>
              <a:rPr lang="en-US" dirty="0"/>
              <a:t>, </a:t>
            </a:r>
            <a:r>
              <a:rPr lang="en-US" b="1" dirty="0"/>
              <a:t>p = 0.07 at 37–39 h</a:t>
            </a:r>
            <a:r>
              <a:rPr lang="en-US" dirty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Secondly, another significant finding was that the </a:t>
            </a:r>
            <a:r>
              <a:rPr lang="en-US" b="1" dirty="0"/>
              <a:t>obese group presented a higher incidence of acute kidney injury (AKI) stage 3</a:t>
            </a:r>
            <a:r>
              <a:rPr lang="en-US" dirty="0"/>
              <a:t> (</a:t>
            </a:r>
            <a:r>
              <a:rPr lang="en-US" b="1" dirty="0"/>
              <a:t>p = 0.048</a:t>
            </a:r>
            <a:r>
              <a:rPr lang="en-US" dirty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Furthermore, </a:t>
            </a:r>
            <a:r>
              <a:rPr lang="en-US" b="1" dirty="0"/>
              <a:t>non-obese patients demonstrated better functional recovery</a:t>
            </a:r>
            <a:r>
              <a:rPr lang="en-US" dirty="0"/>
              <a:t>, with a higher proportion achieving </a:t>
            </a:r>
            <a:r>
              <a:rPr lang="en-US" b="1" dirty="0"/>
              <a:t>World Health Organization Functional Class I</a:t>
            </a:r>
            <a:r>
              <a:rPr lang="en-US" dirty="0"/>
              <a:t> (</a:t>
            </a:r>
            <a:r>
              <a:rPr lang="en-US" b="1" dirty="0"/>
              <a:t>71.7% vs 46.8%, p = 0.003</a:t>
            </a:r>
            <a:r>
              <a:rPr lang="en-US" dirty="0"/>
              <a:t>).</a:t>
            </a:r>
          </a:p>
          <a:p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C569A5-0645-CE3D-8AC9-DBB3CF6C8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564" y="-449164"/>
            <a:ext cx="2121592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F9B6D-FF0E-99C7-9D3C-715198782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C896D8-1BB3-5270-B01D-9F8F5CB04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EB8172-982A-B31D-6F6C-08FB99F1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171" y="-469801"/>
            <a:ext cx="2121592" cy="2127688"/>
          </a:xfrm>
          <a:prstGeom prst="rect">
            <a:avLst/>
          </a:prstGeo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4E2CF1FC-F576-2ADB-E7C8-1FC536C52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55" y="1232726"/>
            <a:ext cx="9027908" cy="477291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76FFDB9-3AA7-789B-14C9-37F1A639B517}"/>
              </a:ext>
            </a:extLst>
          </p:cNvPr>
          <p:cNvSpPr txBox="1"/>
          <p:nvPr/>
        </p:nvSpPr>
        <p:spPr>
          <a:xfrm>
            <a:off x="2042160" y="475810"/>
            <a:ext cx="6644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Evolution of troponin in the postoperative period of PEA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9923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algn="just"/>
            <a:r>
              <a:rPr lang="en-US" dirty="0"/>
              <a:t>Procedural factors such as the </a:t>
            </a:r>
            <a:r>
              <a:rPr lang="en-US" b="1" dirty="0"/>
              <a:t>duration of cardiopulmonary bypass (CPB)</a:t>
            </a:r>
            <a:r>
              <a:rPr lang="en-US" dirty="0"/>
              <a:t> and </a:t>
            </a:r>
            <a:r>
              <a:rPr lang="en-US" b="1" dirty="0"/>
              <a:t>total circulatory arrest (TCA)</a:t>
            </a:r>
            <a:r>
              <a:rPr lang="en-US" dirty="0"/>
              <a:t> are frequently associated with </a:t>
            </a:r>
            <a:r>
              <a:rPr lang="en-US" b="1" dirty="0"/>
              <a:t>increased inflammatory response and elevated myocardial biomarker levels</a:t>
            </a:r>
            <a:r>
              <a:rPr lang="en-US" dirty="0"/>
              <a:t>, even in the absence of overt myocardial </a:t>
            </a:r>
            <a:r>
              <a:rPr lang="en-US" dirty="0" err="1"/>
              <a:t>ischaemia</a:t>
            </a:r>
            <a:r>
              <a:rPr lang="en-US" dirty="0"/>
              <a:t> (1).</a:t>
            </a:r>
          </a:p>
          <a:p>
            <a:pPr algn="just"/>
            <a:r>
              <a:rPr lang="en-US" dirty="0"/>
              <a:t>In the present study, </a:t>
            </a:r>
            <a:r>
              <a:rPr lang="en-US" b="1" dirty="0"/>
              <a:t>obese patients undergoing pulmonary endarterectomy (PEA)</a:t>
            </a:r>
            <a:r>
              <a:rPr lang="en-US" dirty="0"/>
              <a:t> exhibited </a:t>
            </a:r>
            <a:r>
              <a:rPr lang="en-US" b="1" dirty="0"/>
              <a:t>higher levels of myocardial biomarkers</a:t>
            </a:r>
            <a:r>
              <a:rPr lang="en-US" dirty="0"/>
              <a:t>, regardless of </a:t>
            </a:r>
            <a:r>
              <a:rPr lang="en-US" b="1" dirty="0"/>
              <a:t>baseline disease severity, TCA duration, or CPB time</a:t>
            </a:r>
            <a:r>
              <a:rPr lang="en-US" dirty="0"/>
              <a:t>, when compared with non-obese individuals. This finding may be related to the </a:t>
            </a:r>
            <a:r>
              <a:rPr lang="en-US" b="1" dirty="0"/>
              <a:t>pro-inflammatory state associated with obesity</a:t>
            </a:r>
            <a:r>
              <a:rPr lang="en-US" dirty="0"/>
              <a:t>.</a:t>
            </a:r>
          </a:p>
          <a:p>
            <a:endParaRPr lang="pt-BR" sz="14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AF26D6-0D45-7A91-7D37-58F23C7C4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171" y="-459324"/>
            <a:ext cx="2121592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pt-BR" sz="14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AF26D6-0D45-7A91-7D37-58F23C7C4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171" y="-459324"/>
            <a:ext cx="2121592" cy="21276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67C92D7-F27D-00A9-646D-1078112F7A3B}"/>
              </a:ext>
            </a:extLst>
          </p:cNvPr>
          <p:cNvSpPr txBox="1"/>
          <p:nvPr/>
        </p:nvSpPr>
        <p:spPr>
          <a:xfrm>
            <a:off x="334962" y="1919013"/>
            <a:ext cx="115220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dirty="0"/>
              <a:t>Inflammation is known to play an important role in the </a:t>
            </a:r>
            <a:r>
              <a:rPr lang="en-US" sz="2400" b="1" dirty="0"/>
              <a:t>pathogenesis of chronic thromboembolic pulmonary hypertension (CTEPH)</a:t>
            </a:r>
            <a:r>
              <a:rPr lang="en-US" sz="2400" dirty="0"/>
              <a:t>, and </a:t>
            </a:r>
            <a:r>
              <a:rPr lang="en-US" sz="2400" b="1" dirty="0"/>
              <a:t>elevated levels of inflammatory cytokines</a:t>
            </a:r>
            <a:r>
              <a:rPr lang="en-US" sz="2400" dirty="0"/>
              <a:t> have been reported in previous studies (2).</a:t>
            </a:r>
            <a:br>
              <a:rPr lang="en-US" sz="2400" dirty="0"/>
            </a:br>
            <a:endParaRPr lang="en-US" sz="2400" dirty="0"/>
          </a:p>
          <a:p>
            <a:pPr algn="just">
              <a:buNone/>
            </a:pPr>
            <a:r>
              <a:rPr lang="en-US" sz="2400" dirty="0"/>
              <a:t>Despite the higher myocardial biomarker levels observed in obese patients, </a:t>
            </a:r>
            <a:r>
              <a:rPr lang="en-US" sz="2400" b="1" dirty="0"/>
              <a:t>biomarker clearance was similar between obese and non-obese individuals</a:t>
            </a:r>
            <a:r>
              <a:rPr lang="en-US" sz="2400" dirty="0"/>
              <a:t> in this study.</a:t>
            </a:r>
          </a:p>
        </p:txBody>
      </p:sp>
    </p:spTree>
    <p:extLst>
      <p:ext uri="{BB962C8B-B14F-4D97-AF65-F5344CB8AC3E}">
        <p14:creationId xmlns:p14="http://schemas.microsoft.com/office/powerpoint/2010/main" val="422772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EE8-C55C-A411-DB98-54BBD02D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8D00B-498B-C309-6337-14276B7A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Obesity did not influence </a:t>
            </a:r>
            <a:r>
              <a:rPr lang="en-US" b="1" dirty="0"/>
              <a:t>baseline disease severity or haemodynamic parameters</a:t>
            </a:r>
            <a:r>
              <a:rPr lang="en-US" dirty="0"/>
              <a:t>; however, in this cohort it was </a:t>
            </a:r>
            <a:r>
              <a:rPr lang="en-US" b="1" dirty="0"/>
              <a:t>associated with higher levels of early myocardial injury biomarkers and a greater incidence of severe acute kidney injury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Nevertheless, </a:t>
            </a:r>
            <a:r>
              <a:rPr lang="en-US" b="1" dirty="0"/>
              <a:t>biomarker clearance during the postoperative period was comparable between obese and non-obese patients</a:t>
            </a:r>
            <a:r>
              <a:rPr lang="en-US" dirty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E5D3F-BEAF-FDAC-2B19-11F9507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4CB11-9856-B12A-1A07-ED664FF656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4785360"/>
            <a:ext cx="9662477" cy="1707514"/>
          </a:xfrm>
        </p:spPr>
        <p:txBody>
          <a:bodyPr/>
          <a:lstStyle/>
          <a:p>
            <a:pPr lvl="0"/>
            <a:endParaRPr lang="pt-BR" dirty="0"/>
          </a:p>
          <a:p>
            <a:pPr lvl="0"/>
            <a:r>
              <a:rPr lang="pt-BR" sz="1400" b="1" dirty="0" err="1"/>
              <a:t>References</a:t>
            </a:r>
            <a:r>
              <a:rPr lang="pt-BR" sz="1400" b="1" dirty="0"/>
              <a:t>:</a:t>
            </a:r>
          </a:p>
          <a:p>
            <a:pPr lvl="0"/>
            <a:r>
              <a:rPr lang="pt-BR" sz="1400" dirty="0"/>
              <a:t>1- </a:t>
            </a:r>
            <a:r>
              <a:rPr lang="pt-BR" dirty="0" err="1"/>
              <a:t>Matschke</a:t>
            </a:r>
            <a:r>
              <a:rPr lang="pt-BR" dirty="0"/>
              <a:t> K, et al . </a:t>
            </a:r>
            <a:r>
              <a:rPr lang="pt-BR" dirty="0" err="1"/>
              <a:t>Influence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extra </a:t>
            </a:r>
            <a:r>
              <a:rPr lang="pt-BR" dirty="0" err="1"/>
              <a:t>corporeal</a:t>
            </a:r>
            <a:r>
              <a:rPr lang="pt-BR" dirty="0"/>
              <a:t> </a:t>
            </a:r>
            <a:r>
              <a:rPr lang="pt-BR" dirty="0" err="1"/>
              <a:t>circulation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myocardial</a:t>
            </a:r>
            <a:r>
              <a:rPr lang="pt-BR" dirty="0"/>
              <a:t> </a:t>
            </a:r>
            <a:r>
              <a:rPr lang="pt-BR" dirty="0" err="1"/>
              <a:t>oxygen</a:t>
            </a:r>
            <a:r>
              <a:rPr lang="pt-BR" dirty="0"/>
              <a:t> </a:t>
            </a:r>
            <a:r>
              <a:rPr lang="pt-BR" dirty="0" err="1"/>
              <a:t>tension</a:t>
            </a:r>
            <a:r>
              <a:rPr lang="pt-BR" dirty="0"/>
              <a:t>: </a:t>
            </a:r>
            <a:r>
              <a:rPr lang="pt-BR" dirty="0" err="1"/>
              <a:t>results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an</a:t>
            </a:r>
            <a:r>
              <a:rPr lang="pt-BR" dirty="0"/>
              <a:t> animal model. Clin </a:t>
            </a:r>
            <a:r>
              <a:rPr lang="pt-BR" dirty="0" err="1"/>
              <a:t>Hemorheol</a:t>
            </a:r>
            <a:r>
              <a:rPr lang="pt-BR" dirty="0"/>
              <a:t> </a:t>
            </a:r>
            <a:r>
              <a:rPr lang="pt-BR" dirty="0" err="1"/>
              <a:t>Microcirc</a:t>
            </a:r>
            <a:r>
              <a:rPr lang="pt-BR" dirty="0"/>
              <a:t>. 2006;35(1-2):105-11. PMID: 16899913.</a:t>
            </a:r>
          </a:p>
          <a:p>
            <a:pPr lvl="0"/>
            <a:r>
              <a:rPr lang="pt-BR" dirty="0"/>
              <a:t>2-Zabini D, et al. </a:t>
            </a:r>
            <a:r>
              <a:rPr lang="pt-BR" dirty="0" err="1"/>
              <a:t>Comprehensive</a:t>
            </a:r>
            <a:r>
              <a:rPr lang="pt-BR" dirty="0"/>
              <a:t> </a:t>
            </a:r>
            <a:r>
              <a:rPr lang="pt-BR" dirty="0" err="1"/>
              <a:t>analysis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inflammatory</a:t>
            </a:r>
            <a:r>
              <a:rPr lang="pt-BR" dirty="0"/>
              <a:t> </a:t>
            </a:r>
            <a:r>
              <a:rPr lang="pt-BR" dirty="0" err="1"/>
              <a:t>markers</a:t>
            </a:r>
            <a:r>
              <a:rPr lang="pt-BR" dirty="0"/>
              <a:t> in </a:t>
            </a:r>
            <a:r>
              <a:rPr lang="pt-BR" dirty="0" err="1"/>
              <a:t>chronic</a:t>
            </a:r>
            <a:r>
              <a:rPr lang="pt-BR" dirty="0"/>
              <a:t> </a:t>
            </a:r>
            <a:r>
              <a:rPr lang="pt-BR" dirty="0" err="1"/>
              <a:t>thromboembolic</a:t>
            </a:r>
            <a:r>
              <a:rPr lang="pt-BR" dirty="0"/>
              <a:t> </a:t>
            </a:r>
            <a:r>
              <a:rPr lang="pt-BR" dirty="0" err="1"/>
              <a:t>pulmonary</a:t>
            </a:r>
            <a:r>
              <a:rPr lang="pt-BR" dirty="0"/>
              <a:t> </a:t>
            </a:r>
            <a:r>
              <a:rPr lang="pt-BR" dirty="0" err="1"/>
              <a:t>hypertension</a:t>
            </a:r>
            <a:r>
              <a:rPr lang="pt-BR" dirty="0"/>
              <a:t> </a:t>
            </a:r>
            <a:r>
              <a:rPr lang="pt-BR" dirty="0" err="1"/>
              <a:t>patients</a:t>
            </a:r>
            <a:r>
              <a:rPr lang="pt-BR" dirty="0"/>
              <a:t>. The </a:t>
            </a:r>
            <a:r>
              <a:rPr lang="pt-BR" dirty="0" err="1"/>
              <a:t>European</a:t>
            </a:r>
            <a:r>
              <a:rPr lang="pt-BR" dirty="0"/>
              <a:t> </a:t>
            </a:r>
            <a:r>
              <a:rPr lang="pt-BR" dirty="0" err="1"/>
              <a:t>Respiratory</a:t>
            </a:r>
            <a:r>
              <a:rPr lang="pt-BR" dirty="0"/>
              <a:t> </a:t>
            </a:r>
            <a:r>
              <a:rPr lang="pt-BR" dirty="0" err="1"/>
              <a:t>Journal</a:t>
            </a:r>
            <a:r>
              <a:rPr lang="pt-BR" dirty="0"/>
              <a:t> . 2014;44:951–962. </a:t>
            </a:r>
          </a:p>
          <a:p>
            <a:pPr lvl="0"/>
            <a:endParaRPr lang="pt-BR" sz="1400" b="1" dirty="0"/>
          </a:p>
          <a:p>
            <a:endParaRPr lang="en-GB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C788CCF-AAC2-6BA7-4362-05826218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71" y="-386838"/>
            <a:ext cx="2121592" cy="20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98105"/>
      </p:ext>
    </p:extLst>
  </p:cSld>
  <p:clrMapOvr>
    <a:masterClrMapping/>
  </p:clrMapOvr>
</p:sld>
</file>

<file path=ppt/theme/theme1.xml><?xml version="1.0" encoding="utf-8"?>
<a:theme xmlns:a="http://schemas.openxmlformats.org/drawingml/2006/main" name="ICC 2026_abstract template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abstract template" id="{7A9C3E94-C494-4A74-9997-9CF3C60D6717}" vid="{1FFDA811-EDA3-41B2-8A83-CAC392685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898D0B-672D-419F-A4E1-FDE5F05084F2}">
  <ds:schemaRefs>
    <ds:schemaRef ds:uri="http://purl.org/dc/elements/1.1/"/>
    <ds:schemaRef ds:uri="http://purl.org/dc/terms/"/>
    <ds:schemaRef ds:uri="94a67e06-54a4-445a-b79e-2b61c27d8f4a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70ef824e-81a8-4185-b29b-1ce15dfb1ac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4a67e06-54a4-445a-b79e-2b61c27d8f4a"/>
    <ds:schemaRef ds:uri="70ef824e-81a8-4185-b29b-1ce15dfb1ac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 2026_abstract template</Template>
  <TotalTime>360</TotalTime>
  <Words>584</Words>
  <Application>Microsoft Office PowerPoint</Application>
  <PresentationFormat>Widescreen</PresentationFormat>
  <Paragraphs>51</Paragraphs>
  <Slides>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ICC 2026_abstract template</vt:lpstr>
      <vt:lpstr>Apresentação do PowerPoint</vt:lpstr>
      <vt:lpstr>   </vt:lpstr>
      <vt:lpstr>Introduction</vt:lpstr>
      <vt:lpstr>Methods</vt:lpstr>
      <vt:lpstr>Results</vt:lpstr>
      <vt:lpstr>Results</vt:lpstr>
      <vt:lpstr>Discussion</vt:lpstr>
      <vt:lpstr>Discussion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LG</dc:creator>
  <cp:lastModifiedBy>Computador .</cp:lastModifiedBy>
  <cp:revision>28</cp:revision>
  <dcterms:created xsi:type="dcterms:W3CDTF">2026-02-27T20:45:33Z</dcterms:created>
  <dcterms:modified xsi:type="dcterms:W3CDTF">2026-03-15T19:44:54Z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