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1"/>
  </p:normalViewPr>
  <p:slideViewPr>
    <p:cSldViewPr snapToGrid="0">
      <p:cViewPr varScale="1">
        <p:scale>
          <a:sx n="104" d="100"/>
          <a:sy n="104" d="100"/>
        </p:scale>
        <p:origin x="800" y="176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3/14/26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zh-CN" altLang="en-US"/>
              <a:t>单击此处编辑母版文本样式</a:t>
            </a:r>
          </a:p>
          <a:p>
            <a:pPr lvl="1">
              <a:buClr>
                <a:srgbClr val="FF9900"/>
              </a:buClr>
            </a:pPr>
            <a:r>
              <a:rPr lang="zh-CN" altLang="en-US"/>
              <a:t>二级</a:t>
            </a:r>
          </a:p>
          <a:p>
            <a:pPr lvl="2">
              <a:buClr>
                <a:srgbClr val="FF9900"/>
              </a:buClr>
            </a:pPr>
            <a:r>
              <a:rPr lang="zh-CN" altLang="en-US"/>
              <a:t>三级</a:t>
            </a:r>
          </a:p>
          <a:p>
            <a:pPr lvl="3">
              <a:buClr>
                <a:srgbClr val="FF9900"/>
              </a:buClr>
            </a:pPr>
            <a:r>
              <a:rPr lang="zh-CN" altLang="en-US"/>
              <a:t>四级</a:t>
            </a:r>
          </a:p>
          <a:p>
            <a:pPr lvl="4">
              <a:buClr>
                <a:srgbClr val="FF9900"/>
              </a:buClr>
            </a:pPr>
            <a:r>
              <a:rPr lang="zh-CN" altLang="en-US"/>
              <a:t>五级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358551"/>
            <a:ext cx="11399070" cy="501650"/>
          </a:xfrm>
        </p:spPr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869459"/>
            <a:ext cx="12192000" cy="630897"/>
          </a:xfrm>
        </p:spPr>
        <p:txBody>
          <a:bodyPr/>
          <a:lstStyle/>
          <a:p>
            <a:r>
              <a:rPr lang="en-GB" sz="2000" dirty="0"/>
              <a:t>Prognostic Associations and Longitudinal Changes of the Tricuspid Annular Plane Systolic Excursion-to-Systolic Pulmonary Artery Pressure Ratio in Chronic Thromboembolic 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651270"/>
          </a:xfrm>
        </p:spPr>
        <p:txBody>
          <a:bodyPr/>
          <a:lstStyle/>
          <a:p>
            <a:r>
              <a:rPr lang="en-GB" dirty="0"/>
              <a:t>Jing Wen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US" altLang="zh-CN" dirty="0"/>
              <a:t>Shuai Zhang</a:t>
            </a:r>
            <a:r>
              <a:rPr lang="en-GB" altLang="zh-CN" baseline="30000" dirty="0"/>
              <a:t>2</a:t>
            </a:r>
            <a:r>
              <a:rPr lang="en-GB" dirty="0"/>
              <a:t>, </a:t>
            </a:r>
            <a:r>
              <a:rPr lang="en-US" altLang="zh-CN" dirty="0" err="1"/>
              <a:t>Ruozetuohati</a:t>
            </a:r>
            <a:r>
              <a:rPr lang="en-US" altLang="zh-CN" dirty="0"/>
              <a:t> </a:t>
            </a:r>
            <a:r>
              <a:rPr lang="en-US" altLang="zh-CN" dirty="0" err="1"/>
              <a:t>Yiminniyaze</a:t>
            </a:r>
            <a:r>
              <a:rPr lang="en-GB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Wanmu</a:t>
            </a:r>
            <a:r>
              <a:rPr lang="en-US" altLang="zh-CN" dirty="0"/>
              <a:t> Xie</a:t>
            </a:r>
            <a:r>
              <a:rPr lang="en-GB" altLang="zh-CN" baseline="30000" dirty="0"/>
              <a:t> 2</a:t>
            </a:r>
            <a:r>
              <a:rPr lang="en-US" altLang="zh-CN" dirty="0"/>
              <a:t>, </a:t>
            </a:r>
            <a:r>
              <a:rPr lang="en-US" altLang="zh-CN" dirty="0" err="1"/>
              <a:t>Zhenguo</a:t>
            </a:r>
            <a:r>
              <a:rPr lang="en-US" altLang="zh-CN" dirty="0"/>
              <a:t> Zhai</a:t>
            </a:r>
            <a:r>
              <a:rPr lang="en-GB" altLang="zh-CN" baseline="30000" dirty="0"/>
              <a:t> 2</a:t>
            </a:r>
            <a:endParaRPr lang="en-US" altLang="zh-CN" dirty="0"/>
          </a:p>
          <a:p>
            <a:r>
              <a:rPr lang="en-US" dirty="0"/>
              <a:t>1, </a:t>
            </a:r>
            <a:r>
              <a:rPr lang="en-GB" altLang="zh-CN" dirty="0"/>
              <a:t>National </a:t>
            </a:r>
            <a:r>
              <a:rPr lang="en-GB" altLang="zh-CN" dirty="0" err="1"/>
              <a:t>Center</a:t>
            </a:r>
            <a:r>
              <a:rPr lang="en-GB" altLang="zh-CN" dirty="0"/>
              <a:t> for Respiratory Medicine; State Key Laboratory of Respiratory Health and Multimorbidity;  National Clinical Research </a:t>
            </a:r>
            <a:r>
              <a:rPr lang="en-GB" altLang="zh-CN" dirty="0" err="1"/>
              <a:t>Center</a:t>
            </a:r>
            <a:r>
              <a:rPr lang="en-GB" altLang="zh-CN" dirty="0"/>
              <a:t> for Respiratory Diseases;  Institute of Respiratory Medicine, Chinese Academy of Medical Sciences;  Department of Pulmonary and Critical Care Medicine, </a:t>
            </a:r>
            <a:r>
              <a:rPr lang="en-GB" altLang="zh-CN" dirty="0" err="1"/>
              <a:t>Center</a:t>
            </a:r>
            <a:r>
              <a:rPr lang="en-GB" altLang="zh-CN" dirty="0"/>
              <a:t> of Respiratory Medicine,  China-Japan Friendship Hospital; Chinese Academy of Medical Sciences &amp; Peking Union Medical College</a:t>
            </a:r>
          </a:p>
          <a:p>
            <a:r>
              <a:rPr lang="en-GB" dirty="0"/>
              <a:t>2, </a:t>
            </a:r>
            <a:r>
              <a:rPr lang="en-GB" altLang="zh-CN" dirty="0"/>
              <a:t>National </a:t>
            </a:r>
            <a:r>
              <a:rPr lang="en-GB" altLang="zh-CN" dirty="0" err="1"/>
              <a:t>Center</a:t>
            </a:r>
            <a:r>
              <a:rPr lang="en-GB" altLang="zh-CN" dirty="0"/>
              <a:t> for Respiratory Medicine; State Key Laboratory of Respiratory Health and Multimorbidity;  National Clinical Research </a:t>
            </a:r>
            <a:r>
              <a:rPr lang="en-GB" altLang="zh-CN" dirty="0" err="1"/>
              <a:t>Center</a:t>
            </a:r>
            <a:r>
              <a:rPr lang="en-GB" altLang="zh-CN" dirty="0"/>
              <a:t> for Respiratory Diseases;  Institute of Respiratory Medicine, Chinese Academy of Medical Sciences;  Department of Pulmonary and Critical Care Medicine, </a:t>
            </a:r>
            <a:r>
              <a:rPr lang="en-GB" altLang="zh-CN" dirty="0" err="1"/>
              <a:t>Center</a:t>
            </a:r>
            <a:r>
              <a:rPr lang="en-GB" altLang="zh-CN" dirty="0"/>
              <a:t> of Respiratory Medicine,  China-Japan Friendship Hospital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[Abstract title]</a:t>
            </a:r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Chronic thromboembolic pulmonary hypertension (CTEPH) is a severe and potentially curable form of pulmonary hypertension characterized by persistent thromboembolic obstruction and secondary microvascular remodeling, resulting in increased right ventricular afterload and progressive right heart dysfunction. 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The echocardiographic tricuspid annular plane systolic excursion-to-systolic pulmonary artery pressure ratio (TAPSE/sPAP) is a noninvasive measure of right ventricular-pulmonary arterial coupling, but its clinical value in CTEPH remains insufficiently defined.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48C2F-52F7-7704-EF05-ED7A76537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329400"/>
            <a:ext cx="11522075" cy="447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In this multicenter prospective cohort study,</a:t>
            </a:r>
            <a:r>
              <a:rPr lang="zh-CN" altLang="zh-CN" dirty="0"/>
              <a:t> </a:t>
            </a:r>
            <a:r>
              <a:rPr lang="en-US" altLang="zh-CN" dirty="0"/>
              <a:t>consecutive adults with confirmed CTEPH who underwent baseline transthoracic echocardiography between 2016 and 2023 were screened. 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A total of 949 patients met the inclusion criteria, of whom 868 had follow-up data for outcome analyses. Patients were stratified according to baseline TAPSE/sPAP ratio into 3 groups: &lt;0.15, 0.15–0.30, &gt;0.30.</a:t>
            </a:r>
            <a:r>
              <a:rPr lang="zh-CN" altLang="zh-CN" dirty="0"/>
              <a:t> 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/>
              <a:t>Associations with invasive hemodynamic variables were assessed using Spearman correlation. Kaplan-Meier analysis, Cox proportional hazards models, and restricted cubic splines were used to evaluate the association with clinical worsening. Longitudinal changes in TAPSE/sPAP were assessed using linear mixed-effects models across treatment strategies.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72658D-B2B7-A3FB-DC98-5C57AF557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09" y="4515793"/>
            <a:ext cx="2001795" cy="2001795"/>
          </a:xfrm>
          <a:prstGeom prst="rect">
            <a:avLst/>
          </a:prstGeom>
        </p:spPr>
      </p:pic>
      <p:pic>
        <p:nvPicPr>
          <p:cNvPr id="6" name="图片 5" descr="图表, 条形图&#10;&#10;AI 生成的内容可能不正确。">
            <a:extLst>
              <a:ext uri="{FF2B5EF4-FFF2-40B4-BE49-F238E27FC236}">
                <a16:creationId xmlns:a16="http://schemas.microsoft.com/office/drawing/2014/main" id="{9C1532B6-6B66-2D2B-0936-AB382ECEC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5"/>
          <a:stretch>
            <a:fillRect/>
          </a:stretch>
        </p:blipFill>
        <p:spPr bwMode="auto">
          <a:xfrm>
            <a:off x="6917690" y="4720487"/>
            <a:ext cx="5274310" cy="1821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81" y="1232726"/>
            <a:ext cx="11552237" cy="4471200"/>
          </a:xfrm>
        </p:spPr>
        <p:txBody>
          <a:bodyPr/>
          <a:lstStyle/>
          <a:p>
            <a:r>
              <a:rPr lang="en-US" altLang="zh-CN" dirty="0"/>
              <a:t>Lower baseline TAPSE/sPAP was associated with more severe hemodynamic abnormalities, including higher pulmonary vascular resistance and lower cardiac index, and worse functional status (all P &lt; 0.001). Over a median follow-up of 10.32 months, 212 CW events (24.4%) and 28 all-cause deaths (3.2%) occurred in the outcome cohort. Higher baseline TAPSE/sPAP independently predicted a lower risk of CW (adjusted hazard ratio per 0.1-unit increase, 0.88; 95% CI, 0.79–0.99; P = 0.039), but was not significantly associated with all-cause mortality. Compared with patients with a baseline ratio &lt; 0.15, those with ratios of 0.15–0.30 and &gt; 0.30 had lower adjusted risks of CW. Longitudinally, TAPSE/sPAP increased progressively, demonstrating distinct temporal recovery patterns dependent on the treatment strategy (P =</a:t>
            </a:r>
            <a:r>
              <a:rPr lang="zh-CN" altLang="en-US" dirty="0"/>
              <a:t> </a:t>
            </a:r>
            <a:r>
              <a:rPr lang="en-US" altLang="zh-CN" dirty="0"/>
              <a:t>0.031).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These findings suggest that TAPSE/sPAP is a pragmatic, noninvasive marker reflecting right ventricular-pulmonary arterial uncoupling in CTEPH. </a:t>
            </a:r>
          </a:p>
          <a:p>
            <a:r>
              <a:rPr lang="en-US" altLang="zh-CN" dirty="0"/>
              <a:t>Lower baseline values identified patients with more advanced hemodynamic compromise and a higher short-term risk of clinical worsening, whereas serial improvement over follow-up supports its potential role in longitudinal monitoring after treatment. </a:t>
            </a:r>
          </a:p>
          <a:p>
            <a:r>
              <a:rPr lang="en-US" altLang="zh-CN" dirty="0"/>
              <a:t>The prognostic association was more apparent for clinical worsening than for all-cause mortality, likely reflecting the relatively short follow-up duration and limited number of deaths. Distinct temporal recovery patterns across balloon pulmonary angioplasty, pulmonary endarterectomy, and medical therapy further indicate that TAPSE/sPAP may capture dynamic changes in right ventricular adaptation during contemporary multimodal CTEPH care.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TAPSE/sPAP is a clinically accessible, noninvasive marker of right ventricular-pulmonary arterial coupling that is associated with invasive hemodynamic severity, clinical worsening, and changes over time with treatment in CTEPH. Serial assessment may complement longitudinal follow-up in contemporary CTEPH care.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customXml/itemProps2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2021</Template>
  <TotalTime>102</TotalTime>
  <Words>667</Words>
  <Application>Microsoft Macintosh PowerPoint</Application>
  <PresentationFormat>宽屏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ICC 2021</vt:lpstr>
      <vt:lpstr>PowerPoint 演示文稿</vt:lpstr>
      <vt:lpstr>[Abstract title]</vt:lpstr>
      <vt:lpstr>Introduction</vt:lpstr>
      <vt:lpstr>Methods</vt:lpstr>
      <vt:lpstr>Results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WenJing</dc:creator>
  <cp:lastModifiedBy>WenJing</cp:lastModifiedBy>
  <cp:revision>17</cp:revision>
  <dcterms:created xsi:type="dcterms:W3CDTF">2026-03-14T12:35:11Z</dcterms:created>
  <dcterms:modified xsi:type="dcterms:W3CDTF">2026-03-14T14:17:39Z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