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259" r:id="rId6"/>
    <p:sldId id="260" r:id="rId7"/>
    <p:sldId id="261" r:id="rId8"/>
    <p:sldId id="267" r:id="rId9"/>
    <p:sldId id="266" r:id="rId10"/>
    <p:sldId id="268" r:id="rId11"/>
    <p:sldId id="265"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0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1A021-509A-6025-4AF0-C6838D967DA7}" name="Adam Torbicki" initials="AT" userId="3c9d8feae4775177" providerId="Windows Live"/>
  <p188:author id="{2F48AD62-C5B7-73CB-053C-5BDA317766F5}" name="Claudia Schuler" initials="CS" userId="S::claudia.schuler@NSPM.COM::99f0af8c-fd6c-4433-b7ab-6b770f3503b4" providerId="AD"/>
  <p188:author id="{25D06F89-1D1E-E99B-0771-0C79AB7734DA}" name="Sonja Mariotti Nesurini" initials="SMN" userId="S::sonja.mariotti@NSPM.COM::28629fb6-2441-424e-b167-4579315a85ca" providerId="AD"/>
  <p188:author id="{4D88D0CB-8D54-BB45-5843-016D4B6018F2}" name="Christoph Benner" initials="CB" userId="S::Christoph.Benner@NSPM.COM::84c046a5-be5c-4921-8ca7-73685d4e572f" providerId="AD"/>
  <p188:author id="{CC1EE7F2-E866-224D-7FB8-B1A5D4A6C922}" name="Elizabeth Oliver" initials="EO" userId="S::elizabeth.oliver@NSPM.COM::32c21e0e-d95f-49fc-9cee-aa6fb7ff08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35C"/>
    <a:srgbClr val="102550"/>
    <a:srgbClr val="97BAFF"/>
    <a:srgbClr val="FF9900"/>
    <a:srgbClr val="061C49"/>
    <a:srgbClr val="002060"/>
    <a:srgbClr val="9CB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4" autoAdjust="0"/>
    <p:restoredTop sz="94660"/>
  </p:normalViewPr>
  <p:slideViewPr>
    <p:cSldViewPr snapToGrid="0">
      <p:cViewPr varScale="1">
        <p:scale>
          <a:sx n="78" d="100"/>
          <a:sy n="78" d="100"/>
        </p:scale>
        <p:origin x="739" y="43"/>
      </p:cViewPr>
      <p:guideLst>
        <p:guide orient="horz" pos="2183"/>
        <p:guide pos="3840"/>
        <p:guide orient="horz" pos="306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41D00F-E798-46A1-BEA7-EC9ADB8EF8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BD81E58E-36E8-4D38-AF4F-4F589B443D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E8FB1C-2736-4565-B543-6F553E0071CF}" type="datetimeFigureOut">
              <a:rPr lang="en-CH" smtClean="0"/>
              <a:t>03/12/2026</a:t>
            </a:fld>
            <a:endParaRPr lang="en-CH"/>
          </a:p>
        </p:txBody>
      </p:sp>
      <p:sp>
        <p:nvSpPr>
          <p:cNvPr id="4" name="Footer Placeholder 3">
            <a:extLst>
              <a:ext uri="{FF2B5EF4-FFF2-40B4-BE49-F238E27FC236}">
                <a16:creationId xmlns:a16="http://schemas.microsoft.com/office/drawing/2014/main" id="{3B50F95C-0C59-4322-95E0-15DFD999A1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0A98DC-C961-480A-A431-94609B0493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9AED8-629E-4DC9-B198-707A4084A64D}" type="slidenum">
              <a:rPr lang="en-CH" smtClean="0"/>
              <a:t>‹#›</a:t>
            </a:fld>
            <a:endParaRPr lang="en-CH"/>
          </a:p>
        </p:txBody>
      </p:sp>
    </p:spTree>
    <p:extLst>
      <p:ext uri="{BB962C8B-B14F-4D97-AF65-F5344CB8AC3E}">
        <p14:creationId xmlns:p14="http://schemas.microsoft.com/office/powerpoint/2010/main" val="90476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8C6B7-7E69-419D-A6C1-AC7940B829F4}"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C6AC9-B06A-4FA2-A910-210FA38D0760}" type="slidenum">
              <a:rPr lang="en-GB" smtClean="0"/>
              <a:t>‹#›</a:t>
            </a:fld>
            <a:endParaRPr lang="en-GB"/>
          </a:p>
        </p:txBody>
      </p:sp>
    </p:spTree>
    <p:extLst>
      <p:ext uri="{BB962C8B-B14F-4D97-AF65-F5344CB8AC3E}">
        <p14:creationId xmlns:p14="http://schemas.microsoft.com/office/powerpoint/2010/main" val="127781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15BF1BB5-C6A4-4F65-98F0-F169FFB0F841}"/>
              </a:ext>
            </a:extLst>
          </p:cNvPr>
          <p:cNvSpPr>
            <a:spLocks noGrp="1"/>
          </p:cNvSpPr>
          <p:nvPr>
            <p:ph type="body" sz="quarter" idx="13"/>
          </p:nvPr>
        </p:nvSpPr>
        <p:spPr>
          <a:xfrm>
            <a:off x="396465" y="5457407"/>
            <a:ext cx="11399070" cy="501650"/>
          </a:xfrm>
          <a:prstGeom prst="rect">
            <a:avLst/>
          </a:prstGeo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stStyle>
          <a:p>
            <a:pPr lvl="0"/>
            <a:r>
              <a:rPr lang="ja-JP" altLang="en-US"/>
              <a:t>マスター テキストの書式設定</a:t>
            </a:r>
          </a:p>
        </p:txBody>
      </p:sp>
      <p:sp>
        <p:nvSpPr>
          <p:cNvPr id="13" name="Text Placeholder 13">
            <a:extLst>
              <a:ext uri="{FF2B5EF4-FFF2-40B4-BE49-F238E27FC236}">
                <a16:creationId xmlns:a16="http://schemas.microsoft.com/office/drawing/2014/main" id="{6BB9507B-2163-4974-BB68-922002B92A53}"/>
              </a:ext>
            </a:extLst>
          </p:cNvPr>
          <p:cNvSpPr>
            <a:spLocks noGrp="1"/>
          </p:cNvSpPr>
          <p:nvPr>
            <p:ph type="body" sz="quarter" idx="14"/>
          </p:nvPr>
        </p:nvSpPr>
        <p:spPr>
          <a:xfrm>
            <a:off x="3290094" y="5998706"/>
            <a:ext cx="5611813" cy="501650"/>
          </a:xfrm>
          <a:prstGeom prst="rect">
            <a:avLst/>
          </a:prstGeom>
        </p:spPr>
        <p:txBody>
          <a:bodyPr>
            <a:no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ja-JP" altLang="en-US"/>
              <a:t>マスター テキストの書式設定</a:t>
            </a:r>
          </a:p>
        </p:txBody>
      </p:sp>
      <p:sp>
        <p:nvSpPr>
          <p:cNvPr id="23" name="Rectangle 22">
            <a:extLst>
              <a:ext uri="{FF2B5EF4-FFF2-40B4-BE49-F238E27FC236}">
                <a16:creationId xmlns:a16="http://schemas.microsoft.com/office/drawing/2014/main" id="{75EB2540-E58D-8B13-7A3E-3B5F00620417}"/>
              </a:ext>
            </a:extLst>
          </p:cNvPr>
          <p:cNvSpPr/>
          <p:nvPr userDrawn="1"/>
        </p:nvSpPr>
        <p:spPr>
          <a:xfrm>
            <a:off x="-38100" y="5171356"/>
            <a:ext cx="12240000" cy="1720496"/>
          </a:xfrm>
          <a:prstGeom prst="rect">
            <a:avLst/>
          </a:prstGeom>
          <a:solidFill>
            <a:srgbClr val="1A3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58E27300-0C31-475D-BF15-608D8BE1529F}"/>
              </a:ext>
            </a:extLst>
          </p:cNvPr>
          <p:cNvCxnSpPr/>
          <p:nvPr userDrawn="1"/>
        </p:nvCxnSpPr>
        <p:spPr>
          <a:xfrm>
            <a:off x="-38100" y="5342084"/>
            <a:ext cx="122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descr="A building with a tower and a statue in the background&#10;&#10;Description automatically generated">
            <a:extLst>
              <a:ext uri="{FF2B5EF4-FFF2-40B4-BE49-F238E27FC236}">
                <a16:creationId xmlns:a16="http://schemas.microsoft.com/office/drawing/2014/main" id="{253A5B0D-FD71-4200-4A6A-64A0A5099B43}"/>
              </a:ext>
            </a:extLst>
          </p:cNvPr>
          <p:cNvPicPr>
            <a:picLocks noChangeAspect="1"/>
          </p:cNvPicPr>
          <p:nvPr userDrawn="1"/>
        </p:nvPicPr>
        <p:blipFill>
          <a:blip r:embed="rId2">
            <a:extLst>
              <a:ext uri="{28A0092B-C50C-407E-A947-70E740481C1C}">
                <a14:useLocalDpi xmlns:a14="http://schemas.microsoft.com/office/drawing/2010/main" val="0"/>
              </a:ext>
            </a:extLst>
          </a:blip>
          <a:srcRect l="824" r="3486"/>
          <a:stretch>
            <a:fillRect/>
          </a:stretch>
        </p:blipFill>
        <p:spPr>
          <a:xfrm>
            <a:off x="-38100" y="-8589"/>
            <a:ext cx="12240000" cy="5329697"/>
          </a:xfrm>
          <a:prstGeom prst="rect">
            <a:avLst/>
          </a:prstGeom>
        </p:spPr>
      </p:pic>
    </p:spTree>
    <p:extLst>
      <p:ext uri="{BB962C8B-B14F-4D97-AF65-F5344CB8AC3E}">
        <p14:creationId xmlns:p14="http://schemas.microsoft.com/office/powerpoint/2010/main" val="34276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8" name="Content Placeholder 2"/>
          <p:cNvSpPr>
            <a:spLocks noGrp="1"/>
          </p:cNvSpPr>
          <p:nvPr>
            <p:ph idx="1"/>
          </p:nvPr>
        </p:nvSpPr>
        <p:spPr>
          <a:xfrm>
            <a:off x="334963" y="1440611"/>
            <a:ext cx="11522075" cy="4471200"/>
          </a:xfrm>
          <a:prstGeom prst="rect">
            <a:avLst/>
          </a:prstGeom>
        </p:spPr>
        <p:txBody>
          <a:bodyPr/>
          <a:lstStyle>
            <a:lvl1pPr marL="228600" indent="-228600">
              <a:buClr>
                <a:srgbClr val="FF9900"/>
              </a:buClr>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687600" indent="-230400">
              <a:buClr>
                <a:srgbClr val="FF9900"/>
              </a:buClr>
              <a:buFont typeface="Arial" panose="020B0604020202020204" pitchFamily="34" charset="0"/>
              <a:buChar char="•"/>
              <a:defRPr sz="2000">
                <a:solidFill>
                  <a:srgbClr val="002060"/>
                </a:solidFill>
                <a:latin typeface="Arial" panose="020B0604020202020204" pitchFamily="34" charset="0"/>
                <a:cs typeface="Arial" panose="020B0604020202020204" pitchFamily="34" charset="0"/>
              </a:defRPr>
            </a:lvl2pPr>
            <a:lvl3pPr marL="1143000" indent="-228600">
              <a:buClr>
                <a:srgbClr val="FF9900"/>
              </a:buClr>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3pPr>
            <a:lvl4pPr marL="16002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4pPr>
            <a:lvl5pPr marL="20574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17" name="Title 1"/>
          <p:cNvSpPr>
            <a:spLocks noGrp="1"/>
          </p:cNvSpPr>
          <p:nvPr>
            <p:ph type="title"/>
          </p:nvPr>
        </p:nvSpPr>
        <p:spPr>
          <a:xfrm>
            <a:off x="334963" y="365126"/>
            <a:ext cx="9982800" cy="8676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ja-JP" altLang="en-US"/>
              <a:t>マスター タイトルの書式設定</a:t>
            </a:r>
            <a:endParaRPr lang="en-GB"/>
          </a:p>
        </p:txBody>
      </p:sp>
      <p:sp>
        <p:nvSpPr>
          <p:cNvPr id="8" name="Text Placeholder 3">
            <a:extLst>
              <a:ext uri="{FF2B5EF4-FFF2-40B4-BE49-F238E27FC236}">
                <a16:creationId xmlns:a16="http://schemas.microsoft.com/office/drawing/2014/main" id="{4E736BAE-8E9A-4956-8506-173320B7E909}"/>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Tree>
    <p:extLst>
      <p:ext uri="{BB962C8B-B14F-4D97-AF65-F5344CB8AC3E}">
        <p14:creationId xmlns:p14="http://schemas.microsoft.com/office/powerpoint/2010/main" val="3574139491"/>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C7BBD6-491B-4B0F-997D-96752651947B}"/>
              </a:ext>
            </a:extLst>
          </p:cNvPr>
          <p:cNvSpPr>
            <a:spLocks noGrp="1"/>
          </p:cNvSpPr>
          <p:nvPr>
            <p:ph type="body" sz="quarter" idx="13" hasCustomPrompt="1"/>
          </p:nvPr>
        </p:nvSpPr>
        <p:spPr>
          <a:xfrm>
            <a:off x="334800" y="855571"/>
            <a:ext cx="9982800" cy="427068"/>
          </a:xfrm>
          <a:prstGeom prst="rect">
            <a:avLst/>
          </a:prstGeom>
        </p:spPr>
        <p:txBody>
          <a:bodyPr/>
          <a:lstStyle>
            <a:lvl1pPr marL="0" indent="0">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a:t>
            </a:r>
            <a:endParaRPr lang="en-CH"/>
          </a:p>
        </p:txBody>
      </p:sp>
      <p:sp>
        <p:nvSpPr>
          <p:cNvPr id="46" name="Title 1">
            <a:extLst>
              <a:ext uri="{FF2B5EF4-FFF2-40B4-BE49-F238E27FC236}">
                <a16:creationId xmlns:a16="http://schemas.microsoft.com/office/drawing/2014/main" id="{473CAF70-4892-43A2-90EA-CBB039C88F68}"/>
              </a:ext>
            </a:extLst>
          </p:cNvPr>
          <p:cNvSpPr>
            <a:spLocks noGrp="1"/>
          </p:cNvSpPr>
          <p:nvPr>
            <p:ph type="title"/>
          </p:nvPr>
        </p:nvSpPr>
        <p:spPr>
          <a:xfrm>
            <a:off x="334800" y="365126"/>
            <a:ext cx="9982800" cy="5292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ja-JP" altLang="en-US"/>
              <a:t>マスター タイトルの書式設定</a:t>
            </a:r>
            <a:endParaRPr lang="en-GB" dirty="0"/>
          </a:p>
        </p:txBody>
      </p:sp>
      <p:sp>
        <p:nvSpPr>
          <p:cNvPr id="5" name="Content Placeholder 2">
            <a:extLst>
              <a:ext uri="{FF2B5EF4-FFF2-40B4-BE49-F238E27FC236}">
                <a16:creationId xmlns:a16="http://schemas.microsoft.com/office/drawing/2014/main" id="{0728539B-31E7-420A-9F5E-3D67A078ECE3}"/>
              </a:ext>
            </a:extLst>
          </p:cNvPr>
          <p:cNvSpPr>
            <a:spLocks noGrp="1"/>
          </p:cNvSpPr>
          <p:nvPr>
            <p:ph idx="1"/>
          </p:nvPr>
        </p:nvSpPr>
        <p:spPr>
          <a:xfrm>
            <a:off x="334963" y="1440611"/>
            <a:ext cx="11522075" cy="4471200"/>
          </a:xfrm>
          <a:prstGeom prst="rect">
            <a:avLst/>
          </a:prstGeom>
        </p:spPr>
        <p:txBody>
          <a:bodyPr/>
          <a:lstStyle>
            <a:lvl1pPr marL="228600" indent="-228600">
              <a:buClr>
                <a:srgbClr val="FF9900"/>
              </a:buClr>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687600" indent="-230400">
              <a:buClr>
                <a:srgbClr val="FF9900"/>
              </a:buClr>
              <a:buFont typeface="Arial" panose="020B0604020202020204" pitchFamily="34" charset="0"/>
              <a:buChar char="•"/>
              <a:defRPr sz="2000">
                <a:solidFill>
                  <a:srgbClr val="002060"/>
                </a:solidFill>
                <a:latin typeface="Arial" panose="020B0604020202020204" pitchFamily="34" charset="0"/>
                <a:cs typeface="Arial" panose="020B0604020202020204" pitchFamily="34" charset="0"/>
              </a:defRPr>
            </a:lvl2pPr>
            <a:lvl3pPr marL="1143000" indent="-228600">
              <a:buClr>
                <a:srgbClr val="FF9900"/>
              </a:buClr>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3pPr>
            <a:lvl4pPr marL="16002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4pPr>
            <a:lvl5pPr marL="20574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Text Placeholder 3">
            <a:extLst>
              <a:ext uri="{FF2B5EF4-FFF2-40B4-BE49-F238E27FC236}">
                <a16:creationId xmlns:a16="http://schemas.microsoft.com/office/drawing/2014/main" id="{566C9C8C-5659-48A3-88FF-D7DCDBF494C7}"/>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buNone/>
              <a:defRPr lang="en-GB" sz="1000" dirty="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References</a:t>
            </a:r>
          </a:p>
        </p:txBody>
      </p:sp>
    </p:spTree>
    <p:extLst>
      <p:ext uri="{BB962C8B-B14F-4D97-AF65-F5344CB8AC3E}">
        <p14:creationId xmlns:p14="http://schemas.microsoft.com/office/powerpoint/2010/main" val="235947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9" name="Title 1"/>
          <p:cNvSpPr>
            <a:spLocks noGrp="1"/>
          </p:cNvSpPr>
          <p:nvPr>
            <p:ph type="title"/>
          </p:nvPr>
        </p:nvSpPr>
        <p:spPr>
          <a:xfrm>
            <a:off x="334963" y="365126"/>
            <a:ext cx="9982229" cy="868452"/>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ja-JP" altLang="en-US"/>
              <a:t>マスター タイトルの書式設定</a:t>
            </a:r>
            <a:endParaRPr lang="en-GB"/>
          </a:p>
        </p:txBody>
      </p:sp>
      <p:sp>
        <p:nvSpPr>
          <p:cNvPr id="10" name="Content Placeholder 2"/>
          <p:cNvSpPr>
            <a:spLocks noGrp="1"/>
          </p:cNvSpPr>
          <p:nvPr>
            <p:ph sz="half" idx="1"/>
          </p:nvPr>
        </p:nvSpPr>
        <p:spPr>
          <a:xfrm>
            <a:off x="334963"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marL="685800" indent="-228600">
              <a:buClr>
                <a:srgbClr val="FF9900"/>
              </a:buClr>
              <a:defRPr lang="en-US" sz="2000" kern="1200" dirty="0">
                <a:solidFill>
                  <a:srgbClr val="002060"/>
                </a:solidFill>
                <a:latin typeface="Arial" panose="020B0604020202020204" pitchFamily="34" charset="0"/>
                <a:ea typeface="+mn-ea"/>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11" name="Content Placeholder 3"/>
          <p:cNvSpPr>
            <a:spLocks noGrp="1"/>
          </p:cNvSpPr>
          <p:nvPr>
            <p:ph sz="half" idx="2"/>
          </p:nvPr>
        </p:nvSpPr>
        <p:spPr>
          <a:xfrm>
            <a:off x="6344547" y="1441606"/>
            <a:ext cx="5508000" cy="4471751"/>
          </a:xfrm>
          <a:prstGeom prst="rect">
            <a:avLst/>
          </a:prstGeom>
        </p:spPr>
        <p:txBody>
          <a:bodyPr/>
          <a:lstStyle>
            <a:lvl1pPr>
              <a:defRPr lang="en-GB" sz="2400" dirty="0">
                <a:solidFill>
                  <a:srgbClr val="002060"/>
                </a:solidFill>
                <a:latin typeface="Arial" panose="020B0604020202020204" pitchFamily="34" charset="0"/>
                <a:cs typeface="Arial" panose="020B0604020202020204" pitchFamily="34" charset="0"/>
              </a:defRPr>
            </a:lvl1pPr>
            <a:lvl2pPr marL="685800" indent="-228600">
              <a:defRPr lang="en-US" sz="2000" kern="1200" dirty="0">
                <a:solidFill>
                  <a:srgbClr val="002060"/>
                </a:solidFill>
                <a:latin typeface="Arial" panose="020B0604020202020204" pitchFamily="34" charset="0"/>
                <a:ea typeface="+mn-ea"/>
                <a:cs typeface="Arial" panose="020B0604020202020204" pitchFamily="34" charset="0"/>
              </a:defRPr>
            </a:lvl2pPr>
            <a:lvl3pPr>
              <a:defRPr lang="en-US" sz="1800" dirty="0">
                <a:solidFill>
                  <a:srgbClr val="002060"/>
                </a:solidFill>
                <a:latin typeface="Arial" panose="020B0604020202020204" pitchFamily="34" charset="0"/>
                <a:cs typeface="Arial" panose="020B0604020202020204" pitchFamily="34" charset="0"/>
              </a:defRPr>
            </a:lvl3pPr>
            <a:lvl4pPr>
              <a:defRPr lang="en-US" sz="1600" dirty="0">
                <a:solidFill>
                  <a:srgbClr val="002060"/>
                </a:solidFill>
                <a:latin typeface="Arial" panose="020B0604020202020204" pitchFamily="34" charset="0"/>
                <a:cs typeface="Arial" panose="020B0604020202020204" pitchFamily="34" charset="0"/>
              </a:defRPr>
            </a:lvl4pPr>
            <a:lvl5pPr>
              <a:defRPr lang="en-GB" sz="1600" dirty="0">
                <a:solidFill>
                  <a:srgbClr val="002060"/>
                </a:solidFill>
                <a:latin typeface="Arial" panose="020B0604020202020204" pitchFamily="34" charset="0"/>
                <a:cs typeface="Arial" panose="020B0604020202020204" pitchFamily="34" charset="0"/>
              </a:defRPr>
            </a:lvl5pPr>
          </a:lstStyle>
          <a:p>
            <a:pPr lvl="0">
              <a:buClr>
                <a:srgbClr val="FF9900"/>
              </a:buClr>
            </a:pPr>
            <a:r>
              <a:rPr lang="ja-JP" altLang="en-US"/>
              <a:t>マスター テキストの書式設定</a:t>
            </a:r>
          </a:p>
          <a:p>
            <a:pPr lvl="1">
              <a:buClr>
                <a:srgbClr val="FF9900"/>
              </a:buClr>
            </a:pPr>
            <a:r>
              <a:rPr lang="ja-JP" altLang="en-US"/>
              <a:t>第 </a:t>
            </a:r>
            <a:r>
              <a:rPr lang="en-US" altLang="ja-JP"/>
              <a:t>2 </a:t>
            </a:r>
            <a:r>
              <a:rPr lang="ja-JP" altLang="en-US"/>
              <a:t>レベル</a:t>
            </a:r>
          </a:p>
          <a:p>
            <a:pPr lvl="2">
              <a:buClr>
                <a:srgbClr val="FF9900"/>
              </a:buClr>
            </a:pPr>
            <a:r>
              <a:rPr lang="ja-JP" altLang="en-US"/>
              <a:t>第 </a:t>
            </a:r>
            <a:r>
              <a:rPr lang="en-US" altLang="ja-JP"/>
              <a:t>3 </a:t>
            </a:r>
            <a:r>
              <a:rPr lang="ja-JP" altLang="en-US"/>
              <a:t>レベル</a:t>
            </a:r>
          </a:p>
          <a:p>
            <a:pPr lvl="3">
              <a:buClr>
                <a:srgbClr val="FF9900"/>
              </a:buClr>
            </a:pPr>
            <a:r>
              <a:rPr lang="ja-JP" altLang="en-US"/>
              <a:t>第 </a:t>
            </a:r>
            <a:r>
              <a:rPr lang="en-US" altLang="ja-JP"/>
              <a:t>4 </a:t>
            </a:r>
            <a:r>
              <a:rPr lang="ja-JP" altLang="en-US"/>
              <a:t>レベル</a:t>
            </a:r>
          </a:p>
          <a:p>
            <a:pPr lvl="4">
              <a:buClr>
                <a:srgbClr val="FF9900"/>
              </a:buClr>
            </a:pPr>
            <a:r>
              <a:rPr lang="ja-JP" altLang="en-US"/>
              <a:t>第 </a:t>
            </a:r>
            <a:r>
              <a:rPr lang="en-US" altLang="ja-JP"/>
              <a:t>5 </a:t>
            </a:r>
            <a:r>
              <a:rPr lang="ja-JP" altLang="en-US"/>
              <a:t>レベル</a:t>
            </a:r>
            <a:endParaRPr lang="en-GB"/>
          </a:p>
        </p:txBody>
      </p:sp>
      <p:sp>
        <p:nvSpPr>
          <p:cNvPr id="5" name="Text Placeholder 3">
            <a:extLst>
              <a:ext uri="{FF2B5EF4-FFF2-40B4-BE49-F238E27FC236}">
                <a16:creationId xmlns:a16="http://schemas.microsoft.com/office/drawing/2014/main" id="{AC07D585-F4E9-4B85-8706-0A00FB6AC1AD}"/>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Tree>
    <p:extLst>
      <p:ext uri="{BB962C8B-B14F-4D97-AF65-F5344CB8AC3E}">
        <p14:creationId xmlns:p14="http://schemas.microsoft.com/office/powerpoint/2010/main" val="317118560"/>
      </p:ext>
    </p:extLst>
  </p:cSld>
  <p:clrMapOvr>
    <a:masterClrMapping/>
  </p:clrMapOvr>
  <p:extLst>
    <p:ext uri="{DCECCB84-F9BA-43D5-87BE-67443E8EF086}">
      <p15:sldGuideLst xmlns:p15="http://schemas.microsoft.com/office/powerpoint/2012/main">
        <p15:guide id="1" orient="horz" pos="1865"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nd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9004DE7-8E68-4E79-8F07-8A52E6E2D64F}"/>
              </a:ext>
            </a:extLst>
          </p:cNvPr>
          <p:cNvSpPr>
            <a:spLocks noGrp="1"/>
          </p:cNvSpPr>
          <p:nvPr>
            <p:ph type="body" sz="quarter" idx="13" hasCustomPrompt="1"/>
          </p:nvPr>
        </p:nvSpPr>
        <p:spPr>
          <a:xfrm>
            <a:off x="334963" y="855571"/>
            <a:ext cx="9982800" cy="427068"/>
          </a:xfrm>
          <a:prstGeom prst="rect">
            <a:avLst/>
          </a:prstGeom>
        </p:spPr>
        <p:txBody>
          <a:bodyPr/>
          <a:lstStyle>
            <a:lvl1pPr marL="0" indent="0">
              <a:buNone/>
              <a:defRPr lang="en-CH"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endParaRPr lang="en-CH"/>
          </a:p>
        </p:txBody>
      </p:sp>
      <p:sp>
        <p:nvSpPr>
          <p:cNvPr id="13" name="Title 1">
            <a:extLst>
              <a:ext uri="{FF2B5EF4-FFF2-40B4-BE49-F238E27FC236}">
                <a16:creationId xmlns:a16="http://schemas.microsoft.com/office/drawing/2014/main" id="{701307C0-55A2-4D0D-9810-11A03F3BDA34}"/>
              </a:ext>
            </a:extLst>
          </p:cNvPr>
          <p:cNvSpPr>
            <a:spLocks noGrp="1"/>
          </p:cNvSpPr>
          <p:nvPr>
            <p:ph type="title"/>
          </p:nvPr>
        </p:nvSpPr>
        <p:spPr>
          <a:xfrm>
            <a:off x="334963" y="365126"/>
            <a:ext cx="9982800" cy="5292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ja-JP" altLang="en-US"/>
              <a:t>マスター タイトルの書式設定</a:t>
            </a:r>
            <a:endParaRPr lang="en-GB"/>
          </a:p>
        </p:txBody>
      </p:sp>
      <p:sp>
        <p:nvSpPr>
          <p:cNvPr id="6" name="Text Placeholder 3">
            <a:extLst>
              <a:ext uri="{FF2B5EF4-FFF2-40B4-BE49-F238E27FC236}">
                <a16:creationId xmlns:a16="http://schemas.microsoft.com/office/drawing/2014/main" id="{5D30CBE9-CB56-4239-810E-3A0EFEE29132}"/>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
        <p:nvSpPr>
          <p:cNvPr id="10" name="Content Placeholder 2">
            <a:extLst>
              <a:ext uri="{FF2B5EF4-FFF2-40B4-BE49-F238E27FC236}">
                <a16:creationId xmlns:a16="http://schemas.microsoft.com/office/drawing/2014/main" id="{B81F687D-6E0C-492D-947A-69BCB28B9909}"/>
              </a:ext>
            </a:extLst>
          </p:cNvPr>
          <p:cNvSpPr>
            <a:spLocks noGrp="1"/>
          </p:cNvSpPr>
          <p:nvPr>
            <p:ph sz="half" idx="1"/>
          </p:nvPr>
        </p:nvSpPr>
        <p:spPr>
          <a:xfrm>
            <a:off x="334963"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marL="685800" indent="-228600">
              <a:buClr>
                <a:srgbClr val="FF9900"/>
              </a:buClr>
              <a:defRPr lang="en-US" sz="2000" kern="1200" dirty="0">
                <a:solidFill>
                  <a:srgbClr val="002060"/>
                </a:solidFill>
                <a:latin typeface="Arial" panose="020B0604020202020204" pitchFamily="34" charset="0"/>
                <a:ea typeface="+mn-ea"/>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11" name="Content Placeholder 3">
            <a:extLst>
              <a:ext uri="{FF2B5EF4-FFF2-40B4-BE49-F238E27FC236}">
                <a16:creationId xmlns:a16="http://schemas.microsoft.com/office/drawing/2014/main" id="{98BD6636-71CB-4A82-8FDB-8F5CDE4B8171}"/>
              </a:ext>
            </a:extLst>
          </p:cNvPr>
          <p:cNvSpPr>
            <a:spLocks noGrp="1"/>
          </p:cNvSpPr>
          <p:nvPr>
            <p:ph sz="half" idx="2"/>
          </p:nvPr>
        </p:nvSpPr>
        <p:spPr>
          <a:xfrm>
            <a:off x="6344549"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a:buClr>
                <a:srgbClr val="FF9900"/>
              </a:buClr>
              <a:defRPr sz="2000">
                <a:solidFill>
                  <a:srgbClr val="002060"/>
                </a:solidFill>
                <a:latin typeface="Arial" panose="020B0604020202020204" pitchFamily="34" charset="0"/>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47373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42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Line 12">
            <a:extLst>
              <a:ext uri="{FF2B5EF4-FFF2-40B4-BE49-F238E27FC236}">
                <a16:creationId xmlns:a16="http://schemas.microsoft.com/office/drawing/2014/main" id="{B491D7B3-AAC7-4210-B13F-945A494C3B2D}"/>
              </a:ext>
            </a:extLst>
          </p:cNvPr>
          <p:cNvSpPr>
            <a:spLocks noChangeShapeType="1"/>
          </p:cNvSpPr>
          <p:nvPr userDrawn="1"/>
        </p:nvSpPr>
        <p:spPr bwMode="auto">
          <a:xfrm>
            <a:off x="334963" y="1200150"/>
            <a:ext cx="11542909"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13" name="Picture 1">
            <a:extLst>
              <a:ext uri="{FF2B5EF4-FFF2-40B4-BE49-F238E27FC236}">
                <a16:creationId xmlns:a16="http://schemas.microsoft.com/office/drawing/2014/main" id="{F6FAD23B-724D-4668-A2C7-87AC3817012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410484" y="311433"/>
            <a:ext cx="1467389" cy="4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40EDD055-3040-4579-B76E-5E649EB9F626}"/>
              </a:ext>
            </a:extLst>
          </p:cNvPr>
          <p:cNvSpPr/>
          <p:nvPr userDrawn="1"/>
        </p:nvSpPr>
        <p:spPr>
          <a:xfrm>
            <a:off x="0" y="6544721"/>
            <a:ext cx="12192000" cy="385789"/>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grpSp>
        <p:nvGrpSpPr>
          <p:cNvPr id="4" name="Group 3">
            <a:extLst>
              <a:ext uri="{FF2B5EF4-FFF2-40B4-BE49-F238E27FC236}">
                <a16:creationId xmlns:a16="http://schemas.microsoft.com/office/drawing/2014/main" id="{45779701-C3BD-4D67-9058-8F63AC6897F9}"/>
              </a:ext>
            </a:extLst>
          </p:cNvPr>
          <p:cNvGrpSpPr/>
          <p:nvPr userDrawn="1"/>
        </p:nvGrpSpPr>
        <p:grpSpPr>
          <a:xfrm>
            <a:off x="10168260" y="5983477"/>
            <a:ext cx="1964535" cy="565062"/>
            <a:chOff x="10161910" y="5983477"/>
            <a:chExt cx="1964535" cy="565062"/>
          </a:xfrm>
        </p:grpSpPr>
        <p:grpSp>
          <p:nvGrpSpPr>
            <p:cNvPr id="33" name="Group 32">
              <a:extLst>
                <a:ext uri="{FF2B5EF4-FFF2-40B4-BE49-F238E27FC236}">
                  <a16:creationId xmlns:a16="http://schemas.microsoft.com/office/drawing/2014/main" id="{1C6B3D81-1FB4-4A09-88BF-36904BF962FA}"/>
                </a:ext>
              </a:extLst>
            </p:cNvPr>
            <p:cNvGrpSpPr/>
            <p:nvPr userDrawn="1"/>
          </p:nvGrpSpPr>
          <p:grpSpPr>
            <a:xfrm>
              <a:off x="11570903" y="5983477"/>
              <a:ext cx="555542" cy="565062"/>
              <a:chOff x="6114980" y="2695609"/>
              <a:chExt cx="831852" cy="846107"/>
            </a:xfrm>
          </p:grpSpPr>
          <p:pic>
            <p:nvPicPr>
              <p:cNvPr id="34" name="Afbeelding 12">
                <a:extLst>
                  <a:ext uri="{FF2B5EF4-FFF2-40B4-BE49-F238E27FC236}">
                    <a16:creationId xmlns:a16="http://schemas.microsoft.com/office/drawing/2014/main" id="{C0DF2282-FA0C-441E-B5C1-D187E67CC56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3822" r="23631" b="34108"/>
              <a:stretch/>
            </p:blipFill>
            <p:spPr>
              <a:xfrm>
                <a:off x="6114980" y="2695609"/>
                <a:ext cx="831852" cy="733391"/>
              </a:xfrm>
              <a:prstGeom prst="rect">
                <a:avLst/>
              </a:prstGeom>
            </p:spPr>
          </p:pic>
          <p:pic>
            <p:nvPicPr>
              <p:cNvPr id="35" name="Afbeelding 12">
                <a:extLst>
                  <a:ext uri="{FF2B5EF4-FFF2-40B4-BE49-F238E27FC236}">
                    <a16:creationId xmlns:a16="http://schemas.microsoft.com/office/drawing/2014/main" id="{EAB70673-2C6E-4DE3-9056-4B949D15732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983" t="60828" r="45036" b="34108"/>
              <a:stretch/>
            </p:blipFill>
            <p:spPr>
              <a:xfrm>
                <a:off x="6434137" y="3429000"/>
                <a:ext cx="173832" cy="56358"/>
              </a:xfrm>
              <a:prstGeom prst="rect">
                <a:avLst/>
              </a:prstGeom>
            </p:spPr>
          </p:pic>
          <p:pic>
            <p:nvPicPr>
              <p:cNvPr id="36" name="Afbeelding 12">
                <a:extLst>
                  <a:ext uri="{FF2B5EF4-FFF2-40B4-BE49-F238E27FC236}">
                    <a16:creationId xmlns:a16="http://schemas.microsoft.com/office/drawing/2014/main" id="{BB0CB1FE-8CD3-452F-B475-F959D31E8D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983" t="60828" r="45036" b="34108"/>
              <a:stretch/>
            </p:blipFill>
            <p:spPr>
              <a:xfrm>
                <a:off x="6434137" y="3485358"/>
                <a:ext cx="173832" cy="56358"/>
              </a:xfrm>
              <a:prstGeom prst="rect">
                <a:avLst/>
              </a:prstGeom>
            </p:spPr>
          </p:pic>
        </p:grpSp>
        <p:grpSp>
          <p:nvGrpSpPr>
            <p:cNvPr id="37" name="Group 36">
              <a:extLst>
                <a:ext uri="{FF2B5EF4-FFF2-40B4-BE49-F238E27FC236}">
                  <a16:creationId xmlns:a16="http://schemas.microsoft.com/office/drawing/2014/main" id="{8D9C57F1-E697-46BF-B6C7-E6BD4DC7ADA9}"/>
                </a:ext>
              </a:extLst>
            </p:cNvPr>
            <p:cNvGrpSpPr/>
            <p:nvPr userDrawn="1"/>
          </p:nvGrpSpPr>
          <p:grpSpPr>
            <a:xfrm>
              <a:off x="10161910" y="5983477"/>
              <a:ext cx="436799" cy="565062"/>
              <a:chOff x="3848029" y="2695609"/>
              <a:chExt cx="654050" cy="846107"/>
            </a:xfrm>
          </p:grpSpPr>
          <p:pic>
            <p:nvPicPr>
              <p:cNvPr id="38" name="Afbeelding 12">
                <a:extLst>
                  <a:ext uri="{FF2B5EF4-FFF2-40B4-BE49-F238E27FC236}">
                    <a16:creationId xmlns:a16="http://schemas.microsoft.com/office/drawing/2014/main" id="{4F203CC2-5A87-4BEF-8566-F4CA8EEEE646}"/>
                  </a:ext>
                </a:extLst>
              </p:cNvPr>
              <p:cNvPicPr>
                <a:picLocks noChangeAspect="1"/>
              </p:cNvPicPr>
              <p:nvPr userDrawn="1"/>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l="29281" r="29403" b="34108"/>
              <a:stretch/>
            </p:blipFill>
            <p:spPr>
              <a:xfrm>
                <a:off x="3848029" y="2695609"/>
                <a:ext cx="654050" cy="733391"/>
              </a:xfrm>
              <a:prstGeom prst="rect">
                <a:avLst/>
              </a:prstGeom>
            </p:spPr>
          </p:pic>
          <p:pic>
            <p:nvPicPr>
              <p:cNvPr id="39" name="Afbeelding 12">
                <a:extLst>
                  <a:ext uri="{FF2B5EF4-FFF2-40B4-BE49-F238E27FC236}">
                    <a16:creationId xmlns:a16="http://schemas.microsoft.com/office/drawing/2014/main" id="{459F1E73-9410-44BF-B8AF-380A98D1CFC2}"/>
                  </a:ext>
                </a:extLst>
              </p:cNvPr>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07655" y="3429000"/>
                <a:ext cx="140495" cy="56358"/>
              </a:xfrm>
              <a:prstGeom prst="rect">
                <a:avLst/>
              </a:prstGeom>
            </p:spPr>
          </p:pic>
          <p:pic>
            <p:nvPicPr>
              <p:cNvPr id="40" name="Afbeelding 12">
                <a:extLst>
                  <a:ext uri="{FF2B5EF4-FFF2-40B4-BE49-F238E27FC236}">
                    <a16:creationId xmlns:a16="http://schemas.microsoft.com/office/drawing/2014/main" id="{E1F983C6-58A7-4EB8-B68B-570C9E6F99B2}"/>
                  </a:ext>
                </a:extLst>
              </p:cNvPr>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10036" y="3485358"/>
                <a:ext cx="140495" cy="56358"/>
              </a:xfrm>
              <a:prstGeom prst="rect">
                <a:avLst/>
              </a:prstGeom>
            </p:spPr>
          </p:pic>
        </p:grpSp>
        <p:grpSp>
          <p:nvGrpSpPr>
            <p:cNvPr id="41" name="Group 40">
              <a:extLst>
                <a:ext uri="{FF2B5EF4-FFF2-40B4-BE49-F238E27FC236}">
                  <a16:creationId xmlns:a16="http://schemas.microsoft.com/office/drawing/2014/main" id="{107C2BE6-8E50-43D3-91CF-493AE95ACCD5}"/>
                </a:ext>
              </a:extLst>
            </p:cNvPr>
            <p:cNvGrpSpPr/>
            <p:nvPr userDrawn="1"/>
          </p:nvGrpSpPr>
          <p:grpSpPr>
            <a:xfrm>
              <a:off x="10617795" y="5983477"/>
              <a:ext cx="521615" cy="565062"/>
              <a:chOff x="4502079" y="2695609"/>
              <a:chExt cx="781050" cy="846107"/>
            </a:xfrm>
          </p:grpSpPr>
          <p:pic>
            <p:nvPicPr>
              <p:cNvPr id="42" name="Afbeelding 12">
                <a:extLst>
                  <a:ext uri="{FF2B5EF4-FFF2-40B4-BE49-F238E27FC236}">
                    <a16:creationId xmlns:a16="http://schemas.microsoft.com/office/drawing/2014/main" id="{DB05F3CB-D9D8-4E22-8AC6-DFA15723849D}"/>
                  </a:ext>
                </a:extLst>
              </p:cNvPr>
              <p:cNvPicPr>
                <a:picLocks noChangeAspect="1"/>
              </p:cNvPicPr>
              <p:nvPr userDrawn="1"/>
            </p:nvPicPr>
            <p:blipFill rotWithShape="1">
              <a:blip r:embed="rId13"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26192" r="24471" b="34108"/>
              <a:stretch/>
            </p:blipFill>
            <p:spPr>
              <a:xfrm>
                <a:off x="4502079" y="2695609"/>
                <a:ext cx="781050" cy="733391"/>
              </a:xfrm>
              <a:prstGeom prst="rect">
                <a:avLst/>
              </a:prstGeom>
            </p:spPr>
          </p:pic>
          <p:pic>
            <p:nvPicPr>
              <p:cNvPr id="43" name="Afbeelding 12">
                <a:extLst>
                  <a:ext uri="{FF2B5EF4-FFF2-40B4-BE49-F238E27FC236}">
                    <a16:creationId xmlns:a16="http://schemas.microsoft.com/office/drawing/2014/main" id="{BE96389D-9E4A-48A3-88BE-AFB2B9EA1AEC}"/>
                  </a:ext>
                </a:extLst>
              </p:cNvPr>
              <p:cNvPicPr>
                <a:picLocks noChangeAspect="1"/>
              </p:cNvPicPr>
              <p:nvPr/>
            </p:nvPicPr>
            <p:blipFill rotWithShape="1">
              <a:blip r:embed="rId14"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29000"/>
                <a:ext cx="109538" cy="56358"/>
              </a:xfrm>
              <a:prstGeom prst="rect">
                <a:avLst/>
              </a:prstGeom>
            </p:spPr>
          </p:pic>
          <p:pic>
            <p:nvPicPr>
              <p:cNvPr id="44" name="Afbeelding 12">
                <a:extLst>
                  <a:ext uri="{FF2B5EF4-FFF2-40B4-BE49-F238E27FC236}">
                    <a16:creationId xmlns:a16="http://schemas.microsoft.com/office/drawing/2014/main" id="{BC266344-5732-4454-A75A-EFB8C0986F72}"/>
                  </a:ext>
                </a:extLst>
              </p:cNvPr>
              <p:cNvPicPr>
                <a:picLocks noChangeAspect="1"/>
              </p:cNvPicPr>
              <p:nvPr/>
            </p:nvPicPr>
            <p:blipFill rotWithShape="1">
              <a:blip r:embed="rId14"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85358"/>
                <a:ext cx="109538" cy="56358"/>
              </a:xfrm>
              <a:prstGeom prst="rect">
                <a:avLst/>
              </a:prstGeom>
            </p:spPr>
          </p:pic>
        </p:grpSp>
        <p:grpSp>
          <p:nvGrpSpPr>
            <p:cNvPr id="45" name="Group 44">
              <a:extLst>
                <a:ext uri="{FF2B5EF4-FFF2-40B4-BE49-F238E27FC236}">
                  <a16:creationId xmlns:a16="http://schemas.microsoft.com/office/drawing/2014/main" id="{FB0AD420-6F22-454C-8811-19D6ED863EDD}"/>
                </a:ext>
              </a:extLst>
            </p:cNvPr>
            <p:cNvGrpSpPr/>
            <p:nvPr userDrawn="1"/>
          </p:nvGrpSpPr>
          <p:grpSpPr>
            <a:xfrm>
              <a:off x="11085334" y="5983477"/>
              <a:ext cx="555542" cy="565062"/>
              <a:chOff x="5283128" y="2695609"/>
              <a:chExt cx="831851" cy="846107"/>
            </a:xfrm>
          </p:grpSpPr>
          <p:pic>
            <p:nvPicPr>
              <p:cNvPr id="46" name="Afbeelding 12">
                <a:extLst>
                  <a:ext uri="{FF2B5EF4-FFF2-40B4-BE49-F238E27FC236}">
                    <a16:creationId xmlns:a16="http://schemas.microsoft.com/office/drawing/2014/main" id="{15E604B5-2EEE-4DBC-B0A5-8BF081063CFE}"/>
                  </a:ext>
                </a:extLst>
              </p:cNvPr>
              <p:cNvPicPr>
                <a:picLocks noChangeAspect="1"/>
              </p:cNvPicPr>
              <p:nvPr userDrawn="1"/>
            </p:nvPicPr>
            <p:blipFill rotWithShape="1">
              <a:blip r:embed="rId15" cstate="print">
                <a:duotone>
                  <a:prstClr val="black"/>
                  <a:schemeClr val="accent2">
                    <a:tint val="45000"/>
                    <a:satMod val="400000"/>
                  </a:schemeClr>
                </a:duotone>
                <a:extLst>
                  <a:ext uri="{28A0092B-C50C-407E-A947-70E740481C1C}">
                    <a14:useLocalDpi xmlns:a14="http://schemas.microsoft.com/office/drawing/2010/main" val="0"/>
                  </a:ext>
                </a:extLst>
              </a:blip>
              <a:srcRect l="24105" r="23349" b="34108"/>
              <a:stretch/>
            </p:blipFill>
            <p:spPr>
              <a:xfrm>
                <a:off x="5283128" y="2695609"/>
                <a:ext cx="831851" cy="733391"/>
              </a:xfrm>
              <a:prstGeom prst="rect">
                <a:avLst/>
              </a:prstGeom>
            </p:spPr>
          </p:pic>
          <p:pic>
            <p:nvPicPr>
              <p:cNvPr id="47" name="Afbeelding 12">
                <a:extLst>
                  <a:ext uri="{FF2B5EF4-FFF2-40B4-BE49-F238E27FC236}">
                    <a16:creationId xmlns:a16="http://schemas.microsoft.com/office/drawing/2014/main" id="{1C9A919F-C34E-4BB1-AC6A-7B97C1761829}"/>
                  </a:ext>
                </a:extLst>
              </p:cNvPr>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29000"/>
                <a:ext cx="147710" cy="56358"/>
              </a:xfrm>
              <a:prstGeom prst="rect">
                <a:avLst/>
              </a:prstGeom>
            </p:spPr>
          </p:pic>
          <p:pic>
            <p:nvPicPr>
              <p:cNvPr id="48" name="Afbeelding 12">
                <a:extLst>
                  <a:ext uri="{FF2B5EF4-FFF2-40B4-BE49-F238E27FC236}">
                    <a16:creationId xmlns:a16="http://schemas.microsoft.com/office/drawing/2014/main" id="{253DC97A-4110-4A91-8519-95A4EE5ADCC2}"/>
                  </a:ext>
                </a:extLst>
              </p:cNvPr>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85358"/>
                <a:ext cx="147710" cy="56358"/>
              </a:xfrm>
              <a:prstGeom prst="rect">
                <a:avLst/>
              </a:prstGeom>
            </p:spPr>
          </p:pic>
        </p:grpSp>
      </p:grpSp>
      <p:sp>
        <p:nvSpPr>
          <p:cNvPr id="49" name="Right Triangle 48">
            <a:extLst>
              <a:ext uri="{FF2B5EF4-FFF2-40B4-BE49-F238E27FC236}">
                <a16:creationId xmlns:a16="http://schemas.microsoft.com/office/drawing/2014/main" id="{B098847B-8855-408E-9214-F1349EDCFC68}"/>
              </a:ext>
            </a:extLst>
          </p:cNvPr>
          <p:cNvSpPr/>
          <p:nvPr userDrawn="1"/>
        </p:nvSpPr>
        <p:spPr>
          <a:xfrm rot="10800000" flipV="1">
            <a:off x="7593547" y="6713999"/>
            <a:ext cx="3924000" cy="144000"/>
          </a:xfrm>
          <a:prstGeom prst="rtTriangle">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sp>
        <p:nvSpPr>
          <p:cNvPr id="50" name="Rectangle 49">
            <a:extLst>
              <a:ext uri="{FF2B5EF4-FFF2-40B4-BE49-F238E27FC236}">
                <a16:creationId xmlns:a16="http://schemas.microsoft.com/office/drawing/2014/main" id="{0CCC7AA0-5399-4788-8FBA-3E4CE0CC470B}"/>
              </a:ext>
            </a:extLst>
          </p:cNvPr>
          <p:cNvSpPr/>
          <p:nvPr userDrawn="1"/>
        </p:nvSpPr>
        <p:spPr>
          <a:xfrm>
            <a:off x="11503661" y="6714000"/>
            <a:ext cx="688340" cy="144000"/>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sp>
        <p:nvSpPr>
          <p:cNvPr id="10" name="Rectangle 9">
            <a:extLst>
              <a:ext uri="{FF2B5EF4-FFF2-40B4-BE49-F238E27FC236}">
                <a16:creationId xmlns:a16="http://schemas.microsoft.com/office/drawing/2014/main" id="{39CBBB6F-033E-42FF-88C9-81C3F25AD68F}"/>
              </a:ext>
            </a:extLst>
          </p:cNvPr>
          <p:cNvSpPr/>
          <p:nvPr userDrawn="1"/>
        </p:nvSpPr>
        <p:spPr>
          <a:xfrm>
            <a:off x="340164" y="6544722"/>
            <a:ext cx="5137176" cy="338554"/>
          </a:xfrm>
          <a:prstGeom prst="rect">
            <a:avLst/>
          </a:prstGeom>
        </p:spPr>
        <p:txBody>
          <a:bodyPr wrap="none" anchor="ctr" anchorCtr="0">
            <a:spAutoFit/>
          </a:bodyPr>
          <a:lstStyle/>
          <a:p>
            <a:pPr algn="l"/>
            <a:r>
              <a:rPr lang="nl-BE" sz="1400" kern="1200" spc="200" dirty="0">
                <a:solidFill>
                  <a:schemeClr val="tx1"/>
                </a:solidFill>
                <a:latin typeface="+mn-lt"/>
                <a:ea typeface="Arial Unicode MS" panose="020B0604020202020204" pitchFamily="34" charset="-128"/>
                <a:cs typeface="Arial Unicode MS" panose="020B0604020202020204" pitchFamily="34" charset="-128"/>
              </a:rPr>
              <a:t>INTERNATIONAL </a:t>
            </a:r>
            <a:r>
              <a:rPr lang="nl-BE" sz="1600" b="1" kern="1200" spc="200" dirty="0">
                <a:solidFill>
                  <a:schemeClr val="tx1"/>
                </a:solidFill>
                <a:latin typeface="+mn-lt"/>
                <a:ea typeface="Arial Unicode MS" panose="020B0604020202020204" pitchFamily="34" charset="-128"/>
                <a:cs typeface="Arial Unicode MS" panose="020B0604020202020204" pitchFamily="34" charset="-128"/>
              </a:rPr>
              <a:t>CTEPH</a:t>
            </a:r>
            <a:r>
              <a:rPr lang="nl-BE" sz="1400" kern="1200" spc="200" dirty="0">
                <a:solidFill>
                  <a:schemeClr val="tx1"/>
                </a:solidFill>
                <a:latin typeface="+mn-lt"/>
                <a:ea typeface="Arial Unicode MS" panose="020B0604020202020204" pitchFamily="34" charset="-128"/>
                <a:cs typeface="Arial Unicode MS" panose="020B0604020202020204" pitchFamily="34" charset="-128"/>
              </a:rPr>
              <a:t> CONFERENCE </a:t>
            </a:r>
            <a:r>
              <a:rPr lang="nl-BE" sz="1600" b="1" kern="1200" spc="200" dirty="0">
                <a:solidFill>
                  <a:schemeClr val="tx1"/>
                </a:solidFill>
                <a:latin typeface="+mn-lt"/>
                <a:ea typeface="Arial Unicode MS" panose="020B0604020202020204" pitchFamily="34" charset="-128"/>
                <a:cs typeface="Arial Unicode MS" panose="020B0604020202020204" pitchFamily="34" charset="-128"/>
              </a:rPr>
              <a:t>2026</a:t>
            </a:r>
            <a:r>
              <a:rPr lang="nl-BE" sz="1400" kern="1200" spc="200" dirty="0">
                <a:solidFill>
                  <a:schemeClr val="tx1"/>
                </a:solidFill>
                <a:latin typeface="+mn-lt"/>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1356965723"/>
      </p:ext>
    </p:extLst>
  </p:cSld>
  <p:clrMap bg1="lt1" tx1="dk1" bg2="lt2" tx2="dk2" accent1="accent1" accent2="accent2" accent3="accent3" accent4="accent4" accent5="accent5" accent6="accent6" hlink="hlink" folHlink="folHlink"/>
  <p:sldLayoutIdLst>
    <p:sldLayoutId id="2147483657" r:id="rId1"/>
    <p:sldLayoutId id="2147483653" r:id="rId2"/>
    <p:sldLayoutId id="2147483650" r:id="rId3"/>
    <p:sldLayoutId id="2147483652" r:id="rId4"/>
    <p:sldLayoutId id="2147483654" r:id="rId5"/>
    <p:sldLayoutId id="2147483656"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40" userDrawn="1">
          <p15:clr>
            <a:srgbClr val="F26B43"/>
          </p15:clr>
        </p15:guide>
        <p15:guide id="3" pos="7469" userDrawn="1">
          <p15:clr>
            <a:srgbClr val="F26B43"/>
          </p15:clr>
        </p15:guide>
        <p15:guide id="4" pos="211" userDrawn="1">
          <p15:clr>
            <a:srgbClr val="F26B43"/>
          </p15:clr>
        </p15:guide>
        <p15:guide id="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7D4230F-08F0-7B58-B794-C7A2054D52B7}"/>
              </a:ext>
            </a:extLst>
          </p:cNvPr>
          <p:cNvSpPr>
            <a:spLocks noGrp="1"/>
          </p:cNvSpPr>
          <p:nvPr>
            <p:ph type="body" sz="quarter" idx="13"/>
          </p:nvPr>
        </p:nvSpPr>
        <p:spPr/>
        <p:txBody>
          <a:bodyPr/>
          <a:lstStyle/>
          <a:p>
            <a:r>
              <a:rPr lang="en-GB" dirty="0"/>
              <a:t>ICC 2026</a:t>
            </a:r>
          </a:p>
        </p:txBody>
      </p:sp>
      <p:sp>
        <p:nvSpPr>
          <p:cNvPr id="31" name="Text Placeholder 30">
            <a:extLst>
              <a:ext uri="{FF2B5EF4-FFF2-40B4-BE49-F238E27FC236}">
                <a16:creationId xmlns:a16="http://schemas.microsoft.com/office/drawing/2014/main" id="{4793D64F-2740-3E97-17CE-C9507F6EAECE}"/>
              </a:ext>
            </a:extLst>
          </p:cNvPr>
          <p:cNvSpPr>
            <a:spLocks noGrp="1"/>
          </p:cNvSpPr>
          <p:nvPr>
            <p:ph type="body" sz="quarter" idx="14"/>
          </p:nvPr>
        </p:nvSpPr>
        <p:spPr/>
        <p:txBody>
          <a:bodyPr/>
          <a:lstStyle/>
          <a:p>
            <a:r>
              <a:rPr lang="en-GB" dirty="0"/>
              <a:t>Abstract template</a:t>
            </a:r>
          </a:p>
        </p:txBody>
      </p:sp>
    </p:spTree>
    <p:extLst>
      <p:ext uri="{BB962C8B-B14F-4D97-AF65-F5344CB8AC3E}">
        <p14:creationId xmlns:p14="http://schemas.microsoft.com/office/powerpoint/2010/main" val="387913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0EE8-C55C-A411-DB98-54BBD02D3D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68D00B-498B-C309-6337-14276B7AD27F}"/>
              </a:ext>
            </a:extLst>
          </p:cNvPr>
          <p:cNvSpPr>
            <a:spLocks noGrp="1"/>
          </p:cNvSpPr>
          <p:nvPr>
            <p:ph idx="1"/>
          </p:nvPr>
        </p:nvSpPr>
        <p:spPr/>
        <p:txBody>
          <a:bodyPr/>
          <a:lstStyle/>
          <a:p>
            <a:pPr>
              <a:lnSpc>
                <a:spcPct val="150000"/>
              </a:lnSpc>
            </a:pPr>
            <a:r>
              <a:rPr lang="en-US" altLang="ja-JP" dirty="0"/>
              <a:t>In selected patients with Acute-on-CTEPH, invasive treatment strategies including PEA and BPA may lead to substantial hemodynamic and clinical improvement when acute complications are successfully managed. Careful multidisciplinary decision-making and meticulous management of procedure-related complications are essential in the management of Acute-on-CTEPH.</a:t>
            </a:r>
            <a:endParaRPr lang="ja-JP" altLang="ja-JP" dirty="0"/>
          </a:p>
          <a:p>
            <a:pPr>
              <a:lnSpc>
                <a:spcPct val="150000"/>
              </a:lnSpc>
            </a:pPr>
            <a:endParaRPr lang="en-GB" dirty="0"/>
          </a:p>
        </p:txBody>
      </p:sp>
      <p:sp>
        <p:nvSpPr>
          <p:cNvPr id="3" name="Title 2">
            <a:extLst>
              <a:ext uri="{FF2B5EF4-FFF2-40B4-BE49-F238E27FC236}">
                <a16:creationId xmlns:a16="http://schemas.microsoft.com/office/drawing/2014/main" id="{D83E5D3F-BEAF-FDAC-2B19-11F950747507}"/>
              </a:ext>
            </a:extLst>
          </p:cNvPr>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333889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EFE197-C596-2577-6D4E-E24792135B7B}"/>
              </a:ext>
            </a:extLst>
          </p:cNvPr>
          <p:cNvSpPr>
            <a:spLocks noGrp="1"/>
          </p:cNvSpPr>
          <p:nvPr>
            <p:ph idx="1"/>
          </p:nvPr>
        </p:nvSpPr>
        <p:spPr>
          <a:xfrm>
            <a:off x="519690" y="2105629"/>
            <a:ext cx="11522075" cy="1988389"/>
          </a:xfrm>
        </p:spPr>
        <p:txBody>
          <a:bodyPr/>
          <a:lstStyle/>
          <a:p>
            <a:r>
              <a:rPr lang="en-GB" sz="2000" dirty="0"/>
              <a:t>Jun Yamashita, </a:t>
            </a:r>
            <a:r>
              <a:rPr lang="en-GB" altLang="ja-JP" sz="2000" dirty="0"/>
              <a:t>Ryosuke Ito, Sayo Ikeda, and Kazuhiro Satomi </a:t>
            </a:r>
          </a:p>
          <a:p>
            <a:pPr marL="0" indent="0">
              <a:buNone/>
            </a:pPr>
            <a:r>
              <a:rPr lang="en-GB" sz="2000" dirty="0"/>
              <a:t>                                      Department of Cardiology, Tokyo Medical University Hospital</a:t>
            </a:r>
          </a:p>
          <a:p>
            <a:r>
              <a:rPr lang="en-GB" sz="2000" dirty="0"/>
              <a:t>Yusuke </a:t>
            </a:r>
            <a:r>
              <a:rPr lang="en-GB" sz="2000" dirty="0" err="1"/>
              <a:t>Shimahara</a:t>
            </a:r>
            <a:endParaRPr lang="en-GB" sz="2000" dirty="0"/>
          </a:p>
          <a:p>
            <a:pPr marL="0" indent="0">
              <a:buNone/>
            </a:pPr>
            <a:r>
              <a:rPr lang="en-GB" sz="2000" dirty="0"/>
              <a:t>                                      Department of Cardiovascular surgery, </a:t>
            </a:r>
            <a:r>
              <a:rPr lang="en-GB" altLang="ja-JP" sz="2000" dirty="0"/>
              <a:t>Tokyo Medical University Hospital</a:t>
            </a:r>
          </a:p>
        </p:txBody>
      </p:sp>
      <p:sp>
        <p:nvSpPr>
          <p:cNvPr id="3" name="Title 2">
            <a:extLst>
              <a:ext uri="{FF2B5EF4-FFF2-40B4-BE49-F238E27FC236}">
                <a16:creationId xmlns:a16="http://schemas.microsoft.com/office/drawing/2014/main" id="{8B60EAA6-E668-ACD9-C881-6EA1F70112F2}"/>
              </a:ext>
            </a:extLst>
          </p:cNvPr>
          <p:cNvSpPr>
            <a:spLocks noGrp="1"/>
          </p:cNvSpPr>
          <p:nvPr>
            <p:ph type="title"/>
          </p:nvPr>
        </p:nvSpPr>
        <p:spPr>
          <a:xfrm>
            <a:off x="334963" y="180189"/>
            <a:ext cx="10917382" cy="867600"/>
          </a:xfrm>
        </p:spPr>
        <p:txBody>
          <a:bodyPr>
            <a:normAutofit/>
          </a:bodyPr>
          <a:lstStyle/>
          <a:p>
            <a:r>
              <a:rPr lang="en-US" altLang="ja-JP" sz="2400" dirty="0"/>
              <a:t>Clinical Outcomes of Invasive Treatment Strategies </a:t>
            </a:r>
            <a:br>
              <a:rPr lang="en-US" altLang="ja-JP" sz="2400" dirty="0"/>
            </a:br>
            <a:r>
              <a:rPr lang="en-US" altLang="ja-JP" sz="2400" dirty="0"/>
              <a:t>for Acute-on-Chronic Thromboembolic Pulmonary Hypertension</a:t>
            </a:r>
            <a:endParaRPr lang="en-GB" sz="2400" dirty="0"/>
          </a:p>
        </p:txBody>
      </p:sp>
    </p:spTree>
    <p:extLst>
      <p:ext uri="{BB962C8B-B14F-4D97-AF65-F5344CB8AC3E}">
        <p14:creationId xmlns:p14="http://schemas.microsoft.com/office/powerpoint/2010/main" val="392044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A141CE-FA6E-E54B-3DBB-A899B2566374}"/>
              </a:ext>
            </a:extLst>
          </p:cNvPr>
          <p:cNvSpPr>
            <a:spLocks noGrp="1"/>
          </p:cNvSpPr>
          <p:nvPr>
            <p:ph idx="1"/>
          </p:nvPr>
        </p:nvSpPr>
        <p:spPr/>
        <p:txBody>
          <a:bodyPr/>
          <a:lstStyle/>
          <a:p>
            <a:pPr>
              <a:lnSpc>
                <a:spcPct val="150000"/>
              </a:lnSpc>
            </a:pPr>
            <a:r>
              <a:rPr lang="en-US" altLang="ja-JP" b="1" dirty="0"/>
              <a:t>Background: </a:t>
            </a:r>
            <a:r>
              <a:rPr lang="en-US" altLang="ja-JP" dirty="0"/>
              <a:t>Acute-on-chronic thromboembolic pulmonary hypertension (Acute-on-CTEPH) is associated with severe clinical deterioration and worse outcomes than typical CTEPH. However, the clinical impact of invasive interventions such as pulmonary endarterectomy (PEA) or balloon pulmonary angioplasty (BPA) during the acute phase remains unclear.</a:t>
            </a:r>
          </a:p>
          <a:p>
            <a:pPr>
              <a:lnSpc>
                <a:spcPct val="150000"/>
              </a:lnSpc>
            </a:pPr>
            <a:r>
              <a:rPr lang="en-US" altLang="ja-JP" b="1" dirty="0"/>
              <a:t>Objective: </a:t>
            </a:r>
            <a:r>
              <a:rPr lang="en-US" altLang="ja-JP" dirty="0"/>
              <a:t>To evaluate the feasibility and clinical outcomes of invasive treatment strategies in patients with Acute-on-CTEPH.</a:t>
            </a:r>
            <a:endParaRPr lang="en-GB" dirty="0"/>
          </a:p>
        </p:txBody>
      </p:sp>
      <p:sp>
        <p:nvSpPr>
          <p:cNvPr id="3" name="Title 2">
            <a:extLst>
              <a:ext uri="{FF2B5EF4-FFF2-40B4-BE49-F238E27FC236}">
                <a16:creationId xmlns:a16="http://schemas.microsoft.com/office/drawing/2014/main" id="{21D5E324-C294-00D0-09AB-BC96E5F96FE6}"/>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815E5AAC-B70B-2BDB-E8C3-A8E9E4BD040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1819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A2EC-8FC0-4C00-20CD-837F0C69ED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48C2F-52F7-7704-EF05-ED7A76537383}"/>
              </a:ext>
            </a:extLst>
          </p:cNvPr>
          <p:cNvSpPr>
            <a:spLocks noGrp="1"/>
          </p:cNvSpPr>
          <p:nvPr>
            <p:ph idx="1"/>
          </p:nvPr>
        </p:nvSpPr>
        <p:spPr/>
        <p:txBody>
          <a:bodyPr/>
          <a:lstStyle/>
          <a:p>
            <a:pPr>
              <a:lnSpc>
                <a:spcPct val="150000"/>
              </a:lnSpc>
            </a:pPr>
            <a:r>
              <a:rPr lang="en-US" altLang="ja-JP" dirty="0"/>
              <a:t>Acute-on-CTEPH was defined as cases presenting with acute worsening of symptoms or hemodynamic deterioration, in which both organized and fresh thrombi were confirmed by pulmonary angiography or in PEA specimens. Among 107 consecutive patients with CTEPH treated at our institution between 2023 and January 2026, those fulfilling this definition were retrospectively identified. Treatment strategies, hemodynamic changes, and clinical outcomes were analyzed.</a:t>
            </a:r>
            <a:endParaRPr lang="ja-JP" altLang="ja-JP" dirty="0"/>
          </a:p>
          <a:p>
            <a:pPr>
              <a:lnSpc>
                <a:spcPct val="150000"/>
              </a:lnSpc>
            </a:pPr>
            <a:endParaRPr lang="en-GB" dirty="0"/>
          </a:p>
        </p:txBody>
      </p:sp>
      <p:sp>
        <p:nvSpPr>
          <p:cNvPr id="3" name="Title 2">
            <a:extLst>
              <a:ext uri="{FF2B5EF4-FFF2-40B4-BE49-F238E27FC236}">
                <a16:creationId xmlns:a16="http://schemas.microsoft.com/office/drawing/2014/main" id="{304014B5-87FA-6EF2-EFE6-5DF910338917}"/>
              </a:ext>
            </a:extLst>
          </p:cNvPr>
          <p:cNvSpPr>
            <a:spLocks noGrp="1"/>
          </p:cNvSpPr>
          <p:nvPr>
            <p:ph type="title"/>
          </p:nvPr>
        </p:nvSpPr>
        <p:spPr/>
        <p:txBody>
          <a:bodyPr/>
          <a:lstStyle/>
          <a:p>
            <a:r>
              <a:rPr lang="en-GB" dirty="0"/>
              <a:t>Methods</a:t>
            </a:r>
          </a:p>
        </p:txBody>
      </p:sp>
      <p:sp>
        <p:nvSpPr>
          <p:cNvPr id="4" name="Text Placeholder 3">
            <a:extLst>
              <a:ext uri="{FF2B5EF4-FFF2-40B4-BE49-F238E27FC236}">
                <a16:creationId xmlns:a16="http://schemas.microsoft.com/office/drawing/2014/main" id="{209CFF77-6B84-D0B6-874F-07E58769C54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1561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2F349-4007-71EC-F0FF-1C82914C5A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B1B0C6-5C6A-6B27-D3DD-62DC460A4092}"/>
              </a:ext>
            </a:extLst>
          </p:cNvPr>
          <p:cNvSpPr>
            <a:spLocks noGrp="1"/>
          </p:cNvSpPr>
          <p:nvPr>
            <p:ph type="title"/>
          </p:nvPr>
        </p:nvSpPr>
        <p:spPr/>
        <p:txBody>
          <a:bodyPr>
            <a:normAutofit/>
          </a:bodyPr>
          <a:lstStyle/>
          <a:p>
            <a:r>
              <a:rPr lang="en-GB" dirty="0"/>
              <a:t>Results (</a:t>
            </a:r>
            <a:r>
              <a:rPr lang="en-US" altLang="ja-JP" dirty="0"/>
              <a:t>Patient Characteristics</a:t>
            </a:r>
            <a:r>
              <a:rPr lang="en-GB" dirty="0"/>
              <a:t>)</a:t>
            </a:r>
          </a:p>
        </p:txBody>
      </p:sp>
      <p:graphicFrame>
        <p:nvGraphicFramePr>
          <p:cNvPr id="5" name="コンテンツ プレースホルダー 5">
            <a:extLst>
              <a:ext uri="{FF2B5EF4-FFF2-40B4-BE49-F238E27FC236}">
                <a16:creationId xmlns:a16="http://schemas.microsoft.com/office/drawing/2014/main" id="{D4D61926-2C71-35C7-9A3C-C995D97625C7}"/>
              </a:ext>
            </a:extLst>
          </p:cNvPr>
          <p:cNvGraphicFramePr>
            <a:graphicFrameLocks noGrp="1"/>
          </p:cNvGraphicFramePr>
          <p:nvPr>
            <p:ph idx="1"/>
            <p:extLst>
              <p:ext uri="{D42A27DB-BD31-4B8C-83A1-F6EECF244321}">
                <p14:modId xmlns:p14="http://schemas.microsoft.com/office/powerpoint/2010/main" val="602797002"/>
              </p:ext>
            </p:extLst>
          </p:nvPr>
        </p:nvGraphicFramePr>
        <p:xfrm>
          <a:off x="972272" y="1465407"/>
          <a:ext cx="9501764" cy="3743904"/>
        </p:xfrm>
        <a:graphic>
          <a:graphicData uri="http://schemas.openxmlformats.org/drawingml/2006/table">
            <a:tbl>
              <a:tblPr firstRow="1" bandRow="1">
                <a:tableStyleId>{5C22544A-7EE6-4342-B048-85BDC9FD1C3A}</a:tableStyleId>
              </a:tblPr>
              <a:tblGrid>
                <a:gridCol w="5968945">
                  <a:extLst>
                    <a:ext uri="{9D8B030D-6E8A-4147-A177-3AD203B41FA5}">
                      <a16:colId xmlns:a16="http://schemas.microsoft.com/office/drawing/2014/main" val="2538002140"/>
                    </a:ext>
                  </a:extLst>
                </a:gridCol>
                <a:gridCol w="3532819">
                  <a:extLst>
                    <a:ext uri="{9D8B030D-6E8A-4147-A177-3AD203B41FA5}">
                      <a16:colId xmlns:a16="http://schemas.microsoft.com/office/drawing/2014/main" val="2181999220"/>
                    </a:ext>
                  </a:extLst>
                </a:gridCol>
              </a:tblGrid>
              <a:tr h="467988">
                <a:tc>
                  <a:txBody>
                    <a:bodyPr/>
                    <a:lstStyle/>
                    <a:p>
                      <a:r>
                        <a:rPr kumimoji="1" lang="en-US" altLang="ja-JP" dirty="0"/>
                        <a:t>Patient Characteristics</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957924440"/>
                  </a:ext>
                </a:extLst>
              </a:tr>
              <a:tr h="467988">
                <a:tc>
                  <a:txBody>
                    <a:bodyPr/>
                    <a:lstStyle/>
                    <a:p>
                      <a:r>
                        <a:rPr kumimoji="1" lang="en-US" altLang="ja-JP" dirty="0"/>
                        <a:t>Number of patients</a:t>
                      </a:r>
                      <a:endParaRPr kumimoji="1" lang="ja-JP" altLang="en-US" dirty="0"/>
                    </a:p>
                  </a:txBody>
                  <a:tcPr/>
                </a:tc>
                <a:tc>
                  <a:txBody>
                    <a:bodyPr/>
                    <a:lstStyle/>
                    <a:p>
                      <a:pPr algn="ctr"/>
                      <a:r>
                        <a:rPr kumimoji="1" lang="en-US" altLang="ja-JP" dirty="0"/>
                        <a:t>13</a:t>
                      </a:r>
                      <a:endParaRPr kumimoji="1" lang="ja-JP" altLang="en-US" dirty="0"/>
                    </a:p>
                  </a:txBody>
                  <a:tcPr/>
                </a:tc>
                <a:extLst>
                  <a:ext uri="{0D108BD9-81ED-4DB2-BD59-A6C34878D82A}">
                    <a16:rowId xmlns:a16="http://schemas.microsoft.com/office/drawing/2014/main" val="1053168229"/>
                  </a:ext>
                </a:extLst>
              </a:tr>
              <a:tr h="467988">
                <a:tc>
                  <a:txBody>
                    <a:bodyPr/>
                    <a:lstStyle/>
                    <a:p>
                      <a:r>
                        <a:rPr kumimoji="1" lang="en-US" altLang="ja-JP" dirty="0"/>
                        <a:t>Age, years, median (IQR)</a:t>
                      </a:r>
                      <a:endParaRPr kumimoji="1" lang="ja-JP" altLang="en-US" dirty="0"/>
                    </a:p>
                  </a:txBody>
                  <a:tcPr/>
                </a:tc>
                <a:tc>
                  <a:txBody>
                    <a:bodyPr/>
                    <a:lstStyle/>
                    <a:p>
                      <a:pPr algn="ctr"/>
                      <a:r>
                        <a:rPr lang="en-US" altLang="ja-JP" sz="1800" dirty="0"/>
                        <a:t>69 (59–78) </a:t>
                      </a:r>
                      <a:endParaRPr kumimoji="1" lang="ja-JP" altLang="en-US" dirty="0"/>
                    </a:p>
                  </a:txBody>
                  <a:tcPr/>
                </a:tc>
                <a:extLst>
                  <a:ext uri="{0D108BD9-81ED-4DB2-BD59-A6C34878D82A}">
                    <a16:rowId xmlns:a16="http://schemas.microsoft.com/office/drawing/2014/main" val="1515934830"/>
                  </a:ext>
                </a:extLst>
              </a:tr>
              <a:tr h="467988">
                <a:tc>
                  <a:txBody>
                    <a:bodyPr/>
                    <a:lstStyle/>
                    <a:p>
                      <a:r>
                        <a:rPr kumimoji="1" lang="en-US" altLang="ja-JP" dirty="0"/>
                        <a:t>Male sex, n (%)</a:t>
                      </a:r>
                      <a:endParaRPr kumimoji="1" lang="ja-JP" altLang="en-US" dirty="0"/>
                    </a:p>
                  </a:txBody>
                  <a:tcPr/>
                </a:tc>
                <a:tc>
                  <a:txBody>
                    <a:bodyPr/>
                    <a:lstStyle/>
                    <a:p>
                      <a:pPr algn="ctr"/>
                      <a:r>
                        <a:rPr lang="en-US" altLang="ja-JP" sz="1800" dirty="0"/>
                        <a:t>7 (54%) </a:t>
                      </a:r>
                      <a:endParaRPr kumimoji="1" lang="ja-JP" altLang="en-US" dirty="0"/>
                    </a:p>
                  </a:txBody>
                  <a:tcPr/>
                </a:tc>
                <a:extLst>
                  <a:ext uri="{0D108BD9-81ED-4DB2-BD59-A6C34878D82A}">
                    <a16:rowId xmlns:a16="http://schemas.microsoft.com/office/drawing/2014/main" val="2958623665"/>
                  </a:ext>
                </a:extLst>
              </a:tr>
              <a:tr h="467988">
                <a:tc>
                  <a:txBody>
                    <a:bodyPr/>
                    <a:lstStyle/>
                    <a:p>
                      <a:r>
                        <a:rPr lang="en-US" altLang="ja-JP" sz="1800" dirty="0"/>
                        <a:t>WHO functional class I, II, III, IV</a:t>
                      </a:r>
                      <a:endParaRPr kumimoji="1" lang="ja-JP" altLang="en-US" dirty="0"/>
                    </a:p>
                  </a:txBody>
                  <a:tcPr/>
                </a:tc>
                <a:tc>
                  <a:txBody>
                    <a:bodyPr/>
                    <a:lstStyle/>
                    <a:p>
                      <a:pPr algn="ctr"/>
                      <a:r>
                        <a:rPr kumimoji="1" lang="en-US" altLang="ja-JP" dirty="0"/>
                        <a:t>0, 0, 0,13</a:t>
                      </a:r>
                      <a:endParaRPr kumimoji="1" lang="ja-JP" altLang="en-US" dirty="0"/>
                    </a:p>
                  </a:txBody>
                  <a:tcPr/>
                </a:tc>
                <a:extLst>
                  <a:ext uri="{0D108BD9-81ED-4DB2-BD59-A6C34878D82A}">
                    <a16:rowId xmlns:a16="http://schemas.microsoft.com/office/drawing/2014/main" val="1121502055"/>
                  </a:ext>
                </a:extLst>
              </a:tr>
              <a:tr h="467988">
                <a:tc>
                  <a:txBody>
                    <a:bodyPr/>
                    <a:lstStyle/>
                    <a:p>
                      <a:r>
                        <a:rPr kumimoji="1" lang="en-US" altLang="ja-JP" dirty="0"/>
                        <a:t>Use of NPPV, n (%)</a:t>
                      </a:r>
                      <a:endParaRPr kumimoji="1" lang="ja-JP" altLang="en-US" dirty="0"/>
                    </a:p>
                  </a:txBody>
                  <a:tcPr/>
                </a:tc>
                <a:tc>
                  <a:txBody>
                    <a:bodyPr/>
                    <a:lstStyle/>
                    <a:p>
                      <a:pPr algn="ctr"/>
                      <a:r>
                        <a:rPr kumimoji="1" lang="en-US" altLang="ja-JP" dirty="0"/>
                        <a:t>6 (46%)</a:t>
                      </a:r>
                      <a:endParaRPr kumimoji="1" lang="ja-JP" altLang="en-US" dirty="0"/>
                    </a:p>
                  </a:txBody>
                  <a:tcPr/>
                </a:tc>
                <a:extLst>
                  <a:ext uri="{0D108BD9-81ED-4DB2-BD59-A6C34878D82A}">
                    <a16:rowId xmlns:a16="http://schemas.microsoft.com/office/drawing/2014/main" val="3809852232"/>
                  </a:ext>
                </a:extLst>
              </a:tr>
              <a:tr h="467988">
                <a:tc>
                  <a:txBody>
                    <a:bodyPr/>
                    <a:lstStyle/>
                    <a:p>
                      <a:r>
                        <a:rPr lang="en-US" altLang="ja-JP" dirty="0"/>
                        <a:t>Mechanical ventilation initiation, n (%)</a:t>
                      </a:r>
                      <a:endParaRPr kumimoji="1" lang="ja-JP" altLang="en-US" dirty="0"/>
                    </a:p>
                  </a:txBody>
                  <a:tcPr/>
                </a:tc>
                <a:tc>
                  <a:txBody>
                    <a:bodyPr/>
                    <a:lstStyle/>
                    <a:p>
                      <a:pPr algn="ctr"/>
                      <a:r>
                        <a:rPr kumimoji="1" lang="en-US" altLang="ja-JP" dirty="0"/>
                        <a:t>7 (54%)</a:t>
                      </a:r>
                      <a:endParaRPr kumimoji="1" lang="ja-JP" altLang="en-US" dirty="0"/>
                    </a:p>
                  </a:txBody>
                  <a:tcPr/>
                </a:tc>
                <a:extLst>
                  <a:ext uri="{0D108BD9-81ED-4DB2-BD59-A6C34878D82A}">
                    <a16:rowId xmlns:a16="http://schemas.microsoft.com/office/drawing/2014/main" val="921609961"/>
                  </a:ext>
                </a:extLst>
              </a:tr>
              <a:tr h="467988">
                <a:tc>
                  <a:txBody>
                    <a:bodyPr/>
                    <a:lstStyle/>
                    <a:p>
                      <a:r>
                        <a:rPr lang="en-US" altLang="ja-JP" dirty="0"/>
                        <a:t>ECMO initiation, n(%)</a:t>
                      </a:r>
                      <a:endParaRPr kumimoji="1" lang="ja-JP" altLang="en-US" dirty="0"/>
                    </a:p>
                  </a:txBody>
                  <a:tcPr/>
                </a:tc>
                <a:tc>
                  <a:txBody>
                    <a:bodyPr/>
                    <a:lstStyle/>
                    <a:p>
                      <a:pPr algn="ctr"/>
                      <a:r>
                        <a:rPr kumimoji="1" lang="en-US" altLang="ja-JP" dirty="0"/>
                        <a:t>7 (54%)</a:t>
                      </a:r>
                      <a:endParaRPr kumimoji="1" lang="ja-JP" altLang="en-US" dirty="0"/>
                    </a:p>
                  </a:txBody>
                  <a:tcPr/>
                </a:tc>
                <a:extLst>
                  <a:ext uri="{0D108BD9-81ED-4DB2-BD59-A6C34878D82A}">
                    <a16:rowId xmlns:a16="http://schemas.microsoft.com/office/drawing/2014/main" val="1755546849"/>
                  </a:ext>
                </a:extLst>
              </a:tr>
            </a:tbl>
          </a:graphicData>
        </a:graphic>
      </p:graphicFrame>
    </p:spTree>
    <p:extLst>
      <p:ext uri="{BB962C8B-B14F-4D97-AF65-F5344CB8AC3E}">
        <p14:creationId xmlns:p14="http://schemas.microsoft.com/office/powerpoint/2010/main" val="371715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B68F2A5-C0EE-9D13-5ECB-1E2E4F98ED6C}"/>
              </a:ext>
            </a:extLst>
          </p:cNvPr>
          <p:cNvSpPr>
            <a:spLocks noGrp="1"/>
          </p:cNvSpPr>
          <p:nvPr>
            <p:ph type="title"/>
          </p:nvPr>
        </p:nvSpPr>
        <p:spPr/>
        <p:txBody>
          <a:bodyPr>
            <a:normAutofit/>
          </a:bodyPr>
          <a:lstStyle/>
          <a:p>
            <a:r>
              <a:rPr lang="en-GB" altLang="ja-JP" dirty="0"/>
              <a:t>Results (</a:t>
            </a:r>
            <a:r>
              <a:rPr lang="en-US" altLang="ja-JP" dirty="0"/>
              <a:t>Treatment strategies</a:t>
            </a:r>
            <a:r>
              <a:rPr lang="en-GB" altLang="ja-JP" dirty="0"/>
              <a:t>)</a:t>
            </a:r>
            <a:endParaRPr kumimoji="1" lang="ja-JP" altLang="en-US" dirty="0"/>
          </a:p>
        </p:txBody>
      </p:sp>
      <p:graphicFrame>
        <p:nvGraphicFramePr>
          <p:cNvPr id="7" name="コンテンツ プレースホルダー 5">
            <a:extLst>
              <a:ext uri="{FF2B5EF4-FFF2-40B4-BE49-F238E27FC236}">
                <a16:creationId xmlns:a16="http://schemas.microsoft.com/office/drawing/2014/main" id="{9D64C697-09B2-3512-E977-BAAE7058103D}"/>
              </a:ext>
            </a:extLst>
          </p:cNvPr>
          <p:cNvGraphicFramePr>
            <a:graphicFrameLocks noGrp="1"/>
          </p:cNvGraphicFramePr>
          <p:nvPr>
            <p:ph idx="1"/>
            <p:extLst>
              <p:ext uri="{D42A27DB-BD31-4B8C-83A1-F6EECF244321}">
                <p14:modId xmlns:p14="http://schemas.microsoft.com/office/powerpoint/2010/main" val="112453719"/>
              </p:ext>
            </p:extLst>
          </p:nvPr>
        </p:nvGraphicFramePr>
        <p:xfrm>
          <a:off x="824490" y="1587644"/>
          <a:ext cx="10111364" cy="3178322"/>
        </p:xfrm>
        <a:graphic>
          <a:graphicData uri="http://schemas.openxmlformats.org/drawingml/2006/table">
            <a:tbl>
              <a:tblPr firstRow="1" bandRow="1">
                <a:tableStyleId>{5C22544A-7EE6-4342-B048-85BDC9FD1C3A}</a:tableStyleId>
              </a:tblPr>
              <a:tblGrid>
                <a:gridCol w="7069638">
                  <a:extLst>
                    <a:ext uri="{9D8B030D-6E8A-4147-A177-3AD203B41FA5}">
                      <a16:colId xmlns:a16="http://schemas.microsoft.com/office/drawing/2014/main" val="2538002140"/>
                    </a:ext>
                  </a:extLst>
                </a:gridCol>
                <a:gridCol w="3041726">
                  <a:extLst>
                    <a:ext uri="{9D8B030D-6E8A-4147-A177-3AD203B41FA5}">
                      <a16:colId xmlns:a16="http://schemas.microsoft.com/office/drawing/2014/main" val="2181999220"/>
                    </a:ext>
                  </a:extLst>
                </a:gridCol>
              </a:tblGrid>
              <a:tr h="454046">
                <a:tc>
                  <a:txBody>
                    <a:bodyPr/>
                    <a:lstStyle/>
                    <a:p>
                      <a:r>
                        <a:rPr kumimoji="1" lang="en-US" altLang="ja-JP" dirty="0"/>
                        <a:t>Treatment strategies</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957924440"/>
                  </a:ext>
                </a:extLst>
              </a:tr>
              <a:tr h="454046">
                <a:tc>
                  <a:txBody>
                    <a:bodyPr/>
                    <a:lstStyle/>
                    <a:p>
                      <a:r>
                        <a:rPr kumimoji="1" lang="en-US" altLang="ja-JP" dirty="0"/>
                        <a:t>Rescue BPA, n (%)</a:t>
                      </a:r>
                      <a:endParaRPr kumimoji="1" lang="ja-JP" altLang="en-US" dirty="0"/>
                    </a:p>
                  </a:txBody>
                  <a:tcPr/>
                </a:tc>
                <a:tc>
                  <a:txBody>
                    <a:bodyPr/>
                    <a:lstStyle/>
                    <a:p>
                      <a:pPr algn="ctr"/>
                      <a:r>
                        <a:rPr kumimoji="1" lang="en-US" altLang="ja-JP" dirty="0"/>
                        <a:t>5 (38%)</a:t>
                      </a:r>
                      <a:endParaRPr kumimoji="1" lang="ja-JP" altLang="en-US" dirty="0"/>
                    </a:p>
                  </a:txBody>
                  <a:tcPr/>
                </a:tc>
                <a:extLst>
                  <a:ext uri="{0D108BD9-81ED-4DB2-BD59-A6C34878D82A}">
                    <a16:rowId xmlns:a16="http://schemas.microsoft.com/office/drawing/2014/main" val="1053168229"/>
                  </a:ext>
                </a:extLst>
              </a:tr>
              <a:tr h="454046">
                <a:tc>
                  <a:txBody>
                    <a:bodyPr/>
                    <a:lstStyle/>
                    <a:p>
                      <a:r>
                        <a:rPr kumimoji="1" lang="en-US" altLang="ja-JP" dirty="0"/>
                        <a:t>Emergency PEA, n (%)</a:t>
                      </a:r>
                      <a:endParaRPr kumimoji="1" lang="ja-JP" altLang="en-US" dirty="0"/>
                    </a:p>
                  </a:txBody>
                  <a:tcPr/>
                </a:tc>
                <a:tc>
                  <a:txBody>
                    <a:bodyPr/>
                    <a:lstStyle/>
                    <a:p>
                      <a:pPr algn="ctr"/>
                      <a:r>
                        <a:rPr kumimoji="1" lang="en-US" altLang="ja-JP" sz="1800" dirty="0"/>
                        <a:t>4 (31%)</a:t>
                      </a:r>
                      <a:endParaRPr kumimoji="1" lang="ja-JP" altLang="en-US" dirty="0"/>
                    </a:p>
                  </a:txBody>
                  <a:tcPr/>
                </a:tc>
                <a:extLst>
                  <a:ext uri="{0D108BD9-81ED-4DB2-BD59-A6C34878D82A}">
                    <a16:rowId xmlns:a16="http://schemas.microsoft.com/office/drawing/2014/main" val="1515934830"/>
                  </a:ext>
                </a:extLst>
              </a:tr>
              <a:tr h="454046">
                <a:tc>
                  <a:txBody>
                    <a:bodyPr/>
                    <a:lstStyle/>
                    <a:p>
                      <a:r>
                        <a:rPr kumimoji="1" lang="en-US" altLang="ja-JP" dirty="0"/>
                        <a:t>Combined PEA and BPA, n (%)</a:t>
                      </a:r>
                      <a:endParaRPr kumimoji="1" lang="ja-JP" altLang="en-US" dirty="0"/>
                    </a:p>
                  </a:txBody>
                  <a:tcPr/>
                </a:tc>
                <a:tc>
                  <a:txBody>
                    <a:bodyPr/>
                    <a:lstStyle/>
                    <a:p>
                      <a:pPr algn="ctr"/>
                      <a:r>
                        <a:rPr kumimoji="1" lang="en-US" altLang="ja-JP" dirty="0"/>
                        <a:t>4 (31%)</a:t>
                      </a:r>
                      <a:endParaRPr kumimoji="1" lang="ja-JP" altLang="en-US" dirty="0"/>
                    </a:p>
                  </a:txBody>
                  <a:tcPr/>
                </a:tc>
                <a:extLst>
                  <a:ext uri="{0D108BD9-81ED-4DB2-BD59-A6C34878D82A}">
                    <a16:rowId xmlns:a16="http://schemas.microsoft.com/office/drawing/2014/main" val="2958623665"/>
                  </a:ext>
                </a:extLst>
              </a:tr>
              <a:tr h="454046">
                <a:tc>
                  <a:txBody>
                    <a:bodyPr/>
                    <a:lstStyle/>
                    <a:p>
                      <a:r>
                        <a:rPr kumimoji="1" lang="en-US" altLang="ja-JP" dirty="0"/>
                        <a:t>    Rescue BPA</a:t>
                      </a:r>
                      <a:r>
                        <a:rPr kumimoji="1" lang="ja-JP" altLang="en-US" dirty="0"/>
                        <a:t>→</a:t>
                      </a:r>
                      <a:r>
                        <a:rPr kumimoji="1" lang="en-US" altLang="ja-JP" dirty="0"/>
                        <a:t>S</a:t>
                      </a:r>
                      <a:r>
                        <a:rPr lang="en-US" altLang="ja-JP" dirty="0"/>
                        <a:t>taged PEA</a:t>
                      </a:r>
                      <a:r>
                        <a:rPr lang="ja-JP" altLang="en-US" dirty="0"/>
                        <a:t>→</a:t>
                      </a:r>
                      <a:r>
                        <a:rPr lang="en-US" altLang="ja-JP" dirty="0"/>
                        <a:t>Additional BPA</a:t>
                      </a:r>
                      <a:r>
                        <a:rPr kumimoji="1" lang="en-US" altLang="ja-JP" dirty="0"/>
                        <a:t>, n (%)</a:t>
                      </a:r>
                      <a:endParaRPr kumimoji="1" lang="ja-JP" altLang="en-US" dirty="0"/>
                    </a:p>
                  </a:txBody>
                  <a:tcPr/>
                </a:tc>
                <a:tc>
                  <a:txBody>
                    <a:bodyPr/>
                    <a:lstStyle/>
                    <a:p>
                      <a:pPr algn="ctr"/>
                      <a:r>
                        <a:rPr kumimoji="1" lang="en-US" altLang="ja-JP" dirty="0"/>
                        <a:t>2 (15.5%)</a:t>
                      </a:r>
                      <a:endParaRPr kumimoji="1" lang="ja-JP" altLang="en-US" dirty="0"/>
                    </a:p>
                  </a:txBody>
                  <a:tcPr/>
                </a:tc>
                <a:extLst>
                  <a:ext uri="{0D108BD9-81ED-4DB2-BD59-A6C34878D82A}">
                    <a16:rowId xmlns:a16="http://schemas.microsoft.com/office/drawing/2014/main" val="1121502055"/>
                  </a:ext>
                </a:extLst>
              </a:tr>
              <a:tr h="454046">
                <a:tc>
                  <a:txBody>
                    <a:bodyPr/>
                    <a:lstStyle/>
                    <a:p>
                      <a:r>
                        <a:rPr kumimoji="1" lang="en-US" altLang="ja-JP" dirty="0"/>
                        <a:t>    Rescue BPA</a:t>
                      </a:r>
                      <a:r>
                        <a:rPr kumimoji="1" lang="ja-JP" altLang="en-US" dirty="0"/>
                        <a:t>→</a:t>
                      </a:r>
                      <a:r>
                        <a:rPr kumimoji="1" lang="en-US" altLang="ja-JP" dirty="0"/>
                        <a:t>S</a:t>
                      </a:r>
                      <a:r>
                        <a:rPr lang="en-US" altLang="ja-JP" dirty="0"/>
                        <a:t>taged PEA</a:t>
                      </a:r>
                      <a:r>
                        <a:rPr kumimoji="1" lang="en-US" altLang="ja-JP" dirty="0"/>
                        <a:t>, n (%)</a:t>
                      </a:r>
                      <a:endParaRPr kumimoji="1" lang="ja-JP" altLang="en-US" dirty="0"/>
                    </a:p>
                  </a:txBody>
                  <a:tcPr/>
                </a:tc>
                <a:tc>
                  <a:txBody>
                    <a:bodyPr/>
                    <a:lstStyle/>
                    <a:p>
                      <a:pPr algn="ctr"/>
                      <a:r>
                        <a:rPr kumimoji="1" lang="en-US" altLang="ja-JP" dirty="0"/>
                        <a:t>1 (7.7%)</a:t>
                      </a:r>
                      <a:endParaRPr kumimoji="1" lang="ja-JP" altLang="en-US" dirty="0"/>
                    </a:p>
                  </a:txBody>
                  <a:tcPr/>
                </a:tc>
                <a:extLst>
                  <a:ext uri="{0D108BD9-81ED-4DB2-BD59-A6C34878D82A}">
                    <a16:rowId xmlns:a16="http://schemas.microsoft.com/office/drawing/2014/main" val="3809852232"/>
                  </a:ext>
                </a:extLst>
              </a:tr>
              <a:tr h="454046">
                <a:tc>
                  <a:txBody>
                    <a:bodyPr/>
                    <a:lstStyle/>
                    <a:p>
                      <a:r>
                        <a:rPr kumimoji="1" lang="en-US" altLang="ja-JP" dirty="0"/>
                        <a:t>    Emergency PEA</a:t>
                      </a:r>
                      <a:r>
                        <a:rPr kumimoji="1" lang="ja-JP" altLang="en-US" dirty="0"/>
                        <a:t>→</a:t>
                      </a:r>
                      <a:r>
                        <a:rPr lang="en-US" altLang="ja-JP" dirty="0"/>
                        <a:t>Additional BPA</a:t>
                      </a:r>
                      <a:r>
                        <a:rPr kumimoji="1" lang="en-US" altLang="ja-JP" dirty="0"/>
                        <a:t>, n (%)</a:t>
                      </a:r>
                      <a:endParaRPr kumimoji="1" lang="ja-JP" altLang="en-US" dirty="0"/>
                    </a:p>
                  </a:txBody>
                  <a:tcPr/>
                </a:tc>
                <a:tc>
                  <a:txBody>
                    <a:bodyPr/>
                    <a:lstStyle/>
                    <a:p>
                      <a:pPr algn="ctr"/>
                      <a:r>
                        <a:rPr kumimoji="1" lang="en-US" altLang="ja-JP" dirty="0"/>
                        <a:t>1 (7.7%)</a:t>
                      </a:r>
                      <a:endParaRPr kumimoji="1" lang="ja-JP" altLang="en-US" dirty="0"/>
                    </a:p>
                  </a:txBody>
                  <a:tcPr/>
                </a:tc>
                <a:extLst>
                  <a:ext uri="{0D108BD9-81ED-4DB2-BD59-A6C34878D82A}">
                    <a16:rowId xmlns:a16="http://schemas.microsoft.com/office/drawing/2014/main" val="921609961"/>
                  </a:ext>
                </a:extLst>
              </a:tr>
            </a:tbl>
          </a:graphicData>
        </a:graphic>
      </p:graphicFrame>
    </p:spTree>
    <p:extLst>
      <p:ext uri="{BB962C8B-B14F-4D97-AF65-F5344CB8AC3E}">
        <p14:creationId xmlns:p14="http://schemas.microsoft.com/office/powerpoint/2010/main" val="221490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A20A-B1BD-F737-6832-C03A2B3C846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AFACAD5-97B7-0F4B-6F06-CB25E7D8B13A}"/>
              </a:ext>
            </a:extLst>
          </p:cNvPr>
          <p:cNvSpPr>
            <a:spLocks noGrp="1"/>
          </p:cNvSpPr>
          <p:nvPr>
            <p:ph type="title"/>
          </p:nvPr>
        </p:nvSpPr>
        <p:spPr/>
        <p:txBody>
          <a:bodyPr/>
          <a:lstStyle/>
          <a:p>
            <a:r>
              <a:rPr lang="en-GB" altLang="ja-JP" dirty="0"/>
              <a:t>Results (</a:t>
            </a:r>
            <a:r>
              <a:rPr lang="en-US" altLang="ja-JP" dirty="0"/>
              <a:t>Hemodynamic Changes</a:t>
            </a:r>
            <a:r>
              <a:rPr lang="en-GB" altLang="ja-JP" dirty="0"/>
              <a:t>)</a:t>
            </a:r>
            <a:endParaRPr kumimoji="1" lang="ja-JP" altLang="en-US" dirty="0"/>
          </a:p>
        </p:txBody>
      </p:sp>
      <p:pic>
        <p:nvPicPr>
          <p:cNvPr id="5" name="図 4">
            <a:extLst>
              <a:ext uri="{FF2B5EF4-FFF2-40B4-BE49-F238E27FC236}">
                <a16:creationId xmlns:a16="http://schemas.microsoft.com/office/drawing/2014/main" id="{AD8DA550-8263-5D71-0AE3-BD4C422F0CD3}"/>
              </a:ext>
            </a:extLst>
          </p:cNvPr>
          <p:cNvPicPr>
            <a:picLocks noChangeAspect="1"/>
          </p:cNvPicPr>
          <p:nvPr/>
        </p:nvPicPr>
        <p:blipFill>
          <a:blip r:embed="rId2"/>
          <a:srcRect l="4390" t="25688" r="8395" b="7955"/>
          <a:stretch>
            <a:fillRect/>
          </a:stretch>
        </p:blipFill>
        <p:spPr>
          <a:xfrm>
            <a:off x="334963" y="1215177"/>
            <a:ext cx="5482575" cy="2346435"/>
          </a:xfrm>
          <a:prstGeom prst="rect">
            <a:avLst/>
          </a:prstGeom>
        </p:spPr>
      </p:pic>
      <p:pic>
        <p:nvPicPr>
          <p:cNvPr id="6" name="図 5">
            <a:extLst>
              <a:ext uri="{FF2B5EF4-FFF2-40B4-BE49-F238E27FC236}">
                <a16:creationId xmlns:a16="http://schemas.microsoft.com/office/drawing/2014/main" id="{C9B2DF3A-A25E-84E2-A07B-9F5F038B52AF}"/>
              </a:ext>
            </a:extLst>
          </p:cNvPr>
          <p:cNvPicPr>
            <a:picLocks noChangeAspect="1"/>
          </p:cNvPicPr>
          <p:nvPr/>
        </p:nvPicPr>
        <p:blipFill>
          <a:blip r:embed="rId3"/>
          <a:srcRect l="2966" t="26184" r="8396" b="7458"/>
          <a:stretch>
            <a:fillRect/>
          </a:stretch>
        </p:blipFill>
        <p:spPr>
          <a:xfrm>
            <a:off x="6535690" y="1306539"/>
            <a:ext cx="5572052" cy="2346435"/>
          </a:xfrm>
          <a:prstGeom prst="rect">
            <a:avLst/>
          </a:prstGeom>
        </p:spPr>
      </p:pic>
      <p:pic>
        <p:nvPicPr>
          <p:cNvPr id="8" name="図 7">
            <a:extLst>
              <a:ext uri="{FF2B5EF4-FFF2-40B4-BE49-F238E27FC236}">
                <a16:creationId xmlns:a16="http://schemas.microsoft.com/office/drawing/2014/main" id="{DDAF10A2-6F24-A93E-E265-3D277535C588}"/>
              </a:ext>
            </a:extLst>
          </p:cNvPr>
          <p:cNvPicPr>
            <a:picLocks noChangeAspect="1"/>
          </p:cNvPicPr>
          <p:nvPr/>
        </p:nvPicPr>
        <p:blipFill>
          <a:blip r:embed="rId4"/>
          <a:srcRect l="4390" t="25688" r="8395" b="7955"/>
          <a:stretch>
            <a:fillRect/>
          </a:stretch>
        </p:blipFill>
        <p:spPr>
          <a:xfrm>
            <a:off x="415637" y="3726789"/>
            <a:ext cx="5482575" cy="2346435"/>
          </a:xfrm>
          <a:prstGeom prst="rect">
            <a:avLst/>
          </a:prstGeom>
        </p:spPr>
      </p:pic>
      <p:pic>
        <p:nvPicPr>
          <p:cNvPr id="9" name="図 8">
            <a:extLst>
              <a:ext uri="{FF2B5EF4-FFF2-40B4-BE49-F238E27FC236}">
                <a16:creationId xmlns:a16="http://schemas.microsoft.com/office/drawing/2014/main" id="{F033889F-8351-EA67-AB08-33183756FA10}"/>
              </a:ext>
            </a:extLst>
          </p:cNvPr>
          <p:cNvPicPr>
            <a:picLocks noChangeAspect="1"/>
          </p:cNvPicPr>
          <p:nvPr/>
        </p:nvPicPr>
        <p:blipFill>
          <a:blip r:embed="rId5"/>
          <a:srcRect l="2966" t="21513" r="8396" b="7458"/>
          <a:stretch>
            <a:fillRect/>
          </a:stretch>
        </p:blipFill>
        <p:spPr>
          <a:xfrm>
            <a:off x="6535690" y="3561612"/>
            <a:ext cx="5572052" cy="2511612"/>
          </a:xfrm>
          <a:prstGeom prst="rect">
            <a:avLst/>
          </a:prstGeom>
        </p:spPr>
      </p:pic>
      <p:sp>
        <p:nvSpPr>
          <p:cNvPr id="10" name="テキスト ボックス 9">
            <a:extLst>
              <a:ext uri="{FF2B5EF4-FFF2-40B4-BE49-F238E27FC236}">
                <a16:creationId xmlns:a16="http://schemas.microsoft.com/office/drawing/2014/main" id="{2B72638A-BCA3-6375-9126-671D9BBF2E62}"/>
              </a:ext>
            </a:extLst>
          </p:cNvPr>
          <p:cNvSpPr txBox="1"/>
          <p:nvPr/>
        </p:nvSpPr>
        <p:spPr>
          <a:xfrm>
            <a:off x="2822697" y="5961402"/>
            <a:ext cx="7587333" cy="276999"/>
          </a:xfrm>
          <a:prstGeom prst="rect">
            <a:avLst/>
          </a:prstGeom>
          <a:noFill/>
        </p:spPr>
        <p:txBody>
          <a:bodyPr wrap="none" rtlCol="0">
            <a:spAutoFit/>
          </a:bodyPr>
          <a:lstStyle/>
          <a:p>
            <a:r>
              <a:rPr lang="en-US" altLang="ja-JP" sz="1200" dirty="0"/>
              <a:t>Excluding the fatal cases and those without follow-up right heart catheterization, 9 patients were analyzed.</a:t>
            </a:r>
            <a:endParaRPr kumimoji="1" lang="ja-JP" altLang="en-US" sz="1200" dirty="0"/>
          </a:p>
        </p:txBody>
      </p:sp>
    </p:spTree>
    <p:extLst>
      <p:ext uri="{BB962C8B-B14F-4D97-AF65-F5344CB8AC3E}">
        <p14:creationId xmlns:p14="http://schemas.microsoft.com/office/powerpoint/2010/main" val="27748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323DEA2-577F-9B8A-ED34-C9874CC673D6}"/>
              </a:ext>
            </a:extLst>
          </p:cNvPr>
          <p:cNvSpPr>
            <a:spLocks noGrp="1"/>
          </p:cNvSpPr>
          <p:nvPr>
            <p:ph type="title"/>
          </p:nvPr>
        </p:nvSpPr>
        <p:spPr/>
        <p:txBody>
          <a:bodyPr>
            <a:normAutofit/>
          </a:bodyPr>
          <a:lstStyle/>
          <a:p>
            <a:r>
              <a:rPr lang="en-GB" altLang="ja-JP" dirty="0"/>
              <a:t>Results (</a:t>
            </a:r>
            <a:r>
              <a:rPr lang="en-US" altLang="ja-JP" dirty="0"/>
              <a:t>Clinical outcomes</a:t>
            </a:r>
            <a:r>
              <a:rPr lang="en-GB" altLang="ja-JP" dirty="0"/>
              <a:t>)</a:t>
            </a:r>
            <a:endParaRPr kumimoji="1" lang="ja-JP" altLang="en-US" dirty="0"/>
          </a:p>
        </p:txBody>
      </p:sp>
      <p:graphicFrame>
        <p:nvGraphicFramePr>
          <p:cNvPr id="5" name="コンテンツ プレースホルダー 4">
            <a:extLst>
              <a:ext uri="{FF2B5EF4-FFF2-40B4-BE49-F238E27FC236}">
                <a16:creationId xmlns:a16="http://schemas.microsoft.com/office/drawing/2014/main" id="{6D9FACC7-553C-79CC-11D6-8384A5E09789}"/>
              </a:ext>
            </a:extLst>
          </p:cNvPr>
          <p:cNvGraphicFramePr>
            <a:graphicFrameLocks noGrp="1"/>
          </p:cNvGraphicFramePr>
          <p:nvPr>
            <p:ph idx="1"/>
            <p:extLst>
              <p:ext uri="{D42A27DB-BD31-4B8C-83A1-F6EECF244321}">
                <p14:modId xmlns:p14="http://schemas.microsoft.com/office/powerpoint/2010/main" val="2384029426"/>
              </p:ext>
            </p:extLst>
          </p:nvPr>
        </p:nvGraphicFramePr>
        <p:xfrm>
          <a:off x="703672" y="1339108"/>
          <a:ext cx="10055946" cy="4111191"/>
        </p:xfrm>
        <a:graphic>
          <a:graphicData uri="http://schemas.openxmlformats.org/drawingml/2006/table">
            <a:tbl>
              <a:tblPr firstRow="1" bandRow="1">
                <a:tableStyleId>{5C22544A-7EE6-4342-B048-85BDC9FD1C3A}</a:tableStyleId>
              </a:tblPr>
              <a:tblGrid>
                <a:gridCol w="7030002">
                  <a:extLst>
                    <a:ext uri="{9D8B030D-6E8A-4147-A177-3AD203B41FA5}">
                      <a16:colId xmlns:a16="http://schemas.microsoft.com/office/drawing/2014/main" val="70804580"/>
                    </a:ext>
                  </a:extLst>
                </a:gridCol>
                <a:gridCol w="3025944">
                  <a:extLst>
                    <a:ext uri="{9D8B030D-6E8A-4147-A177-3AD203B41FA5}">
                      <a16:colId xmlns:a16="http://schemas.microsoft.com/office/drawing/2014/main" val="163017977"/>
                    </a:ext>
                  </a:extLst>
                </a:gridCol>
              </a:tblGrid>
              <a:tr h="456799">
                <a:tc>
                  <a:txBody>
                    <a:bodyPr/>
                    <a:lstStyle/>
                    <a:p>
                      <a:r>
                        <a:rPr kumimoji="1" lang="en-US" altLang="ja-JP" dirty="0"/>
                        <a:t>Clinical outcomes</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72907773"/>
                  </a:ext>
                </a:extLst>
              </a:tr>
              <a:tr h="456799">
                <a:tc>
                  <a:txBody>
                    <a:bodyPr/>
                    <a:lstStyle/>
                    <a:p>
                      <a:r>
                        <a:rPr lang="en-US" altLang="ja-JP" sz="1800" dirty="0"/>
                        <a:t>Acute-phase mortality</a:t>
                      </a:r>
                      <a:r>
                        <a:rPr kumimoji="1" lang="en-US" altLang="ja-JP" dirty="0"/>
                        <a:t>, n (%)</a:t>
                      </a:r>
                      <a:endParaRPr kumimoji="1" lang="ja-JP" altLang="en-US" dirty="0"/>
                    </a:p>
                  </a:txBody>
                  <a:tcPr/>
                </a:tc>
                <a:tc>
                  <a:txBody>
                    <a:bodyPr/>
                    <a:lstStyle/>
                    <a:p>
                      <a:pPr algn="ctr"/>
                      <a:r>
                        <a:rPr kumimoji="1" lang="en-US" altLang="ja-JP" dirty="0"/>
                        <a:t>3 (23%)</a:t>
                      </a:r>
                      <a:endParaRPr kumimoji="1" lang="ja-JP" altLang="en-US" dirty="0"/>
                    </a:p>
                  </a:txBody>
                  <a:tcPr/>
                </a:tc>
                <a:extLst>
                  <a:ext uri="{0D108BD9-81ED-4DB2-BD59-A6C34878D82A}">
                    <a16:rowId xmlns:a16="http://schemas.microsoft.com/office/drawing/2014/main" val="4081351964"/>
                  </a:ext>
                </a:extLst>
              </a:tr>
              <a:tr h="456799">
                <a:tc>
                  <a:txBody>
                    <a:bodyPr/>
                    <a:lstStyle/>
                    <a:p>
                      <a:r>
                        <a:rPr lang="en-US" altLang="ja-JP" sz="1800" dirty="0"/>
                        <a:t>    BPA-related complication</a:t>
                      </a:r>
                      <a:endParaRPr kumimoji="1" lang="ja-JP" altLang="en-US" dirty="0"/>
                    </a:p>
                  </a:txBody>
                  <a:tcPr/>
                </a:tc>
                <a:tc>
                  <a:txBody>
                    <a:bodyPr/>
                    <a:lstStyle/>
                    <a:p>
                      <a:pPr algn="ctr"/>
                      <a:r>
                        <a:rPr kumimoji="1" lang="en-US" altLang="ja-JP" dirty="0"/>
                        <a:t>1 (8%)</a:t>
                      </a:r>
                      <a:endParaRPr kumimoji="1" lang="ja-JP" altLang="en-US" dirty="0"/>
                    </a:p>
                  </a:txBody>
                  <a:tcPr/>
                </a:tc>
                <a:extLst>
                  <a:ext uri="{0D108BD9-81ED-4DB2-BD59-A6C34878D82A}">
                    <a16:rowId xmlns:a16="http://schemas.microsoft.com/office/drawing/2014/main" val="264154977"/>
                  </a:ext>
                </a:extLst>
              </a:tr>
              <a:tr h="456799">
                <a:tc>
                  <a:txBody>
                    <a:bodyPr/>
                    <a:lstStyle/>
                    <a:p>
                      <a:r>
                        <a:rPr kumimoji="1" lang="en-US" altLang="ja-JP" dirty="0"/>
                        <a:t>    </a:t>
                      </a:r>
                      <a:r>
                        <a:rPr kumimoji="1" lang="en-US" altLang="ja-JP" sz="1800" dirty="0"/>
                        <a:t>R</a:t>
                      </a:r>
                      <a:r>
                        <a:rPr lang="en-US" altLang="ja-JP" sz="1800" dirty="0"/>
                        <a:t>ecurrent pulmonary embolism </a:t>
                      </a:r>
                      <a:endParaRPr kumimoji="1" lang="ja-JP" altLang="en-US" dirty="0"/>
                    </a:p>
                  </a:txBody>
                  <a:tcPr/>
                </a:tc>
                <a:tc>
                  <a:txBody>
                    <a:bodyPr/>
                    <a:lstStyle/>
                    <a:p>
                      <a:pPr algn="ctr"/>
                      <a:r>
                        <a:rPr kumimoji="1" lang="en-US" altLang="ja-JP" dirty="0"/>
                        <a:t>1 (8%)</a:t>
                      </a:r>
                      <a:endParaRPr kumimoji="1" lang="ja-JP" altLang="en-US" dirty="0"/>
                    </a:p>
                  </a:txBody>
                  <a:tcPr/>
                </a:tc>
                <a:extLst>
                  <a:ext uri="{0D108BD9-81ED-4DB2-BD59-A6C34878D82A}">
                    <a16:rowId xmlns:a16="http://schemas.microsoft.com/office/drawing/2014/main" val="3061345849"/>
                  </a:ext>
                </a:extLst>
              </a:tr>
              <a:tr h="456799">
                <a:tc>
                  <a:txBody>
                    <a:bodyPr/>
                    <a:lstStyle/>
                    <a:p>
                      <a:r>
                        <a:rPr kumimoji="1" lang="en-US" altLang="ja-JP" dirty="0"/>
                        <a:t>    </a:t>
                      </a:r>
                      <a:r>
                        <a:rPr kumimoji="1" lang="en-US" altLang="ja-JP" sz="1800" dirty="0"/>
                        <a:t>R</a:t>
                      </a:r>
                      <a:r>
                        <a:rPr lang="en-US" altLang="ja-JP" sz="1800" dirty="0"/>
                        <a:t>efractory right heart failure </a:t>
                      </a:r>
                      <a:endParaRPr kumimoji="1" lang="ja-JP" altLang="en-US" dirty="0"/>
                    </a:p>
                  </a:txBody>
                  <a:tcPr/>
                </a:tc>
                <a:tc>
                  <a:txBody>
                    <a:bodyPr/>
                    <a:lstStyle/>
                    <a:p>
                      <a:pPr algn="ctr"/>
                      <a:r>
                        <a:rPr kumimoji="1" lang="en-US" altLang="ja-JP" dirty="0"/>
                        <a:t>1 (8%)</a:t>
                      </a:r>
                      <a:endParaRPr kumimoji="1" lang="ja-JP" altLang="en-US" dirty="0"/>
                    </a:p>
                  </a:txBody>
                  <a:tcPr/>
                </a:tc>
                <a:extLst>
                  <a:ext uri="{0D108BD9-81ED-4DB2-BD59-A6C34878D82A}">
                    <a16:rowId xmlns:a16="http://schemas.microsoft.com/office/drawing/2014/main" val="2688951082"/>
                  </a:ext>
                </a:extLst>
              </a:tr>
              <a:tr h="456799">
                <a:tc>
                  <a:txBody>
                    <a:bodyPr/>
                    <a:lstStyle/>
                    <a:p>
                      <a:r>
                        <a:rPr lang="en-US" altLang="ja-JP" sz="1800" dirty="0"/>
                        <a:t>Residual pulmonary hypertension </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 (8%)</a:t>
                      </a:r>
                      <a:endParaRPr kumimoji="1" lang="ja-JP" altLang="en-US" dirty="0"/>
                    </a:p>
                  </a:txBody>
                  <a:tcPr/>
                </a:tc>
                <a:extLst>
                  <a:ext uri="{0D108BD9-81ED-4DB2-BD59-A6C34878D82A}">
                    <a16:rowId xmlns:a16="http://schemas.microsoft.com/office/drawing/2014/main" val="2877726613"/>
                  </a:ext>
                </a:extLst>
              </a:tr>
              <a:tr h="456799">
                <a:tc>
                  <a:txBody>
                    <a:bodyPr/>
                    <a:lstStyle/>
                    <a:p>
                      <a:r>
                        <a:rPr lang="en-US" altLang="ja-JP" sz="1800" dirty="0"/>
                        <a:t>Among the 10 surviving patients, n</a:t>
                      </a:r>
                      <a:endParaRPr kumimoji="1" lang="ja-JP" altLang="en-US" sz="1800" dirty="0"/>
                    </a:p>
                  </a:txBody>
                  <a:tcPr/>
                </a:tc>
                <a:tc>
                  <a:txBody>
                    <a:bodyPr/>
                    <a:lstStyle/>
                    <a:p>
                      <a:pPr algn="ctr"/>
                      <a:endParaRPr kumimoji="1" lang="ja-JP" altLang="en-US" dirty="0"/>
                    </a:p>
                  </a:txBody>
                  <a:tcPr/>
                </a:tc>
                <a:extLst>
                  <a:ext uri="{0D108BD9-81ED-4DB2-BD59-A6C34878D82A}">
                    <a16:rowId xmlns:a16="http://schemas.microsoft.com/office/drawing/2014/main" val="2098452398"/>
                  </a:ext>
                </a:extLst>
              </a:tr>
              <a:tr h="456799">
                <a:tc>
                  <a:txBody>
                    <a:bodyPr/>
                    <a:lstStyle/>
                    <a:p>
                      <a:r>
                        <a:rPr lang="en-US" altLang="ja-JP" dirty="0"/>
                        <a:t>    Weaning from ECMO</a:t>
                      </a:r>
                      <a:endParaRPr kumimoji="1" lang="ja-JP" altLang="en-US" sz="1200" dirty="0"/>
                    </a:p>
                  </a:txBody>
                  <a:tcPr/>
                </a:tc>
                <a:tc>
                  <a:txBody>
                    <a:bodyPr/>
                    <a:lstStyle/>
                    <a:p>
                      <a:pPr algn="ctr"/>
                      <a:r>
                        <a:rPr kumimoji="1" lang="en-US" altLang="ja-JP" dirty="0"/>
                        <a:t>4</a:t>
                      </a:r>
                      <a:endParaRPr kumimoji="1" lang="ja-JP" altLang="en-US" dirty="0"/>
                    </a:p>
                  </a:txBody>
                  <a:tcPr/>
                </a:tc>
                <a:extLst>
                  <a:ext uri="{0D108BD9-81ED-4DB2-BD59-A6C34878D82A}">
                    <a16:rowId xmlns:a16="http://schemas.microsoft.com/office/drawing/2014/main" val="2150334242"/>
                  </a:ext>
                </a:extLst>
              </a:tr>
              <a:tr h="45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    </a:t>
                      </a:r>
                      <a:r>
                        <a:rPr lang="en-US" altLang="ja-JP" sz="1800" dirty="0"/>
                        <a:t>WHO functional class I, II, III, IV</a:t>
                      </a:r>
                      <a:endParaRPr kumimoji="1" lang="ja-JP" altLang="en-US" dirty="0"/>
                    </a:p>
                  </a:txBody>
                  <a:tcPr/>
                </a:tc>
                <a:tc>
                  <a:txBody>
                    <a:bodyPr/>
                    <a:lstStyle/>
                    <a:p>
                      <a:pPr algn="ctr"/>
                      <a:r>
                        <a:rPr kumimoji="1" lang="en-US" altLang="ja-JP" sz="1800" dirty="0"/>
                        <a:t>6*,3,0,1</a:t>
                      </a:r>
                      <a:endParaRPr kumimoji="1" lang="ja-JP" altLang="en-US" sz="1800" dirty="0"/>
                    </a:p>
                  </a:txBody>
                  <a:tcPr/>
                </a:tc>
                <a:extLst>
                  <a:ext uri="{0D108BD9-81ED-4DB2-BD59-A6C34878D82A}">
                    <a16:rowId xmlns:a16="http://schemas.microsoft.com/office/drawing/2014/main" val="2296483130"/>
                  </a:ext>
                </a:extLst>
              </a:tr>
            </a:tbl>
          </a:graphicData>
        </a:graphic>
      </p:graphicFrame>
      <p:sp>
        <p:nvSpPr>
          <p:cNvPr id="6" name="テキスト ボックス 5">
            <a:extLst>
              <a:ext uri="{FF2B5EF4-FFF2-40B4-BE49-F238E27FC236}">
                <a16:creationId xmlns:a16="http://schemas.microsoft.com/office/drawing/2014/main" id="{18453464-51B8-30CA-0335-495B305D2EC0}"/>
              </a:ext>
            </a:extLst>
          </p:cNvPr>
          <p:cNvSpPr txBox="1"/>
          <p:nvPr/>
        </p:nvSpPr>
        <p:spPr>
          <a:xfrm>
            <a:off x="3999346" y="5556681"/>
            <a:ext cx="7189789" cy="276999"/>
          </a:xfrm>
          <a:prstGeom prst="rect">
            <a:avLst/>
          </a:prstGeom>
          <a:noFill/>
        </p:spPr>
        <p:txBody>
          <a:bodyPr wrap="none" rtlCol="0">
            <a:spAutoFit/>
          </a:bodyPr>
          <a:lstStyle/>
          <a:p>
            <a:r>
              <a:rPr lang="en-US" altLang="ja-JP" sz="1200" dirty="0"/>
              <a:t>* Six patients, all of whom improved to WHO functional class I, discontinued home oxygen therapy.</a:t>
            </a:r>
            <a:endParaRPr kumimoji="1" lang="ja-JP" altLang="en-US" sz="1200" dirty="0"/>
          </a:p>
        </p:txBody>
      </p:sp>
    </p:spTree>
    <p:extLst>
      <p:ext uri="{BB962C8B-B14F-4D97-AF65-F5344CB8AC3E}">
        <p14:creationId xmlns:p14="http://schemas.microsoft.com/office/powerpoint/2010/main" val="280931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1262-94A0-5698-46DB-18A5EC6518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CCBFD-1546-2788-C7C5-C99662EAB847}"/>
              </a:ext>
            </a:extLst>
          </p:cNvPr>
          <p:cNvSpPr>
            <a:spLocks noGrp="1"/>
          </p:cNvSpPr>
          <p:nvPr>
            <p:ph idx="1"/>
          </p:nvPr>
        </p:nvSpPr>
        <p:spPr>
          <a:xfrm>
            <a:off x="92364" y="1112658"/>
            <a:ext cx="11859491" cy="4471200"/>
          </a:xfrm>
        </p:spPr>
        <p:txBody>
          <a:bodyPr/>
          <a:lstStyle/>
          <a:p>
            <a:pPr>
              <a:lnSpc>
                <a:spcPct val="150000"/>
              </a:lnSpc>
            </a:pPr>
            <a:r>
              <a:rPr lang="en-US" altLang="ja-JP" sz="2000" dirty="0"/>
              <a:t>Acute-on-CTEPH represents a life-threatening clinical condition characterized by abrupt decompensation on the background of chronic thromboembolic pulmonary disease. In the present series, more than half of the patients required advanced cardiopulmonary support, including ECMO, reflecting the extreme severity of this condition. </a:t>
            </a:r>
          </a:p>
          <a:p>
            <a:pPr>
              <a:lnSpc>
                <a:spcPct val="150000"/>
              </a:lnSpc>
            </a:pPr>
            <a:r>
              <a:rPr lang="en-US" altLang="ja-JP" sz="2000" dirty="0"/>
              <a:t>Despite this critical presentation, invasive strategies tailored by a multidisciplinary CTEPH team, including rescue BPA, emergency PEA, and combined approaches, resulted in marked hemodynamic improvement and favorable functional recovery among survivors. </a:t>
            </a:r>
          </a:p>
          <a:p>
            <a:pPr>
              <a:lnSpc>
                <a:spcPct val="150000"/>
              </a:lnSpc>
            </a:pPr>
            <a:r>
              <a:rPr lang="en-US" altLang="ja-JP" sz="2000" dirty="0"/>
              <a:t>These findings suggest that prompt invasive intervention may play an important role in the management of selected patients with Acute-on-CTEPH. </a:t>
            </a:r>
          </a:p>
          <a:p>
            <a:pPr>
              <a:lnSpc>
                <a:spcPct val="150000"/>
              </a:lnSpc>
            </a:pPr>
            <a:r>
              <a:rPr lang="en-US" altLang="ja-JP" sz="2000" dirty="0"/>
              <a:t>However, the small sample size and retrospective single-center design warrant further investigation.</a:t>
            </a:r>
            <a:endParaRPr lang="en-GB" sz="2000" dirty="0"/>
          </a:p>
        </p:txBody>
      </p:sp>
      <p:sp>
        <p:nvSpPr>
          <p:cNvPr id="3" name="Title 2">
            <a:extLst>
              <a:ext uri="{FF2B5EF4-FFF2-40B4-BE49-F238E27FC236}">
                <a16:creationId xmlns:a16="http://schemas.microsoft.com/office/drawing/2014/main" id="{4F8FCC2A-F944-3757-6E86-F44AD9B85D28}"/>
              </a:ext>
            </a:extLst>
          </p:cNvPr>
          <p:cNvSpPr>
            <a:spLocks noGrp="1"/>
          </p:cNvSpPr>
          <p:nvPr>
            <p:ph type="title"/>
          </p:nvPr>
        </p:nvSpPr>
        <p:spPr/>
        <p:txBody>
          <a:bodyPr/>
          <a:lstStyle/>
          <a:p>
            <a:r>
              <a:rPr lang="en-GB" dirty="0"/>
              <a:t>Discussion</a:t>
            </a:r>
          </a:p>
        </p:txBody>
      </p:sp>
    </p:spTree>
    <p:extLst>
      <p:ext uri="{BB962C8B-B14F-4D97-AF65-F5344CB8AC3E}">
        <p14:creationId xmlns:p14="http://schemas.microsoft.com/office/powerpoint/2010/main" val="1083242261"/>
      </p:ext>
    </p:extLst>
  </p:cSld>
  <p:clrMapOvr>
    <a:masterClrMapping/>
  </p:clrMapOvr>
</p:sld>
</file>

<file path=ppt/theme/theme1.xml><?xml version="1.0" encoding="utf-8"?>
<a:theme xmlns:a="http://schemas.openxmlformats.org/drawingml/2006/main" name="ICC 2021">
  <a:themeElements>
    <a:clrScheme name="ICC 2021">
      <a:dk1>
        <a:srgbClr val="002060"/>
      </a:dk1>
      <a:lt1>
        <a:srgbClr val="FFFFFF"/>
      </a:lt1>
      <a:dk2>
        <a:srgbClr val="002060"/>
      </a:dk2>
      <a:lt2>
        <a:srgbClr val="FFFFFF"/>
      </a:lt2>
      <a:accent1>
        <a:srgbClr val="FF9900"/>
      </a:accent1>
      <a:accent2>
        <a:srgbClr val="9CBE45"/>
      </a:accent2>
      <a:accent3>
        <a:srgbClr val="A5A5A5"/>
      </a:accent3>
      <a:accent4>
        <a:srgbClr val="FF0000"/>
      </a:accent4>
      <a:accent5>
        <a:srgbClr val="00B050"/>
      </a:accent5>
      <a:accent6>
        <a:srgbClr val="7030A0"/>
      </a:accent6>
      <a:hlink>
        <a:srgbClr val="2F75FF"/>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C 2026_abstract template" id="{7A9C3E94-C494-4A74-9997-9CF3C60D6717}" vid="{1FFDA811-EDA3-41B2-8A83-CAC3926853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D8C613AFE204DBFCEFA4E89A6DB45" ma:contentTypeVersion="19" ma:contentTypeDescription="Create a new document." ma:contentTypeScope="" ma:versionID="2bf7736c94b8b1fdab42c8b471823925">
  <xsd:schema xmlns:xsd="http://www.w3.org/2001/XMLSchema" xmlns:xs="http://www.w3.org/2001/XMLSchema" xmlns:p="http://schemas.microsoft.com/office/2006/metadata/properties" xmlns:ns2="94a67e06-54a4-445a-b79e-2b61c27d8f4a" xmlns:ns3="70ef824e-81a8-4185-b29b-1ce15dfb1ac6" targetNamespace="http://schemas.microsoft.com/office/2006/metadata/properties" ma:root="true" ma:fieldsID="a3a39e8445f75fc3d34ee891f0508b98" ns2:_="" ns3:_="">
    <xsd:import namespace="94a67e06-54a4-445a-b79e-2b61c27d8f4a"/>
    <xsd:import namespace="70ef824e-81a8-4185-b29b-1ce15dfb1a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Topic"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67e06-54a4-445a-b79e-2b61c27d8f4a"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SearchProperties" ma:index="6" nillable="true" ma:displayName="MediaServiceSearchProperties" ma:hidden="true" ma:internalName="MediaServiceSearchProperties" ma:readOnly="true">
      <xsd:simpleType>
        <xsd:restriction base="dms:Note"/>
      </xsd:simpleType>
    </xsd:element>
    <xsd:element name="Topic" ma:index="7" nillable="true" ma:displayName="Topic" ma:format="Dropdown" ma:internalName="Topic">
      <xsd:simpleType>
        <xsd:restriction base="dms:Choice">
          <xsd:enumeration value="Sponsors"/>
          <xsd:enumeration value="Agenda"/>
          <xsd:enumeration value="Logistics"/>
          <xsd:enumeration value="Promotion"/>
          <xsd:enumeration value="Faculty"/>
        </xsd:restriction>
      </xsd:simpleType>
    </xsd:element>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188e480-3eab-4678-b7d0-fffb2213426b" ma:termSetId="09814cd3-568e-fe90-9814-8d621ff8fb84" ma:anchorId="fba54fb3-c3e1-fe81-a776-ca4b69148c4d" ma:open="true" ma:isKeyword="false">
      <xsd:complexType>
        <xsd:sequence>
          <xsd:element ref="pc:Terms" minOccurs="0" maxOccurs="1"/>
        </xsd:sequence>
      </xsd:complex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f824e-81a8-4185-b29b-1ce15dfb1ac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50819b9-938e-45e8-8569-4ed9afb0ad88}" ma:internalName="TaxCatchAll" ma:showField="CatchAllData" ma:web="70ef824e-81a8-4185-b29b-1ce15dfb1a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94a67e06-54a4-445a-b79e-2b61c27d8f4a">Promotion</Topic>
    <TaxCatchAll xmlns="70ef824e-81a8-4185-b29b-1ce15dfb1ac6" xsi:nil="true"/>
    <lcf76f155ced4ddcb4097134ff3c332f xmlns="94a67e06-54a4-445a-b79e-2b61c27d8f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F69394-406D-46D9-B06C-54CA7C592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67e06-54a4-445a-b79e-2b61c27d8f4a"/>
    <ds:schemaRef ds:uri="70ef824e-81a8-4185-b29b-1ce15dfb1a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17F10-D44C-4D0E-ABD7-2B956DA2F734}">
  <ds:schemaRefs>
    <ds:schemaRef ds:uri="http://schemas.microsoft.com/sharepoint/v3/contenttype/forms"/>
  </ds:schemaRefs>
</ds:datastoreItem>
</file>

<file path=customXml/itemProps3.xml><?xml version="1.0" encoding="utf-8"?>
<ds:datastoreItem xmlns:ds="http://schemas.openxmlformats.org/officeDocument/2006/customXml" ds:itemID="{4C898D0B-672D-419F-A4E1-FDE5F05084F2}">
  <ds:schemaRef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94a67e06-54a4-445a-b79e-2b61c27d8f4a"/>
    <ds:schemaRef ds:uri="http://purl.org/dc/terms/"/>
    <ds:schemaRef ds:uri="http://schemas.openxmlformats.org/package/2006/metadata/core-properties"/>
    <ds:schemaRef ds:uri="70ef824e-81a8-4185-b29b-1ce15dfb1ac6"/>
  </ds:schemaRefs>
</ds:datastoreItem>
</file>

<file path=docMetadata/LabelInfo.xml><?xml version="1.0" encoding="utf-8"?>
<clbl:labelList xmlns:clbl="http://schemas.microsoft.com/office/2020/mipLabelMetadata">
  <clbl:label id="{c71c84cc-76df-4b25-9726-b4be2b1f0579}" enabled="0" method="" siteId="{c71c84cc-76df-4b25-9726-b4be2b1f0579}" removed="1"/>
</clbl:labelList>
</file>

<file path=docProps/app.xml><?xml version="1.0" encoding="utf-8"?>
<Properties xmlns="http://schemas.openxmlformats.org/officeDocument/2006/extended-properties" xmlns:vt="http://schemas.openxmlformats.org/officeDocument/2006/docPropsVTypes">
  <Template>ICC 2026_abstract template (1)</Template>
  <TotalTime>575</TotalTime>
  <Words>621</Words>
  <Application>Microsoft Office PowerPoint</Application>
  <PresentationFormat>ワイド画面</PresentationFormat>
  <Paragraphs>69</Paragraphs>
  <Slides>10</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Arial</vt:lpstr>
      <vt:lpstr>Calibri</vt:lpstr>
      <vt:lpstr>ICC 2021</vt:lpstr>
      <vt:lpstr>PowerPoint プレゼンテーション</vt:lpstr>
      <vt:lpstr>Clinical Outcomes of Invasive Treatment Strategies  for Acute-on-Chronic Thromboembolic Pulmonary Hypertension</vt:lpstr>
      <vt:lpstr>Introduction</vt:lpstr>
      <vt:lpstr>Methods</vt:lpstr>
      <vt:lpstr>Results (Patient Characteristics)</vt:lpstr>
      <vt:lpstr>Results (Treatment strategies)</vt:lpstr>
      <vt:lpstr>Results (Hemodynamic Changes)</vt:lpstr>
      <vt:lpstr>Results (Clinical outcomes)</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山下 淳</dc:creator>
  <cp:lastModifiedBy>山下 淳</cp:lastModifiedBy>
  <cp:revision>7</cp:revision>
  <dcterms:created xsi:type="dcterms:W3CDTF">2026-03-10T14:55:09Z</dcterms:created>
  <dcterms:modified xsi:type="dcterms:W3CDTF">2026-03-12T13:06:35Z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0x010100641D8C613AFE204DBFCEFA4E89A6DB45</vt:lpwstr>
  </property>
  <property fmtid="{D5CDD505-2E9C-101B-9397-08002B2CF9AE}" pid="3" name="Order">
    <vt:r8>947200</vt:r8>
  </property>
  <property fmtid="{D5CDD505-2E9C-101B-9397-08002B2CF9AE}" pid="4" name="MediaServiceImageTags">
    <vt:lpwstr/>
  </property>
  <property fmtid="{D5CDD505-2E9C-101B-9397-08002B2CF9AE}" pid="5" name="_ExtendedDescription">
    <vt:lpwstr/>
  </property>
  <property fmtid="{D5CDD505-2E9C-101B-9397-08002B2CF9AE}" pid="6" name="MSIP_Label_defa4170-0d19-0005-0004-bc88714345d2_Enabled">
    <vt:lpwstr>true</vt:lpwstr>
  </property>
  <property fmtid="{D5CDD505-2E9C-101B-9397-08002B2CF9AE}" pid="7" name="MSIP_Label_defa4170-0d19-0005-0004-bc88714345d2_SetDate">
    <vt:lpwstr>2025-09-15T08:13:47Z</vt:lpwstr>
  </property>
  <property fmtid="{D5CDD505-2E9C-101B-9397-08002B2CF9AE}" pid="8" name="MSIP_Label_defa4170-0d19-0005-0004-bc88714345d2_Method">
    <vt:lpwstr>Standard</vt:lpwstr>
  </property>
  <property fmtid="{D5CDD505-2E9C-101B-9397-08002B2CF9AE}" pid="9" name="MSIP_Label_defa4170-0d19-0005-0004-bc88714345d2_Name">
    <vt:lpwstr>defa4170-0d19-0005-0004-bc88714345d2</vt:lpwstr>
  </property>
  <property fmtid="{D5CDD505-2E9C-101B-9397-08002B2CF9AE}" pid="10" name="MSIP_Label_defa4170-0d19-0005-0004-bc88714345d2_SiteId">
    <vt:lpwstr>8633fcf3-c866-4f0f-8102-3a9370fa5d2d</vt:lpwstr>
  </property>
  <property fmtid="{D5CDD505-2E9C-101B-9397-08002B2CF9AE}" pid="11" name="MSIP_Label_defa4170-0d19-0005-0004-bc88714345d2_ActionId">
    <vt:lpwstr>7eed8720-af8c-471e-a35f-4ebeb8ade5ae</vt:lpwstr>
  </property>
  <property fmtid="{D5CDD505-2E9C-101B-9397-08002B2CF9AE}" pid="12" name="MSIP_Label_defa4170-0d19-0005-0004-bc88714345d2_ContentBits">
    <vt:lpwstr>0</vt:lpwstr>
  </property>
  <property fmtid="{D5CDD505-2E9C-101B-9397-08002B2CF9AE}" pid="13" name="MSIP_Label_defa4170-0d19-0005-0004-bc88714345d2_Tag">
    <vt:lpwstr>10, 3, 0, 1</vt:lpwstr>
  </property>
</Properties>
</file>