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60" r:id="rId7"/>
    <p:sldId id="265" r:id="rId8"/>
    <p:sldId id="261" r:id="rId9"/>
    <p:sldId id="266" r:id="rId10"/>
    <p:sldId id="262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03/13/2026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ja-JP" altLang="en-US"/>
              <a:t>マスター テキストの書式設定</a:t>
            </a:r>
          </a:p>
          <a:p>
            <a:pPr lvl="1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Abstract template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17" y="2170373"/>
            <a:ext cx="11522075" cy="13377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dirty="0"/>
              <a:t>These cases suggest that IVUS-guided contrast-free BPA may represent a feasible treatment option for selected CTEPH patients with severe iodinated contrast allergy.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CB11-9856-B12A-1A07-ED664FF65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55" y="189372"/>
            <a:ext cx="10198222" cy="86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dirty="0"/>
              <a:t>IVUS-Guided Contrast-Free BPA for CTEPH </a:t>
            </a:r>
            <a:br>
              <a:rPr lang="en-US" altLang="ja-JP" sz="2400" dirty="0"/>
            </a:br>
            <a:r>
              <a:rPr lang="en-US" altLang="ja-JP" sz="2400" dirty="0"/>
              <a:t>With Severe Iodinated Contrast Allergy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F6B2D-C8A7-6E4E-CC3B-60EC6838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2D82234-FA2E-1967-E0ED-7454A3353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90" y="2105629"/>
            <a:ext cx="11672310" cy="1988389"/>
          </a:xfrm>
        </p:spPr>
        <p:txBody>
          <a:bodyPr/>
          <a:lstStyle/>
          <a:p>
            <a:r>
              <a:rPr lang="en-GB" sz="2000" dirty="0"/>
              <a:t>Jun Yamashita, </a:t>
            </a:r>
            <a:r>
              <a:rPr lang="en-GB" altLang="ja-JP" sz="2000" dirty="0"/>
              <a:t>Ryosuke Ito, Sayo Ikeda, Kazuhiro Satomi </a:t>
            </a:r>
          </a:p>
          <a:p>
            <a:pPr marL="0" indent="0">
              <a:buNone/>
            </a:pPr>
            <a:r>
              <a:rPr lang="en-GB" sz="2000" dirty="0"/>
              <a:t>                                      Department of Cardiology, Tokyo Medical University Hospital</a:t>
            </a:r>
          </a:p>
          <a:p>
            <a:r>
              <a:rPr lang="en-GB" sz="2000" dirty="0"/>
              <a:t>Yusuke </a:t>
            </a:r>
            <a:r>
              <a:rPr lang="en-GB" sz="2000" dirty="0" err="1"/>
              <a:t>Shimahara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                            Department of Cardiovascular Surgery, </a:t>
            </a:r>
            <a:r>
              <a:rPr lang="en-GB" altLang="ja-JP" sz="2000" dirty="0"/>
              <a:t>Tokyo Medical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dirty="0"/>
              <a:t>BPA is an established treatment for patients with inoperable or residual lesions in CTEPH.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BPA typically requires repeated pulmonary angiography using iodinated contrast media. 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In patients with severe contrast allergy, interventional treatment options are limited.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We evaluated the feasibility of IVUS-guided contrast-free BPA.</a:t>
            </a:r>
            <a:endParaRPr lang="ja-JP" altLang="ja-JP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D0BF2-7210-A8F2-1ADD-52B266018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AB9959-574A-BAE4-E21D-AFD5B23DB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1. A three-dimensional reconstruction of the pulmonary arteries is created using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    previously obtained imaging modalities.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2. Using a standard BPA system, the guiding catheter is engaged into the target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    branch of pulmonary artery.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3. After guidewire crossing, IVUS is performed.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    The point where the IVUS catheter encounters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    resistance is marked.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9BC69-7DE4-1001-095C-91A3D9C4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(</a:t>
            </a:r>
            <a:r>
              <a:rPr lang="en-US" altLang="ja-JP" dirty="0"/>
              <a:t>Procedure for contrast-free BPA</a:t>
            </a:r>
            <a:r>
              <a:rPr lang="en-GB" dirty="0"/>
              <a:t>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4E1B14-A5BA-9157-2967-D4A43FE0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2" y="4173704"/>
            <a:ext cx="2276354" cy="22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48C2F-52F7-7704-EF05-ED7A7653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dirty="0"/>
              <a:t>4. Low-pressure dilation is performed using a 2-mm balloon.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5. IVUS is repeated to reassess the vascular morphology, and additional balloon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   dilation with an appropriately upsized balloon is performed if necessary.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(</a:t>
            </a:r>
            <a:r>
              <a:rPr lang="en-US" altLang="ja-JP" dirty="0"/>
              <a:t>Procedure for contrast-free BPA</a:t>
            </a:r>
            <a:r>
              <a:rPr lang="en-GB" dirty="0"/>
              <a:t>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BC75DF-88F3-E213-32C6-8DB52CA38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69" y="1167529"/>
            <a:ext cx="1674925" cy="16749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DC00EC-7527-2321-4F39-2DBF660D4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7" y="4062496"/>
            <a:ext cx="1963615" cy="196361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7A15F3A-2A36-CE77-B1C5-65176D0CB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93" y="4062495"/>
            <a:ext cx="1963615" cy="1963615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F700D018-1C24-E33D-1BD9-7FF8183F08B9}"/>
              </a:ext>
            </a:extLst>
          </p:cNvPr>
          <p:cNvSpPr/>
          <p:nvPr/>
        </p:nvSpPr>
        <p:spPr>
          <a:xfrm>
            <a:off x="4193931" y="4906108"/>
            <a:ext cx="975946" cy="580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6274BCB2-903C-0937-558A-E4B904B88DB9}"/>
              </a:ext>
            </a:extLst>
          </p:cNvPr>
          <p:cNvSpPr/>
          <p:nvPr/>
        </p:nvSpPr>
        <p:spPr>
          <a:xfrm>
            <a:off x="7784124" y="4906108"/>
            <a:ext cx="975946" cy="580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534348-A1F7-B4AE-9287-A355B3198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85" y="4062495"/>
            <a:ext cx="1963615" cy="19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66D1B-59C0-159E-4050-C920DFAB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2BE69-711C-CE92-794C-C1D92438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6. After balloon dilation, the vessel is observed for several minutes to confirm the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   absence of complications.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7. These steps are repeated for other target lesions.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EDB9F-5344-266D-C4BE-75FB2B9D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(</a:t>
            </a:r>
            <a:r>
              <a:rPr lang="en-US" altLang="ja-JP" dirty="0"/>
              <a:t>Procedure for contrast-free BPA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194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1466989"/>
            <a:ext cx="11522075" cy="44712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History:</a:t>
            </a:r>
          </a:p>
          <a:p>
            <a:r>
              <a:rPr lang="en-US" altLang="ja-JP" dirty="0"/>
              <a:t>DVT and acute pulmonary embolism</a:t>
            </a:r>
          </a:p>
          <a:p>
            <a:r>
              <a:rPr lang="en-US" altLang="ja-JP" dirty="0"/>
              <a:t>Severe iodinated contrast anaphylaxis during diagnostic imaging</a:t>
            </a:r>
          </a:p>
          <a:p>
            <a:r>
              <a:rPr lang="en-US" altLang="ja-JP" dirty="0"/>
              <a:t>Disease predominantly peripheral → PEA not suitable</a:t>
            </a:r>
          </a:p>
          <a:p>
            <a:pPr marL="0" indent="0">
              <a:buNone/>
            </a:pPr>
            <a:r>
              <a:rPr lang="en-US" altLang="ja-JP" dirty="0"/>
              <a:t>Treatment</a:t>
            </a:r>
          </a:p>
          <a:p>
            <a:r>
              <a:rPr lang="en-US" altLang="ja-JP" dirty="0"/>
              <a:t>IVUS-guided contrast-free BPA</a:t>
            </a:r>
          </a:p>
          <a:p>
            <a:r>
              <a:rPr lang="en-US" altLang="ja-JP" dirty="0"/>
              <a:t>3 BPA sessions</a:t>
            </a:r>
          </a:p>
          <a:p>
            <a:pPr marL="0" indent="0">
              <a:buNone/>
            </a:pPr>
            <a:r>
              <a:rPr lang="en-US" altLang="ja-JP" dirty="0"/>
              <a:t>Outcome</a:t>
            </a:r>
          </a:p>
          <a:p>
            <a:r>
              <a:rPr lang="en-US" altLang="ja-JP" dirty="0"/>
              <a:t>MPAP: 44 → 23 mmHg</a:t>
            </a:r>
          </a:p>
          <a:p>
            <a:r>
              <a:rPr lang="en-US" altLang="ja-JP" dirty="0"/>
              <a:t>WHO-FC: III → 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 1, 40’s Female</a:t>
            </a:r>
          </a:p>
        </p:txBody>
      </p:sp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54CD2-5FC3-FFE0-8F8E-74EFB2F3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A24DB-4F32-E266-4762-E7912B181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87857"/>
            <a:ext cx="11522075" cy="44712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History:</a:t>
            </a:r>
          </a:p>
          <a:p>
            <a:r>
              <a:rPr lang="en-US" altLang="ja-JP" dirty="0"/>
              <a:t>Severe contrast allergy during contrast-enhanced CT for CTEPH</a:t>
            </a:r>
          </a:p>
          <a:p>
            <a:r>
              <a:rPr lang="en-US" altLang="ja-JP" dirty="0"/>
              <a:t>PEA performed, MPAP: 50 → 34 mmHg, Persistent symptoms (WHO-FC II)</a:t>
            </a:r>
          </a:p>
          <a:p>
            <a:r>
              <a:rPr lang="en-US" altLang="ja-JP" dirty="0"/>
              <a:t>1 year later, MPAP 40 mmHg, WHO-FC III</a:t>
            </a:r>
          </a:p>
          <a:p>
            <a:pPr marL="0" indent="0">
              <a:buNone/>
            </a:pPr>
            <a:r>
              <a:rPr lang="en-US" altLang="ja-JP" dirty="0"/>
              <a:t>Treatment</a:t>
            </a:r>
          </a:p>
          <a:p>
            <a:r>
              <a:rPr lang="en-US" altLang="ja-JP" dirty="0"/>
              <a:t>IVUS-guided contrast-free BPA</a:t>
            </a:r>
          </a:p>
          <a:p>
            <a:r>
              <a:rPr lang="en-US" altLang="ja-JP" dirty="0"/>
              <a:t>4 sessions</a:t>
            </a:r>
          </a:p>
          <a:p>
            <a:pPr marL="0" indent="0">
              <a:buNone/>
            </a:pPr>
            <a:r>
              <a:rPr lang="en-US" altLang="ja-JP" dirty="0"/>
              <a:t>Outcome</a:t>
            </a:r>
          </a:p>
          <a:p>
            <a:r>
              <a:rPr lang="en-US" altLang="ja-JP" dirty="0"/>
              <a:t>MPAP 40 → 23 mmHg</a:t>
            </a:r>
          </a:p>
          <a:p>
            <a:r>
              <a:rPr lang="en-US" altLang="ja-JP" dirty="0"/>
              <a:t>WHO-FC III → I</a:t>
            </a:r>
          </a:p>
          <a:p>
            <a:r>
              <a:rPr lang="en-US" altLang="ja-JP" dirty="0"/>
              <a:t>Home oxygen therapy discontinued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0531F-F1F1-6DA8-3AE3-E4B1D8E8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 2, 40’s Female</a:t>
            </a:r>
          </a:p>
        </p:txBody>
      </p:sp>
    </p:spTree>
    <p:extLst>
      <p:ext uri="{BB962C8B-B14F-4D97-AF65-F5344CB8AC3E}">
        <p14:creationId xmlns:p14="http://schemas.microsoft.com/office/powerpoint/2010/main" val="153128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dirty="0"/>
              <a:t>Lesion identification without contrast angiography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Feasibility of IVUS-guided contrast-free BPA 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Strategies for complication management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Potential use of carbon dioxide or gadolinium as alternative contrast agents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Potential generalizability and limitations of this technique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796C-8F0B-90F0-6846-6D9532E6C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customXml/itemProps3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 (2)</Template>
  <TotalTime>256</TotalTime>
  <Words>414</Words>
  <Application>Microsoft Office PowerPoint</Application>
  <PresentationFormat>ワイド画面</PresentationFormat>
  <Paragraphs>62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Arial</vt:lpstr>
      <vt:lpstr>Calibri</vt:lpstr>
      <vt:lpstr>ICC 2021</vt:lpstr>
      <vt:lpstr>PowerPoint プレゼンテーション</vt:lpstr>
      <vt:lpstr>IVUS-Guided Contrast-Free BPA for CTEPH  With Severe Iodinated Contrast Allergy</vt:lpstr>
      <vt:lpstr>Introduction</vt:lpstr>
      <vt:lpstr>Methods (Procedure for contrast-free BPA)</vt:lpstr>
      <vt:lpstr>Methods (Procedure for contrast-free BPA)</vt:lpstr>
      <vt:lpstr>Methods (Procedure for contrast-free BPA)</vt:lpstr>
      <vt:lpstr>Case Example 1, 40’s Female</vt:lpstr>
      <vt:lpstr>Case Example 2, 40’s Female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山下 淳</dc:creator>
  <cp:lastModifiedBy>山下 淳</cp:lastModifiedBy>
  <cp:revision>5</cp:revision>
  <dcterms:created xsi:type="dcterms:W3CDTF">2026-03-12T08:53:22Z</dcterms:created>
  <dcterms:modified xsi:type="dcterms:W3CDTF">2026-03-13T08:13:45Z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