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8" r:id="rId5"/>
    <p:sldId id="259" r:id="rId6"/>
    <p:sldId id="260" r:id="rId7"/>
    <p:sldId id="265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0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91A021-509A-6025-4AF0-C6838D967DA7}" name="Adam Torbicki" initials="AT" userId="3c9d8feae4775177" providerId="Windows Live"/>
  <p188:author id="{2F48AD62-C5B7-73CB-053C-5BDA317766F5}" name="Claudia Schuler" initials="CS" userId="S::claudia.schuler@NSPM.COM::99f0af8c-fd6c-4433-b7ab-6b770f3503b4" providerId="AD"/>
  <p188:author id="{25D06F89-1D1E-E99B-0771-0C79AB7734DA}" name="Sonja Mariotti Nesurini" initials="SMN" userId="S::sonja.mariotti@NSPM.COM::28629fb6-2441-424e-b167-4579315a85ca" providerId="AD"/>
  <p188:author id="{4D88D0CB-8D54-BB45-5843-016D4B6018F2}" name="Christoph Benner" initials="CB" userId="S::Christoph.Benner@NSPM.COM::84c046a5-be5c-4921-8ca7-73685d4e572f" providerId="AD"/>
  <p188:author id="{CC1EE7F2-E866-224D-7FB8-B1A5D4A6C922}" name="Elizabeth Oliver" initials="EO" userId="S::elizabeth.oliver@NSPM.COM::32c21e0e-d95f-49fc-9cee-aa6fb7ff08e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335C"/>
    <a:srgbClr val="102550"/>
    <a:srgbClr val="97BAFF"/>
    <a:srgbClr val="FF9900"/>
    <a:srgbClr val="061C49"/>
    <a:srgbClr val="002060"/>
    <a:srgbClr val="9CB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26"/>
    <p:restoredTop sz="94678"/>
  </p:normalViewPr>
  <p:slideViewPr>
    <p:cSldViewPr snapToGrid="0">
      <p:cViewPr varScale="1">
        <p:scale>
          <a:sx n="113" d="100"/>
          <a:sy n="113" d="100"/>
        </p:scale>
        <p:origin x="224" y="176"/>
      </p:cViewPr>
      <p:guideLst>
        <p:guide orient="horz" pos="2183"/>
        <p:guide pos="3840"/>
        <p:guide orient="horz" pos="30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/Users\RYOTAKANO\Desktop\ICC2026\ICC2026_Figure&#299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Low-volume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Composite</c:v>
                </c:pt>
                <c:pt idx="1">
                  <c:v>Death</c:v>
                </c:pt>
                <c:pt idx="2">
                  <c:v>MV</c:v>
                </c:pt>
                <c:pt idx="3">
                  <c:v>ECMO</c:v>
                </c:pt>
                <c:pt idx="4">
                  <c:v>CHDF</c:v>
                </c:pt>
                <c:pt idx="5">
                  <c:v>Transfusion</c:v>
                </c:pt>
                <c:pt idx="6">
                  <c:v>Cardiac tamponade</c:v>
                </c:pt>
                <c:pt idx="7">
                  <c:v>Surgery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8.6</c:v>
                </c:pt>
                <c:pt idx="1">
                  <c:v>0.4</c:v>
                </c:pt>
                <c:pt idx="2">
                  <c:v>7.1</c:v>
                </c:pt>
                <c:pt idx="3">
                  <c:v>0.3</c:v>
                </c:pt>
                <c:pt idx="4">
                  <c:v>0.1</c:v>
                </c:pt>
                <c:pt idx="5">
                  <c:v>1.8</c:v>
                </c:pt>
                <c:pt idx="6">
                  <c:v>0.1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E9-C448-B327-9EE228AEEB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Intermediate-volume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Composite</c:v>
                </c:pt>
                <c:pt idx="1">
                  <c:v>Death</c:v>
                </c:pt>
                <c:pt idx="2">
                  <c:v>MV</c:v>
                </c:pt>
                <c:pt idx="3">
                  <c:v>ECMO</c:v>
                </c:pt>
                <c:pt idx="4">
                  <c:v>CHDF</c:v>
                </c:pt>
                <c:pt idx="5">
                  <c:v>Transfusion</c:v>
                </c:pt>
                <c:pt idx="6">
                  <c:v>Cardiac tamponade</c:v>
                </c:pt>
                <c:pt idx="7">
                  <c:v>Surgery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5.3</c:v>
                </c:pt>
                <c:pt idx="1">
                  <c:v>0.1</c:v>
                </c:pt>
                <c:pt idx="2">
                  <c:v>3.5</c:v>
                </c:pt>
                <c:pt idx="3">
                  <c:v>0.2</c:v>
                </c:pt>
                <c:pt idx="4">
                  <c:v>0.1</c:v>
                </c:pt>
                <c:pt idx="5">
                  <c:v>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E9-C448-B327-9EE228AEEB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High-volume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Sheet1!$A$2:$A$9</c:f>
              <c:strCache>
                <c:ptCount val="8"/>
                <c:pt idx="0">
                  <c:v>Composite</c:v>
                </c:pt>
                <c:pt idx="1">
                  <c:v>Death</c:v>
                </c:pt>
                <c:pt idx="2">
                  <c:v>MV</c:v>
                </c:pt>
                <c:pt idx="3">
                  <c:v>ECMO</c:v>
                </c:pt>
                <c:pt idx="4">
                  <c:v>CHDF</c:v>
                </c:pt>
                <c:pt idx="5">
                  <c:v>Transfusion</c:v>
                </c:pt>
                <c:pt idx="6">
                  <c:v>Cardiac tamponade</c:v>
                </c:pt>
                <c:pt idx="7">
                  <c:v>Surgery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3.5</c:v>
                </c:pt>
                <c:pt idx="1">
                  <c:v>0.1</c:v>
                </c:pt>
                <c:pt idx="2">
                  <c:v>2.7</c:v>
                </c:pt>
                <c:pt idx="3">
                  <c:v>0.1</c:v>
                </c:pt>
                <c:pt idx="4">
                  <c:v>0.1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E9-C448-B327-9EE228AEEBB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942911"/>
        <c:axId val="298950527"/>
      </c:barChart>
      <c:catAx>
        <c:axId val="298942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98950527"/>
        <c:crosses val="autoZero"/>
        <c:auto val="1"/>
        <c:lblAlgn val="ctr"/>
        <c:lblOffset val="100"/>
        <c:noMultiLvlLbl val="0"/>
      </c:catAx>
      <c:valAx>
        <c:axId val="298950527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ja-JP"/>
          </a:p>
        </c:txPr>
        <c:crossAx val="298942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841D00F-E798-46A1-BEA7-EC9ADB8EF83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1E58E-36E8-4D38-AF4F-4F589B443D4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FB1C-2736-4565-B543-6F553E0071CF}" type="datetimeFigureOut">
              <a:rPr lang="en-CH" smtClean="0"/>
              <a:t>3/13/26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0F95C-0C59-4322-95E0-15DFD999A1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0A98DC-C961-480A-A431-94609B0493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9AED8-629E-4DC9-B198-707A4084A64D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904767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8C6B7-7E69-419D-A6C1-AC7940B829F4}" type="datetimeFigureOut">
              <a:rPr lang="en-GB" smtClean="0"/>
              <a:t>13/03/2026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C6AC9-B06A-4FA2-A910-210FA38D07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811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0C6AC9-B06A-4FA2-A910-210FA38D07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375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15BF1BB5-C6A4-4F65-98F0-F169FFB0F8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6465" y="5457407"/>
            <a:ext cx="11399070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6BB9507B-2163-4974-BB68-922002B92A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90094" y="5998706"/>
            <a:ext cx="5611813" cy="501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5EB2540-E58D-8B13-7A3E-3B5F00620417}"/>
              </a:ext>
            </a:extLst>
          </p:cNvPr>
          <p:cNvSpPr/>
          <p:nvPr userDrawn="1"/>
        </p:nvSpPr>
        <p:spPr>
          <a:xfrm>
            <a:off x="-38100" y="5171356"/>
            <a:ext cx="12240000" cy="1720496"/>
          </a:xfrm>
          <a:prstGeom prst="rect">
            <a:avLst/>
          </a:prstGeom>
          <a:solidFill>
            <a:srgbClr val="1A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8E27300-0C31-475D-BF15-608D8BE1529F}"/>
              </a:ext>
            </a:extLst>
          </p:cNvPr>
          <p:cNvCxnSpPr/>
          <p:nvPr userDrawn="1"/>
        </p:nvCxnSpPr>
        <p:spPr>
          <a:xfrm>
            <a:off x="-38100" y="5342084"/>
            <a:ext cx="12240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uilding with a tower and a statue in the background&#10;&#10;Description automatically generated">
            <a:extLst>
              <a:ext uri="{FF2B5EF4-FFF2-40B4-BE49-F238E27FC236}">
                <a16:creationId xmlns:a16="http://schemas.microsoft.com/office/drawing/2014/main" id="{253A5B0D-FD71-4200-4A6A-64A0A5099B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" r="3486"/>
          <a:stretch>
            <a:fillRect/>
          </a:stretch>
        </p:blipFill>
        <p:spPr>
          <a:xfrm>
            <a:off x="-38100" y="-8589"/>
            <a:ext cx="12240000" cy="532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693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867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E736BAE-8E9A-4956-8506-173320B7E9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413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2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7BBD6-491B-4B0F-997D-9675265194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800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subtitle</a:t>
            </a:r>
            <a:endParaRPr lang="en-CH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73CAF70-4892-43A2-90EA-CBB039C88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728539B-31E7-420A-9F5E-3D67A078E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440611"/>
            <a:ext cx="11522075" cy="4471200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7600" indent="-230400">
              <a:buClr>
                <a:srgbClr val="FF9900"/>
              </a:buClr>
              <a:buFont typeface="Arial" panose="020B0604020202020204" pitchFamily="34" charset="0"/>
              <a:buChar char="•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FF9900"/>
              </a:buClr>
              <a:buFont typeface="Arial" panose="020B0604020202020204" pitchFamily="34" charset="0"/>
              <a:buChar char="•"/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66C9C8C-5659-48A3-88FF-D7DCDBF494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lang="en-GB" sz="1000" dirty="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23594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229" cy="86845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6344547" y="1441606"/>
            <a:ext cx="5508000" cy="4471751"/>
          </a:xfrm>
          <a:prstGeom prst="rect">
            <a:avLst/>
          </a:prstGeom>
        </p:spPr>
        <p:txBody>
          <a:bodyPr/>
          <a:lstStyle>
            <a:lvl1pPr>
              <a:def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en-US" sz="1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lang="en-GB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>
              <a:buClr>
                <a:srgbClr val="FF9900"/>
              </a:buClr>
            </a:pPr>
            <a:r>
              <a:rPr lang="ja-JP" altLang="en-US"/>
              <a:t>マスター テキストの書式設定</a:t>
            </a:r>
          </a:p>
          <a:p>
            <a:pPr lvl="1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>
              <a:buClr>
                <a:srgbClr val="FF9900"/>
              </a:buClr>
            </a:pPr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AC07D585-F4E9-4B85-8706-0A00FB6AC1A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18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6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9004DE7-8E68-4E79-8F07-8A52E6E2D6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963" y="855571"/>
            <a:ext cx="9982800" cy="4270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CH" sz="2400" b="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  <a:endParaRPr lang="en-CH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01307C0-55A2-4D0D-9810-11A03F3B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6"/>
            <a:ext cx="9982800" cy="529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5D30CBE9-CB56-4239-810E-3A0EFEE291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963" y="6010275"/>
            <a:ext cx="9662477" cy="482599"/>
          </a:xfrm>
          <a:prstGeom prst="rect">
            <a:avLst/>
          </a:prstGeom>
        </p:spPr>
        <p:txBody>
          <a:bodyPr anchor="b" anchorCtr="0"/>
          <a:lstStyle>
            <a:lvl1pPr marL="0" indent="0" algn="l">
              <a:buNone/>
              <a:defRPr sz="1000"/>
            </a:lvl1pPr>
            <a:lvl5pPr>
              <a:defRPr/>
            </a:lvl5pPr>
          </a:lstStyle>
          <a:p>
            <a:pPr lvl="0"/>
            <a:r>
              <a:rPr lang="en-US"/>
              <a:t>References</a:t>
            </a:r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1F687D-6E0C-492D-947A-69BCB28B99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4963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FF9900"/>
              </a:buClr>
              <a:defRPr lang="en-US" sz="2000" kern="12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98BD6636-71CB-4A82-8FDB-8F5CDE4B8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4549" y="1440000"/>
            <a:ext cx="5508000" cy="4471752"/>
          </a:xfrm>
          <a:prstGeom prst="rect">
            <a:avLst/>
          </a:prstGeom>
        </p:spPr>
        <p:txBody>
          <a:bodyPr/>
          <a:lstStyle>
            <a:lvl1pPr>
              <a:buClr>
                <a:srgbClr val="FF9900"/>
              </a:buClr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FF9900"/>
              </a:buClr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FF9900"/>
              </a:buClr>
              <a:defRPr sz="1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FF9900"/>
              </a:buClr>
              <a:defRPr sz="1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34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421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12">
            <a:extLst>
              <a:ext uri="{FF2B5EF4-FFF2-40B4-BE49-F238E27FC236}">
                <a16:creationId xmlns:a16="http://schemas.microsoft.com/office/drawing/2014/main" id="{B491D7B3-AAC7-4210-B13F-945A494C3B2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34963" y="1200150"/>
            <a:ext cx="11542909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2400"/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F6FAD23B-724D-4668-A2C7-87AC3817012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484" y="311433"/>
            <a:ext cx="1467389" cy="48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40EDD055-3040-4579-B76E-5E649EB9F626}"/>
              </a:ext>
            </a:extLst>
          </p:cNvPr>
          <p:cNvSpPr/>
          <p:nvPr userDrawn="1"/>
        </p:nvSpPr>
        <p:spPr>
          <a:xfrm>
            <a:off x="0" y="6544721"/>
            <a:ext cx="12192000" cy="385789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779701-C3BD-4D67-9058-8F63AC6897F9}"/>
              </a:ext>
            </a:extLst>
          </p:cNvPr>
          <p:cNvGrpSpPr/>
          <p:nvPr userDrawn="1"/>
        </p:nvGrpSpPr>
        <p:grpSpPr>
          <a:xfrm>
            <a:off x="10168260" y="5983477"/>
            <a:ext cx="1964535" cy="565062"/>
            <a:chOff x="10161910" y="5983477"/>
            <a:chExt cx="1964535" cy="56506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C6B3D81-1FB4-4A09-88BF-36904BF962FA}"/>
                </a:ext>
              </a:extLst>
            </p:cNvPr>
            <p:cNvGrpSpPr/>
            <p:nvPr userDrawn="1"/>
          </p:nvGrpSpPr>
          <p:grpSpPr>
            <a:xfrm>
              <a:off x="11570903" y="5983477"/>
              <a:ext cx="555542" cy="565062"/>
              <a:chOff x="6114980" y="2695609"/>
              <a:chExt cx="831852" cy="846107"/>
            </a:xfrm>
          </p:grpSpPr>
          <p:pic>
            <p:nvPicPr>
              <p:cNvPr id="34" name="Afbeelding 12">
                <a:extLst>
                  <a:ext uri="{FF2B5EF4-FFF2-40B4-BE49-F238E27FC236}">
                    <a16:creationId xmlns:a16="http://schemas.microsoft.com/office/drawing/2014/main" id="{C0DF2282-FA0C-441E-B5C1-D187E67CC569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22" r="23631" b="34108"/>
              <a:stretch/>
            </p:blipFill>
            <p:spPr>
              <a:xfrm>
                <a:off x="6114980" y="2695609"/>
                <a:ext cx="831852" cy="733391"/>
              </a:xfrm>
              <a:prstGeom prst="rect">
                <a:avLst/>
              </a:prstGeom>
            </p:spPr>
          </p:pic>
          <p:pic>
            <p:nvPicPr>
              <p:cNvPr id="35" name="Afbeelding 12">
                <a:extLst>
                  <a:ext uri="{FF2B5EF4-FFF2-40B4-BE49-F238E27FC236}">
                    <a16:creationId xmlns:a16="http://schemas.microsoft.com/office/drawing/2014/main" id="{EAB70673-2C6E-4DE3-9056-4B949D1573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29000"/>
                <a:ext cx="173832" cy="56358"/>
              </a:xfrm>
              <a:prstGeom prst="rect">
                <a:avLst/>
              </a:prstGeom>
            </p:spPr>
          </p:pic>
          <p:pic>
            <p:nvPicPr>
              <p:cNvPr id="36" name="Afbeelding 12">
                <a:extLst>
                  <a:ext uri="{FF2B5EF4-FFF2-40B4-BE49-F238E27FC236}">
                    <a16:creationId xmlns:a16="http://schemas.microsoft.com/office/drawing/2014/main" id="{BB0CB1FE-8CD3-452F-B475-F959D31E8D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983" t="60828" r="45036" b="34108"/>
              <a:stretch/>
            </p:blipFill>
            <p:spPr>
              <a:xfrm>
                <a:off x="6434137" y="3485358"/>
                <a:ext cx="173832" cy="56358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8D9C57F1-E697-46BF-B6C7-E6BD4DC7ADA9}"/>
                </a:ext>
              </a:extLst>
            </p:cNvPr>
            <p:cNvGrpSpPr/>
            <p:nvPr userDrawn="1"/>
          </p:nvGrpSpPr>
          <p:grpSpPr>
            <a:xfrm>
              <a:off x="10161910" y="5983477"/>
              <a:ext cx="436799" cy="565062"/>
              <a:chOff x="3848029" y="2695609"/>
              <a:chExt cx="654050" cy="846107"/>
            </a:xfrm>
          </p:grpSpPr>
          <p:pic>
            <p:nvPicPr>
              <p:cNvPr id="38" name="Afbeelding 12">
                <a:extLst>
                  <a:ext uri="{FF2B5EF4-FFF2-40B4-BE49-F238E27FC236}">
                    <a16:creationId xmlns:a16="http://schemas.microsoft.com/office/drawing/2014/main" id="{4F203CC2-5A87-4BEF-8566-F4CA8EEEE646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1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9281" r="29403" b="34108"/>
              <a:stretch/>
            </p:blipFill>
            <p:spPr>
              <a:xfrm>
                <a:off x="3848029" y="2695609"/>
                <a:ext cx="654050" cy="733391"/>
              </a:xfrm>
              <a:prstGeom prst="rect">
                <a:avLst/>
              </a:prstGeom>
            </p:spPr>
          </p:pic>
          <p:pic>
            <p:nvPicPr>
              <p:cNvPr id="39" name="Afbeelding 12">
                <a:extLst>
                  <a:ext uri="{FF2B5EF4-FFF2-40B4-BE49-F238E27FC236}">
                    <a16:creationId xmlns:a16="http://schemas.microsoft.com/office/drawing/2014/main" id="{459F1E73-9410-44BF-B8AF-380A98D1CF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07655" y="3429000"/>
                <a:ext cx="140495" cy="56358"/>
              </a:xfrm>
              <a:prstGeom prst="rect">
                <a:avLst/>
              </a:prstGeom>
            </p:spPr>
          </p:pic>
          <p:pic>
            <p:nvPicPr>
              <p:cNvPr id="40" name="Afbeelding 12">
                <a:extLst>
                  <a:ext uri="{FF2B5EF4-FFF2-40B4-BE49-F238E27FC236}">
                    <a16:creationId xmlns:a16="http://schemas.microsoft.com/office/drawing/2014/main" id="{E1F983C6-58A7-4EB8-B68B-570C9E6F99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2" cstate="print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32" t="60828" r="45293" b="34108"/>
              <a:stretch/>
            </p:blipFill>
            <p:spPr>
              <a:xfrm>
                <a:off x="4110036" y="3485358"/>
                <a:ext cx="140495" cy="56358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107C2BE6-8E50-43D3-91CF-493AE95ACCD5}"/>
                </a:ext>
              </a:extLst>
            </p:cNvPr>
            <p:cNvGrpSpPr/>
            <p:nvPr userDrawn="1"/>
          </p:nvGrpSpPr>
          <p:grpSpPr>
            <a:xfrm>
              <a:off x="10617795" y="5983477"/>
              <a:ext cx="521615" cy="565062"/>
              <a:chOff x="4502079" y="2695609"/>
              <a:chExt cx="781050" cy="846107"/>
            </a:xfrm>
          </p:grpSpPr>
          <p:pic>
            <p:nvPicPr>
              <p:cNvPr id="42" name="Afbeelding 12">
                <a:extLst>
                  <a:ext uri="{FF2B5EF4-FFF2-40B4-BE49-F238E27FC236}">
                    <a16:creationId xmlns:a16="http://schemas.microsoft.com/office/drawing/2014/main" id="{DB05F3CB-D9D8-4E22-8AC6-DFA15723849D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192" r="24471" b="34108"/>
              <a:stretch/>
            </p:blipFill>
            <p:spPr>
              <a:xfrm>
                <a:off x="4502079" y="2695609"/>
                <a:ext cx="781050" cy="733391"/>
              </a:xfrm>
              <a:prstGeom prst="rect">
                <a:avLst/>
              </a:prstGeom>
            </p:spPr>
          </p:pic>
          <p:pic>
            <p:nvPicPr>
              <p:cNvPr id="43" name="Afbeelding 12">
                <a:extLst>
                  <a:ext uri="{FF2B5EF4-FFF2-40B4-BE49-F238E27FC236}">
                    <a16:creationId xmlns:a16="http://schemas.microsoft.com/office/drawing/2014/main" id="{BE96389D-9E4A-48A3-88BE-AFB2B9EA1A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29000"/>
                <a:ext cx="109538" cy="56358"/>
              </a:xfrm>
              <a:prstGeom prst="rect">
                <a:avLst/>
              </a:prstGeom>
            </p:spPr>
          </p:pic>
          <p:pic>
            <p:nvPicPr>
              <p:cNvPr id="44" name="Afbeelding 12">
                <a:extLst>
                  <a:ext uri="{FF2B5EF4-FFF2-40B4-BE49-F238E27FC236}">
                    <a16:creationId xmlns:a16="http://schemas.microsoft.com/office/drawing/2014/main" id="{BC266344-5732-4454-A75A-EFB8C0986F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 cstate="print">
                <a:duotone>
                  <a:prstClr val="black"/>
                  <a:schemeClr val="accent2">
                    <a:lumMod val="20000"/>
                    <a:lumOff val="80000"/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02" t="60828" r="46679" b="34108"/>
              <a:stretch/>
            </p:blipFill>
            <p:spPr>
              <a:xfrm>
                <a:off x="4819650" y="3485358"/>
                <a:ext cx="109538" cy="56358"/>
              </a:xfrm>
              <a:prstGeom prst="rect">
                <a:avLst/>
              </a:prstGeom>
            </p:spPr>
          </p:pic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B0AD420-6F22-454C-8811-19D6ED863EDD}"/>
                </a:ext>
              </a:extLst>
            </p:cNvPr>
            <p:cNvGrpSpPr/>
            <p:nvPr userDrawn="1"/>
          </p:nvGrpSpPr>
          <p:grpSpPr>
            <a:xfrm>
              <a:off x="11085334" y="5983477"/>
              <a:ext cx="555542" cy="565062"/>
              <a:chOff x="5283128" y="2695609"/>
              <a:chExt cx="831851" cy="846107"/>
            </a:xfrm>
          </p:grpSpPr>
          <p:pic>
            <p:nvPicPr>
              <p:cNvPr id="46" name="Afbeelding 12">
                <a:extLst>
                  <a:ext uri="{FF2B5EF4-FFF2-40B4-BE49-F238E27FC236}">
                    <a16:creationId xmlns:a16="http://schemas.microsoft.com/office/drawing/2014/main" id="{15E604B5-2EEE-4DBC-B0A5-8BF081063CFE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15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05" r="23349" b="34108"/>
              <a:stretch/>
            </p:blipFill>
            <p:spPr>
              <a:xfrm>
                <a:off x="5283128" y="2695609"/>
                <a:ext cx="831851" cy="733391"/>
              </a:xfrm>
              <a:prstGeom prst="rect">
                <a:avLst/>
              </a:prstGeom>
            </p:spPr>
          </p:pic>
          <p:pic>
            <p:nvPicPr>
              <p:cNvPr id="47" name="Afbeelding 12">
                <a:extLst>
                  <a:ext uri="{FF2B5EF4-FFF2-40B4-BE49-F238E27FC236}">
                    <a16:creationId xmlns:a16="http://schemas.microsoft.com/office/drawing/2014/main" id="{1C9A919F-C34E-4BB1-AC6A-7B97C176182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29000"/>
                <a:ext cx="147710" cy="56358"/>
              </a:xfrm>
              <a:prstGeom prst="rect">
                <a:avLst/>
              </a:prstGeom>
            </p:spPr>
          </p:pic>
          <p:pic>
            <p:nvPicPr>
              <p:cNvPr id="48" name="Afbeelding 12">
                <a:extLst>
                  <a:ext uri="{FF2B5EF4-FFF2-40B4-BE49-F238E27FC236}">
                    <a16:creationId xmlns:a16="http://schemas.microsoft.com/office/drawing/2014/main" id="{253DC97A-4110-4A91-8519-95A4EE5ADC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 cstate="print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865" t="60828" r="46804" b="34108"/>
              <a:stretch/>
            </p:blipFill>
            <p:spPr>
              <a:xfrm>
                <a:off x="5595938" y="3485358"/>
                <a:ext cx="147710" cy="56358"/>
              </a:xfrm>
              <a:prstGeom prst="rect">
                <a:avLst/>
              </a:prstGeom>
            </p:spPr>
          </p:pic>
        </p:grpSp>
      </p:grpSp>
      <p:sp>
        <p:nvSpPr>
          <p:cNvPr id="49" name="Right Triangle 48">
            <a:extLst>
              <a:ext uri="{FF2B5EF4-FFF2-40B4-BE49-F238E27FC236}">
                <a16:creationId xmlns:a16="http://schemas.microsoft.com/office/drawing/2014/main" id="{B098847B-8855-408E-9214-F1349EDCFC68}"/>
              </a:ext>
            </a:extLst>
          </p:cNvPr>
          <p:cNvSpPr/>
          <p:nvPr userDrawn="1"/>
        </p:nvSpPr>
        <p:spPr>
          <a:xfrm rot="10800000" flipV="1">
            <a:off x="7593547" y="6713999"/>
            <a:ext cx="3924000" cy="144000"/>
          </a:xfrm>
          <a:prstGeom prst="rtTriangle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CCC7AA0-5399-4788-8FBA-3E4CE0CC470B}"/>
              </a:ext>
            </a:extLst>
          </p:cNvPr>
          <p:cNvSpPr/>
          <p:nvPr userDrawn="1"/>
        </p:nvSpPr>
        <p:spPr>
          <a:xfrm>
            <a:off x="11503661" y="6714000"/>
            <a:ext cx="688340" cy="144000"/>
          </a:xfrm>
          <a:prstGeom prst="rect">
            <a:avLst/>
          </a:prstGeom>
          <a:solidFill>
            <a:srgbClr val="9CB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9CBE4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BB6F-033E-42FF-88C9-81C3F25AD68F}"/>
              </a:ext>
            </a:extLst>
          </p:cNvPr>
          <p:cNvSpPr/>
          <p:nvPr userDrawn="1"/>
        </p:nvSpPr>
        <p:spPr>
          <a:xfrm>
            <a:off x="340164" y="6544722"/>
            <a:ext cx="5137176" cy="338554"/>
          </a:xfrm>
          <a:prstGeom prst="rect">
            <a:avLst/>
          </a:prstGeom>
        </p:spPr>
        <p:txBody>
          <a:bodyPr wrap="none" anchor="ctr" anchorCtr="0">
            <a:spAutoFit/>
          </a:bodyPr>
          <a:lstStyle/>
          <a:p>
            <a:pPr algn="l"/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INTERNATIONAL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CTEPH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CONFERENCE </a:t>
            </a:r>
            <a:r>
              <a:rPr lang="nl-BE" sz="1600" b="1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2026</a:t>
            </a:r>
            <a:r>
              <a:rPr lang="nl-BE" sz="1400" kern="1200" spc="200" dirty="0">
                <a:solidFill>
                  <a:schemeClr val="tx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696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3" r:id="rId2"/>
    <p:sldLayoutId id="2147483650" r:id="rId3"/>
    <p:sldLayoutId id="2147483652" r:id="rId4"/>
    <p:sldLayoutId id="2147483654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3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69" userDrawn="1">
          <p15:clr>
            <a:srgbClr val="F26B43"/>
          </p15:clr>
        </p15:guide>
        <p15:guide id="4" pos="211" userDrawn="1">
          <p15:clr>
            <a:srgbClr val="F26B43"/>
          </p15:clr>
        </p15:guide>
        <p15:guide id="5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D7D4230F-08F0-7B58-B794-C7A2054D52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ICC 2026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4793D64F-2740-3E97-17CE-C9507F6EA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9281" y="5998706"/>
            <a:ext cx="11399070" cy="501650"/>
          </a:xfrm>
        </p:spPr>
        <p:txBody>
          <a:bodyPr/>
          <a:lstStyle/>
          <a:p>
            <a:r>
              <a:rPr lang="en-GB" altLang="ja-JP" dirty="0"/>
              <a:t>Volume-outcome Relationship for Balloon Pulmonary Angioplasty in CTEPH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133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F8A598DA-1073-AEE4-B5AB-D9AEFDEB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950" t="22377" r="14180" b="18799"/>
          <a:stretch>
            <a:fillRect/>
          </a:stretch>
        </p:blipFill>
        <p:spPr>
          <a:xfrm>
            <a:off x="6761637" y="4703300"/>
            <a:ext cx="1804009" cy="1833729"/>
          </a:xfrm>
          <a:prstGeom prst="rect">
            <a:avLst/>
          </a:prstGeom>
          <a:ln>
            <a:noFill/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C952BFA-E8FC-B616-E3D7-77A8B4E33A8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6826" b="8284"/>
          <a:stretch>
            <a:fillRect/>
          </a:stretch>
        </p:blipFill>
        <p:spPr>
          <a:xfrm>
            <a:off x="1211027" y="4703299"/>
            <a:ext cx="5330162" cy="1833729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EFE197-C596-2577-6D4E-E2479213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62" y="1331747"/>
            <a:ext cx="10193338" cy="2859254"/>
          </a:xfrm>
        </p:spPr>
        <p:txBody>
          <a:bodyPr/>
          <a:lstStyle/>
          <a:p>
            <a:pPr>
              <a:lnSpc>
                <a:spcPts val="1500"/>
              </a:lnSpc>
            </a:pPr>
            <a:r>
              <a:rPr lang="en-GB" sz="2000" b="1" dirty="0"/>
              <a:t>Ryo Takano</a:t>
            </a:r>
            <a:r>
              <a:rPr lang="en-GB" sz="2000" dirty="0"/>
              <a:t>, </a:t>
            </a:r>
            <a:r>
              <a:rPr lang="en-GB" sz="1600" dirty="0"/>
              <a:t>Division of Pulmonary Circulation, </a:t>
            </a:r>
            <a:r>
              <a:rPr lang="en-GB" altLang="ja-JP" sz="1600" dirty="0"/>
              <a:t>Department of Cardiovascular Medicine, </a:t>
            </a:r>
            <a:r>
              <a:rPr lang="en-GB" sz="1600" dirty="0"/>
              <a:t>NCVC</a:t>
            </a:r>
            <a:endParaRPr lang="en-GB" sz="1800" dirty="0"/>
          </a:p>
          <a:p>
            <a:pPr>
              <a:lnSpc>
                <a:spcPts val="1500"/>
              </a:lnSpc>
            </a:pPr>
            <a:r>
              <a:rPr lang="en-GB" sz="2000" dirty="0"/>
              <a:t>Koshiro </a:t>
            </a:r>
            <a:r>
              <a:rPr lang="en-GB" sz="2000" dirty="0" err="1"/>
              <a:t>Kanaoka</a:t>
            </a:r>
            <a:r>
              <a:rPr lang="en-GB" sz="2000" dirty="0"/>
              <a:t>, </a:t>
            </a:r>
            <a:r>
              <a:rPr lang="en" altLang="ja-JP" sz="1600" dirty="0"/>
              <a:t>Department of Medical and Health Information Management, NCVC</a:t>
            </a:r>
            <a:endParaRPr lang="en-GB" sz="1800" dirty="0"/>
          </a:p>
          <a:p>
            <a:pPr>
              <a:lnSpc>
                <a:spcPts val="1500"/>
              </a:lnSpc>
            </a:pPr>
            <a:r>
              <a:rPr lang="en-GB" sz="2000" dirty="0"/>
              <a:t>Yoko Sumita, </a:t>
            </a:r>
            <a:r>
              <a:rPr lang="en" altLang="ja-JP" sz="1600" dirty="0"/>
              <a:t>Department of Medical and Health Information Management, NCVC</a:t>
            </a:r>
            <a:endParaRPr lang="en" altLang="ja-JP" sz="1800" dirty="0"/>
          </a:p>
          <a:p>
            <a:pPr>
              <a:lnSpc>
                <a:spcPts val="1500"/>
              </a:lnSpc>
            </a:pPr>
            <a:r>
              <a:rPr lang="en-GB" sz="2000" dirty="0"/>
              <a:t>Jin Ueda, </a:t>
            </a:r>
            <a:r>
              <a:rPr lang="en-GB" sz="1600" dirty="0"/>
              <a:t>Division of Pulmonary Circulation, </a:t>
            </a:r>
            <a:r>
              <a:rPr lang="en-GB" altLang="ja-JP" sz="1600" dirty="0"/>
              <a:t>Department of Cardiovascular Medicine, </a:t>
            </a:r>
            <a:r>
              <a:rPr lang="en-GB" sz="1600" dirty="0"/>
              <a:t>NCVC</a:t>
            </a:r>
            <a:endParaRPr lang="en-GB" sz="1800" dirty="0"/>
          </a:p>
          <a:p>
            <a:pPr>
              <a:lnSpc>
                <a:spcPts val="1500"/>
              </a:lnSpc>
            </a:pPr>
            <a:r>
              <a:rPr lang="en-GB" sz="2000" dirty="0"/>
              <a:t>Akihiro Tsuji,</a:t>
            </a:r>
            <a:r>
              <a:rPr kumimoji="1" lang="en-GB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GB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Division of Pulmonary Circulation, </a:t>
            </a:r>
            <a:r>
              <a:rPr lang="en-GB" altLang="ja-JP" sz="1600" dirty="0"/>
              <a:t>Department of Cardiovascular Medicine, </a:t>
            </a:r>
            <a:r>
              <a:rPr kumimoji="1" lang="en-GB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NCVC</a:t>
            </a:r>
            <a:endParaRPr lang="en-GB" sz="2000" dirty="0"/>
          </a:p>
          <a:p>
            <a:pPr>
              <a:lnSpc>
                <a:spcPts val="1500"/>
              </a:lnSpc>
            </a:pPr>
            <a:r>
              <a:rPr lang="en-GB" sz="2000" dirty="0"/>
              <a:t>Kenichi Tsujita, </a:t>
            </a:r>
            <a:r>
              <a:rPr lang="en-GB" sz="1600" dirty="0"/>
              <a:t>Department of Cardiovascular Medicine, Kumamoto University</a:t>
            </a:r>
            <a:endParaRPr lang="en-GB" sz="1800" dirty="0"/>
          </a:p>
          <a:p>
            <a:pPr>
              <a:lnSpc>
                <a:spcPts val="1500"/>
              </a:lnSpc>
            </a:pPr>
            <a:r>
              <a:rPr lang="en-GB" sz="2000" dirty="0"/>
              <a:t>Teruo Noguchi, </a:t>
            </a:r>
            <a:r>
              <a:rPr lang="en-GB" sz="1600" dirty="0"/>
              <a:t>Department of Cardiovascular Medicine, NCVC</a:t>
            </a:r>
            <a:endParaRPr lang="en-GB" sz="1800" dirty="0"/>
          </a:p>
          <a:p>
            <a:pPr>
              <a:lnSpc>
                <a:spcPts val="1500"/>
              </a:lnSpc>
            </a:pPr>
            <a:r>
              <a:rPr lang="en-GB" sz="2000" dirty="0"/>
              <a:t>Yoshihiro Miyamoto,</a:t>
            </a:r>
            <a:r>
              <a:rPr kumimoji="1" lang="en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1" lang="en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Department of Medical and Health Information Management, NCVC</a:t>
            </a:r>
            <a:endParaRPr lang="en-GB" sz="2000" dirty="0"/>
          </a:p>
          <a:p>
            <a:pPr>
              <a:lnSpc>
                <a:spcPts val="1500"/>
              </a:lnSpc>
            </a:pPr>
            <a:r>
              <a:rPr lang="en-GB" sz="2000" dirty="0"/>
              <a:t>Takeshi Ogo, </a:t>
            </a:r>
            <a:r>
              <a:rPr kumimoji="1" lang="en-GB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Division of Pulmonary Circulation, </a:t>
            </a:r>
            <a:r>
              <a:rPr lang="en-GB" altLang="ja-JP" sz="1600" dirty="0"/>
              <a:t>Department of Cardiovascular Medicine, </a:t>
            </a:r>
            <a:r>
              <a:rPr kumimoji="1" lang="en-GB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NCVC</a:t>
            </a:r>
            <a:endParaRPr lang="en-GB" dirty="0"/>
          </a:p>
          <a:p>
            <a:pPr>
              <a:lnSpc>
                <a:spcPts val="1500"/>
              </a:lnSpc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0EAA6-E668-ACD9-C881-6EA1F7011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19354"/>
            <a:ext cx="9982800" cy="86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GB" dirty="0"/>
              <a:t>Volume-outcome Relationship </a:t>
            </a:r>
            <a:br>
              <a:rPr lang="en-GB" dirty="0"/>
            </a:br>
            <a:r>
              <a:rPr lang="en-GB" dirty="0"/>
              <a:t>for Balloon Pulmonary Angioplasty in CTEPH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7BF3AD56-20FC-9115-97EE-F909BA9C7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7071691-2CDA-57C7-3D20-CB562B0BC264}"/>
              </a:ext>
            </a:extLst>
          </p:cNvPr>
          <p:cNvSpPr txBox="1"/>
          <p:nvPr/>
        </p:nvSpPr>
        <p:spPr>
          <a:xfrm>
            <a:off x="797540" y="4303190"/>
            <a:ext cx="9303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JP" sz="2000" b="1" dirty="0"/>
              <a:t>NCVC: National Cerebral and Cardiovascular </a:t>
            </a:r>
            <a:r>
              <a:rPr lang="en-GB" altLang="ja-JP" sz="2000" b="1" dirty="0" err="1"/>
              <a:t>Center</a:t>
            </a:r>
            <a:r>
              <a:rPr lang="en-GB" altLang="ja-JP" sz="2000" b="1" dirty="0"/>
              <a:t>, Osaka, Japan</a:t>
            </a:r>
            <a:endParaRPr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20440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FA141CE-FA6E-E54B-3DBB-A899B256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406" y="1247507"/>
            <a:ext cx="7532561" cy="46336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2000" dirty="0"/>
              <a:t>Balloon pulmonary angioplasty (BPA) is an established component of multimodal therapy for CTEPH and improves </a:t>
            </a:r>
            <a:r>
              <a:rPr lang="en-GB" sz="2000" dirty="0" err="1"/>
              <a:t>hemodynamics</a:t>
            </a:r>
            <a:r>
              <a:rPr lang="en-GB" sz="2000" dirty="0"/>
              <a:t> and long-term outcomes</a:t>
            </a:r>
            <a:r>
              <a:rPr lang="en-GB" sz="2000" baseline="30000" dirty="0"/>
              <a:t>1-2</a:t>
            </a:r>
            <a:r>
              <a:rPr lang="en-GB" sz="2000" dirty="0"/>
              <a:t>.</a:t>
            </a:r>
          </a:p>
          <a:p>
            <a:pPr>
              <a:lnSpc>
                <a:spcPct val="100000"/>
              </a:lnSpc>
            </a:pPr>
            <a:endParaRPr lang="en-GB" sz="200" dirty="0"/>
          </a:p>
          <a:p>
            <a:pPr>
              <a:lnSpc>
                <a:spcPct val="100000"/>
              </a:lnSpc>
            </a:pPr>
            <a:r>
              <a:rPr lang="en-GB" sz="2000" dirty="0"/>
              <a:t>Advances in</a:t>
            </a:r>
            <a:r>
              <a:rPr lang="en-GB" altLang="ja-JP" sz="2000" dirty="0"/>
              <a:t> technique and periprocedural management have improved safety, leading to expanded indications and an increase in centers performing BPA</a:t>
            </a:r>
            <a:r>
              <a:rPr lang="en-GB" altLang="ja-JP" sz="2000" baseline="30000" dirty="0"/>
              <a:t>3</a:t>
            </a:r>
            <a:r>
              <a:rPr lang="en-GB" altLang="ja-JP" sz="2000" dirty="0"/>
              <a:t>.</a:t>
            </a:r>
          </a:p>
          <a:p>
            <a:pPr>
              <a:lnSpc>
                <a:spcPct val="100000"/>
              </a:lnSpc>
            </a:pPr>
            <a:endParaRPr lang="en-GB" altLang="ja-JP" sz="200" dirty="0"/>
          </a:p>
          <a:p>
            <a:pPr>
              <a:lnSpc>
                <a:spcPct val="100000"/>
              </a:lnSpc>
            </a:pPr>
            <a:r>
              <a:rPr lang="en-GB" altLang="ja-JP" sz="2000" dirty="0"/>
              <a:t>Procedural volume has emerged as an important determinant of safety</a:t>
            </a:r>
            <a:r>
              <a:rPr lang="en-GB" altLang="ja-JP" sz="2000" baseline="30000" dirty="0"/>
              <a:t>4-5</a:t>
            </a:r>
            <a:r>
              <a:rPr lang="en-GB" altLang="ja-JP" sz="2000" dirty="0"/>
              <a:t>, and recent report from J-BPA registry suggest that centers performing </a:t>
            </a:r>
            <a:r>
              <a:rPr lang="en-GB" altLang="ja-JP" sz="2000" b="1" dirty="0"/>
              <a:t>≥ 50 procedures/year</a:t>
            </a:r>
            <a:r>
              <a:rPr lang="en-GB" altLang="ja-JP" sz="2000" dirty="0"/>
              <a:t> experience fewer severe complications</a:t>
            </a:r>
            <a:r>
              <a:rPr lang="en-GB" altLang="ja-JP" sz="2000" baseline="30000" dirty="0"/>
              <a:t>6</a:t>
            </a:r>
            <a:r>
              <a:rPr lang="en-GB" altLang="ja-JP" sz="2000" dirty="0"/>
              <a:t>.</a:t>
            </a:r>
          </a:p>
          <a:p>
            <a:pPr>
              <a:lnSpc>
                <a:spcPct val="100000"/>
              </a:lnSpc>
            </a:pPr>
            <a:endParaRPr lang="en-GB" altLang="ja-JP" sz="200" dirty="0"/>
          </a:p>
          <a:p>
            <a:pPr>
              <a:lnSpc>
                <a:spcPct val="100000"/>
              </a:lnSpc>
            </a:pPr>
            <a:r>
              <a:rPr lang="en-GB" altLang="ja-JP" sz="2000" dirty="0"/>
              <a:t>However, data-driven criteria for defining BPA </a:t>
            </a:r>
            <a:r>
              <a:rPr lang="en-GB" altLang="ja-JP" sz="2000" dirty="0" err="1"/>
              <a:t>center</a:t>
            </a:r>
            <a:r>
              <a:rPr lang="en-GB" altLang="ja-JP" sz="2000" dirty="0"/>
              <a:t> expertise and volume thresholds remain lacking.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D5E324-C294-00D0-09AB-BC96E5F9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E5AAC-B70B-2BDB-E8C3-A8E9E4BD04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164" y="6010275"/>
            <a:ext cx="10287599" cy="482599"/>
          </a:xfrm>
        </p:spPr>
        <p:txBody>
          <a:bodyPr/>
          <a:lstStyle/>
          <a:p>
            <a:r>
              <a:rPr lang="en" altLang="ja-JP" dirty="0"/>
              <a:t>1. Delcroix M et al. Circulation. 2024;150(17):1354-1365. 2. Lang IM, et al. J Am Coll </a:t>
            </a:r>
            <a:r>
              <a:rPr lang="en" altLang="ja-JP" dirty="0" err="1"/>
              <a:t>Cardiol</a:t>
            </a:r>
            <a:r>
              <a:rPr lang="en" altLang="ja-JP" dirty="0"/>
              <a:t>. 2025;85(23):2270-2284. 3. Takano R, et al. JACC Asia. 2026:S2772-3747(26)00029-3. 4. </a:t>
            </a:r>
            <a:r>
              <a:rPr lang="en-US" altLang="ja-JP" dirty="0"/>
              <a:t>Humbert M, et al. </a:t>
            </a:r>
            <a:r>
              <a:rPr lang="en-US" altLang="ja-JP" dirty="0" err="1"/>
              <a:t>Eur</a:t>
            </a:r>
            <a:r>
              <a:rPr lang="en-US" altLang="ja-JP" dirty="0"/>
              <a:t> Respir J. 2023;61:2200879</a:t>
            </a:r>
            <a:r>
              <a:rPr lang="ja-JP" altLang="ja-JP" dirty="0"/>
              <a:t> </a:t>
            </a:r>
            <a:r>
              <a:rPr lang="en-US" altLang="ja-JP" dirty="0"/>
              <a:t>5. Kim NH, et al. </a:t>
            </a:r>
            <a:r>
              <a:rPr lang="en-US" altLang="ja-JP" dirty="0" err="1"/>
              <a:t>Eur</a:t>
            </a:r>
            <a:r>
              <a:rPr lang="en-US" altLang="ja-JP" dirty="0"/>
              <a:t> Respir J. 2024;64(4):2401294. </a:t>
            </a:r>
            <a:r>
              <a:rPr lang="en" altLang="ja-JP" dirty="0"/>
              <a:t>6. Ogo T, et al. Circ Cardiovasc </a:t>
            </a:r>
            <a:r>
              <a:rPr lang="en" altLang="ja-JP" dirty="0" err="1"/>
              <a:t>Interv</a:t>
            </a:r>
            <a:r>
              <a:rPr lang="en" altLang="ja-JP" dirty="0"/>
              <a:t>. 2025;18(12):e016172.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0D8C415-E84F-7D16-8C56-E6B792FDD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8718" r="51014" b="7623"/>
          <a:stretch>
            <a:fillRect/>
          </a:stretch>
        </p:blipFill>
        <p:spPr bwMode="auto">
          <a:xfrm>
            <a:off x="7968004" y="1734154"/>
            <a:ext cx="4161259" cy="204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2690A26-0303-FA4C-A280-2883AD2C2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2" t="69882" r="1182" b="6458"/>
          <a:stretch>
            <a:fillRect/>
          </a:stretch>
        </p:blipFill>
        <p:spPr bwMode="auto">
          <a:xfrm>
            <a:off x="7968004" y="3874955"/>
            <a:ext cx="4161259" cy="196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BE29242-0D27-B3F5-A674-9303813CB78D}"/>
              </a:ext>
            </a:extLst>
          </p:cNvPr>
          <p:cNvSpPr txBox="1"/>
          <p:nvPr/>
        </p:nvSpPr>
        <p:spPr>
          <a:xfrm>
            <a:off x="9219167" y="1312621"/>
            <a:ext cx="17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/>
              <a:t>J-BPA registry</a:t>
            </a:r>
            <a:endParaRPr kumimoji="1" lang="ja-JP" altLang="en-US" b="1" baseline="30000" dirty="0"/>
          </a:p>
        </p:txBody>
      </p:sp>
    </p:spTree>
    <p:extLst>
      <p:ext uri="{BB962C8B-B14F-4D97-AF65-F5344CB8AC3E}">
        <p14:creationId xmlns:p14="http://schemas.microsoft.com/office/powerpoint/2010/main" val="2718190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0B58B-9DD4-38D7-7AF2-BFE8EF55A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7461893-9FA0-348F-C00B-5AC84B8AE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2116799"/>
            <a:ext cx="11522075" cy="38934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ja-JP" sz="2000" b="1" dirty="0"/>
              <a:t>Retrospective observational study from JROAD-DPC database (2012-2022)</a:t>
            </a:r>
          </a:p>
          <a:p>
            <a:pPr lvl="1">
              <a:lnSpc>
                <a:spcPct val="100000"/>
              </a:lnSpc>
            </a:pPr>
            <a:r>
              <a:rPr lang="en-US" altLang="ja-JP" dirty="0">
                <a:solidFill>
                  <a:schemeClr val="tx1"/>
                </a:solidFill>
              </a:rPr>
              <a:t>14,468 BPA procedures performed in 3,708 patients</a:t>
            </a:r>
            <a:endParaRPr lang="en-US" altLang="ja-JP" sz="2000" dirty="0"/>
          </a:p>
          <a:p>
            <a:pPr>
              <a:lnSpc>
                <a:spcPct val="100000"/>
              </a:lnSpc>
            </a:pPr>
            <a:endParaRPr lang="en-US" altLang="ja-JP" sz="800" b="1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ja-JP" sz="2000" b="1" dirty="0">
                <a:solidFill>
                  <a:schemeClr val="tx1"/>
                </a:solidFill>
              </a:rPr>
              <a:t>Complications</a:t>
            </a:r>
            <a:r>
              <a:rPr lang="en-US" altLang="ja-JP" sz="2000" b="1" baseline="30000" dirty="0">
                <a:solidFill>
                  <a:schemeClr val="tx1"/>
                </a:solidFill>
              </a:rPr>
              <a:t>1</a:t>
            </a:r>
          </a:p>
          <a:p>
            <a:pPr>
              <a:lnSpc>
                <a:spcPct val="100000"/>
              </a:lnSpc>
            </a:pPr>
            <a:endParaRPr lang="en-GB" dirty="0"/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147A05-0D82-6A6C-8FAA-25B01CED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Methods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5738CA-B362-1D9C-F7DF-726061576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" altLang="ja-JP" dirty="0"/>
              <a:t>1. Takano R, et al. JACC Asia. 2026:S2772-3747(26)00029-3.</a:t>
            </a:r>
            <a:endParaRPr lang="en-GB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24C7FECB-4058-6C3C-1D51-D45EAAF5663F}"/>
              </a:ext>
            </a:extLst>
          </p:cNvPr>
          <p:cNvSpPr/>
          <p:nvPr/>
        </p:nvSpPr>
        <p:spPr>
          <a:xfrm>
            <a:off x="225286" y="1378625"/>
            <a:ext cx="11751021" cy="50170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/>
              <a:t>Aim: </a:t>
            </a:r>
            <a:r>
              <a:rPr lang="en" altLang="ja-JP" sz="2000" b="1" dirty="0"/>
              <a:t>To define an expert-center threshold for annual BPA volume using a data-driven approach</a:t>
            </a:r>
            <a:endParaRPr kumimoji="1" lang="en-US" altLang="ja-JP" sz="2000" b="1" dirty="0"/>
          </a:p>
        </p:txBody>
      </p:sp>
      <p:pic>
        <p:nvPicPr>
          <p:cNvPr id="9" name="Picture 26" descr="レセプトおよびDPCデータを用いた循環器疾患における医療の質に関する研究について | お知らせ | 沼田脳神経外科循環器科病院">
            <a:extLst>
              <a:ext uri="{FF2B5EF4-FFF2-40B4-BE49-F238E27FC236}">
                <a16:creationId xmlns:a16="http://schemas.microsoft.com/office/drawing/2014/main" id="{A6690F55-426F-1FA1-AFD4-E7C46DFDD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34" y="2175921"/>
            <a:ext cx="2231273" cy="691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1EBF3FE1-8B29-26FF-7F98-D101DC74E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12112" r="57245" b="70121"/>
          <a:stretch>
            <a:fillRect/>
          </a:stretch>
        </p:blipFill>
        <p:spPr bwMode="auto">
          <a:xfrm>
            <a:off x="695735" y="3991227"/>
            <a:ext cx="2042136" cy="197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7851E250-B77C-D77A-0DC9-5FCBDB185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7" t="29652" r="57245" b="47172"/>
          <a:stretch>
            <a:fillRect/>
          </a:stretch>
        </p:blipFill>
        <p:spPr bwMode="auto">
          <a:xfrm>
            <a:off x="2734881" y="3375997"/>
            <a:ext cx="2042135" cy="257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3DB391A-2BA4-DEB0-778E-B58169083FD3}"/>
              </a:ext>
            </a:extLst>
          </p:cNvPr>
          <p:cNvSpPr txBox="1">
            <a:spLocks/>
          </p:cNvSpPr>
          <p:nvPr/>
        </p:nvSpPr>
        <p:spPr>
          <a:xfrm>
            <a:off x="4862490" y="3232873"/>
            <a:ext cx="2231273" cy="3088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6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9D02E2CB-E375-190F-BF01-5176833D63DD}"/>
              </a:ext>
            </a:extLst>
          </p:cNvPr>
          <p:cNvSpPr txBox="1">
            <a:spLocks/>
          </p:cNvSpPr>
          <p:nvPr/>
        </p:nvSpPr>
        <p:spPr>
          <a:xfrm>
            <a:off x="5137788" y="3163207"/>
            <a:ext cx="6719249" cy="2725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24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7600" indent="-2304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20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8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F9900"/>
              </a:buClr>
              <a:buFont typeface="Arial" panose="020B0604020202020204" pitchFamily="34" charset="0"/>
              <a:buChar char="•"/>
              <a:defRPr kumimoji="1" sz="1600" kern="120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ja-JP" sz="2000" b="1" dirty="0"/>
              <a:t>Analysis</a:t>
            </a:r>
            <a:endParaRPr lang="en-US" altLang="ja-JP" sz="2000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Volume group comparison</a:t>
            </a:r>
            <a:r>
              <a:rPr lang="en" altLang="ja-JP" dirty="0"/>
              <a:t> </a:t>
            </a:r>
            <a:r>
              <a:rPr lang="en" altLang="ja-JP" sz="1600" dirty="0"/>
              <a:t>(tertile-based classification)</a:t>
            </a:r>
            <a:endParaRPr lang="en-GB" b="1" dirty="0">
              <a:solidFill>
                <a:schemeClr val="tx1"/>
              </a:solidFill>
            </a:endParaRPr>
          </a:p>
          <a:p>
            <a:pPr lvl="2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Low-volume：1-34 procedures/year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Intermediate-volume：35-126 procedures/year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High-volume：≥127 procedures/year</a:t>
            </a:r>
            <a:endParaRPr lang="en-GB" sz="800" b="1" dirty="0">
              <a:solidFill>
                <a:schemeClr val="tx1"/>
              </a:solidFill>
            </a:endParaRPr>
          </a:p>
          <a:p>
            <a:pPr lvl="1">
              <a:lnSpc>
                <a:spcPct val="100000"/>
              </a:lnSpc>
            </a:pPr>
            <a:r>
              <a:rPr lang="en-GB" b="1" dirty="0">
                <a:solidFill>
                  <a:schemeClr val="tx1"/>
                </a:solidFill>
              </a:rPr>
              <a:t>Restricted cubic spline curve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Elbow point</a:t>
            </a:r>
          </a:p>
          <a:p>
            <a:pPr lvl="2">
              <a:lnSpc>
                <a:spcPct val="100000"/>
              </a:lnSpc>
            </a:pPr>
            <a:r>
              <a:rPr lang="en-GB" dirty="0">
                <a:solidFill>
                  <a:schemeClr val="tx1"/>
                </a:solidFill>
              </a:rPr>
              <a:t>Plateau point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23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7226C-85DC-682A-F945-84AB535CC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 descr="グラフ, 折れ線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B1C5B005-ED78-5A7D-901F-858503180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9" t="8119" b="9861"/>
          <a:stretch>
            <a:fillRect/>
          </a:stretch>
        </p:blipFill>
        <p:spPr>
          <a:xfrm>
            <a:off x="6891034" y="1722783"/>
            <a:ext cx="5127489" cy="377686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0850DA9-0623-7056-97D1-57C63714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B429F54-1387-7FBB-480F-A0CA733EB0D4}"/>
              </a:ext>
            </a:extLst>
          </p:cNvPr>
          <p:cNvSpPr txBox="1"/>
          <p:nvPr/>
        </p:nvSpPr>
        <p:spPr>
          <a:xfrm>
            <a:off x="334963" y="1266584"/>
            <a:ext cx="32997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1">
              <a:lnSpc>
                <a:spcPct val="100000"/>
              </a:lnSpc>
            </a:pPr>
            <a:r>
              <a:rPr lang="en-US" altLang="ja-JP" b="1" dirty="0">
                <a:solidFill>
                  <a:schemeClr val="tx1"/>
                </a:solidFill>
              </a:rPr>
              <a:t>Volume group comparison</a:t>
            </a:r>
            <a:endParaRPr lang="en-GB" altLang="ja-JP" b="1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A06EE6-87FC-40D6-71F9-B257B5C2778E}"/>
              </a:ext>
            </a:extLst>
          </p:cNvPr>
          <p:cNvSpPr txBox="1"/>
          <p:nvPr/>
        </p:nvSpPr>
        <p:spPr>
          <a:xfrm>
            <a:off x="6445068" y="1266584"/>
            <a:ext cx="34239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lvl="1">
              <a:lnSpc>
                <a:spcPct val="100000"/>
              </a:lnSpc>
            </a:pPr>
            <a:r>
              <a:rPr lang="en-GB" altLang="ja-JP" b="1" dirty="0"/>
              <a:t>Restricted cubic spline curve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1BBEB734-2F0A-5733-096A-52E309CA5A65}"/>
              </a:ext>
            </a:extLst>
          </p:cNvPr>
          <p:cNvSpPr txBox="1"/>
          <p:nvPr/>
        </p:nvSpPr>
        <p:spPr>
          <a:xfrm rot="16200000">
            <a:off x="-674306" y="3259721"/>
            <a:ext cx="2236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Complication Rate </a:t>
            </a:r>
            <a:r>
              <a:rPr kumimoji="1" lang="en-US" altLang="ja-JP" sz="1200" dirty="0"/>
              <a:t>(%)</a:t>
            </a:r>
            <a:endParaRPr kumimoji="1" lang="ja-JP" altLang="en-US" sz="160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3CFC803-75EC-6601-74CE-B0705BD5008E}"/>
              </a:ext>
            </a:extLst>
          </p:cNvPr>
          <p:cNvSpPr txBox="1"/>
          <p:nvPr/>
        </p:nvSpPr>
        <p:spPr>
          <a:xfrm>
            <a:off x="7783269" y="5751131"/>
            <a:ext cx="29633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BPA volume (procedures/year)</a:t>
            </a:r>
            <a:endParaRPr kumimoji="1" lang="ja-JP" altLang="en-US" sz="160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71B99E1-3FB6-74F3-E743-CACE6153D0C8}"/>
              </a:ext>
            </a:extLst>
          </p:cNvPr>
          <p:cNvSpPr txBox="1"/>
          <p:nvPr/>
        </p:nvSpPr>
        <p:spPr>
          <a:xfrm>
            <a:off x="8754488" y="1915123"/>
            <a:ext cx="3264035" cy="656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en-US" altLang="ja-JP" sz="1600" dirty="0"/>
              <a:t>Elbow point: 8 procedures/year</a:t>
            </a:r>
          </a:p>
          <a:p>
            <a:pPr>
              <a:lnSpc>
                <a:spcPct val="120000"/>
              </a:lnSpc>
            </a:pPr>
            <a:r>
              <a:rPr kumimoji="1" lang="en-US" altLang="ja-JP" sz="1600" dirty="0"/>
              <a:t>Plateau point: 44 procedures/year</a:t>
            </a:r>
            <a:endParaRPr kumimoji="1" lang="ja-JP" altLang="en-US" sz="160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20237ED2-9A82-B39E-B372-A441C444EA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438310"/>
              </p:ext>
            </p:extLst>
          </p:nvPr>
        </p:nvGraphicFramePr>
        <p:xfrm>
          <a:off x="556593" y="1802295"/>
          <a:ext cx="5314122" cy="416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513F180-CC5F-7A50-171A-21824284637B}"/>
              </a:ext>
            </a:extLst>
          </p:cNvPr>
          <p:cNvSpPr txBox="1"/>
          <p:nvPr/>
        </p:nvSpPr>
        <p:spPr>
          <a:xfrm rot="16200000">
            <a:off x="4611103" y="3259720"/>
            <a:ext cx="3159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600" dirty="0"/>
              <a:t>Predicted Complication Rate </a:t>
            </a:r>
            <a:r>
              <a:rPr kumimoji="1" lang="en-US" altLang="ja-JP" sz="1200" dirty="0"/>
              <a:t>(%)</a:t>
            </a:r>
            <a:endParaRPr kumimoji="1" lang="ja-JP" altLang="en-US" sz="160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EBE8A32-2ADB-7AC9-A5E8-8CF6799807E6}"/>
              </a:ext>
            </a:extLst>
          </p:cNvPr>
          <p:cNvSpPr txBox="1"/>
          <p:nvPr/>
        </p:nvSpPr>
        <p:spPr>
          <a:xfrm>
            <a:off x="6579895" y="5136472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dirty="0"/>
              <a:t>0</a:t>
            </a:r>
            <a:endParaRPr kumimoji="1" lang="ja-JP" altLang="en-US" sz="120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733BB40-5B3C-C6AF-E242-EB3B17188C31}"/>
              </a:ext>
            </a:extLst>
          </p:cNvPr>
          <p:cNvSpPr txBox="1"/>
          <p:nvPr/>
        </p:nvSpPr>
        <p:spPr>
          <a:xfrm>
            <a:off x="6579895" y="4013951"/>
            <a:ext cx="26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5</a:t>
            </a:r>
            <a:endParaRPr kumimoji="1" lang="ja-JP" altLang="en-US" sz="120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7B8B0B0-794B-5151-A27B-3A2F6226E0AD}"/>
              </a:ext>
            </a:extLst>
          </p:cNvPr>
          <p:cNvSpPr txBox="1"/>
          <p:nvPr/>
        </p:nvSpPr>
        <p:spPr>
          <a:xfrm>
            <a:off x="6538382" y="2882433"/>
            <a:ext cx="35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10</a:t>
            </a:r>
            <a:endParaRPr kumimoji="1" lang="ja-JP" altLang="en-US" sz="120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A5F886B-6CF1-E4E9-8649-DDB05605ED42}"/>
              </a:ext>
            </a:extLst>
          </p:cNvPr>
          <p:cNvSpPr txBox="1"/>
          <p:nvPr/>
        </p:nvSpPr>
        <p:spPr>
          <a:xfrm>
            <a:off x="6538382" y="1756745"/>
            <a:ext cx="352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15</a:t>
            </a:r>
            <a:endParaRPr kumimoji="1" lang="ja-JP" altLang="en-US" sz="120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DF17250-928A-90C7-2520-F7797080E715}"/>
              </a:ext>
            </a:extLst>
          </p:cNvPr>
          <p:cNvSpPr txBox="1"/>
          <p:nvPr/>
        </p:nvSpPr>
        <p:spPr>
          <a:xfrm>
            <a:off x="7003965" y="5446780"/>
            <a:ext cx="269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0</a:t>
            </a:r>
            <a:endParaRPr kumimoji="1" lang="ja-JP" altLang="en-US" sz="120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D61D93A-DA90-AEF3-BD3B-950383708373}"/>
              </a:ext>
            </a:extLst>
          </p:cNvPr>
          <p:cNvSpPr txBox="1"/>
          <p:nvPr/>
        </p:nvSpPr>
        <p:spPr>
          <a:xfrm>
            <a:off x="7739461" y="5446780"/>
            <a:ext cx="377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50</a:t>
            </a:r>
            <a:endParaRPr kumimoji="1" lang="ja-JP" altLang="en-US" sz="120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9F1AF39-16FA-F3B9-9C70-47B86916A629}"/>
              </a:ext>
            </a:extLst>
          </p:cNvPr>
          <p:cNvSpPr txBox="1"/>
          <p:nvPr/>
        </p:nvSpPr>
        <p:spPr>
          <a:xfrm>
            <a:off x="8482861" y="5446780"/>
            <a:ext cx="47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100</a:t>
            </a:r>
            <a:endParaRPr kumimoji="1" lang="ja-JP" altLang="en-US" sz="120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46E3452-C246-B705-9063-E8701618CC41}"/>
              </a:ext>
            </a:extLst>
          </p:cNvPr>
          <p:cNvSpPr txBox="1"/>
          <p:nvPr/>
        </p:nvSpPr>
        <p:spPr>
          <a:xfrm>
            <a:off x="11627582" y="5446780"/>
            <a:ext cx="47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300</a:t>
            </a:r>
            <a:endParaRPr kumimoji="1" lang="ja-JP" altLang="en-US" sz="120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EC12A398-05F3-BABA-B19D-5618C331036C}"/>
              </a:ext>
            </a:extLst>
          </p:cNvPr>
          <p:cNvSpPr txBox="1"/>
          <p:nvPr/>
        </p:nvSpPr>
        <p:spPr>
          <a:xfrm>
            <a:off x="10048595" y="5446780"/>
            <a:ext cx="470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200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2982354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01262-94A0-5698-46DB-18A5EC651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7CCBFD-1546-2788-C7C5-C99662EAB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4" y="1453311"/>
            <a:ext cx="11522074" cy="45696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" altLang="ja-JP" sz="2000" dirty="0"/>
              <a:t>Complications were primarily driven by initiation of MV (including NPPV). Low-volume centers showed higher rates of death, initiation of MV, and transfusion.</a:t>
            </a:r>
          </a:p>
          <a:p>
            <a:pPr>
              <a:lnSpc>
                <a:spcPct val="100000"/>
              </a:lnSpc>
            </a:pPr>
            <a:endParaRPr lang="en" altLang="ja-JP" sz="200" dirty="0"/>
          </a:p>
          <a:p>
            <a:pPr>
              <a:lnSpc>
                <a:spcPct val="100000"/>
              </a:lnSpc>
            </a:pPr>
            <a:r>
              <a:rPr lang="en" altLang="ja-JP" sz="2000" dirty="0"/>
              <a:t>Complication risks declined with increasing annual BPA volume, with a plateau beyond 44 procedures/year, supporting the ≥50 procedures/year threshold proposed in the WSPH 2024 statement and the J-BPA registry</a:t>
            </a:r>
            <a:r>
              <a:rPr lang="en" altLang="ja-JP" sz="2000" baseline="30000" dirty="0"/>
              <a:t>1-2</a:t>
            </a:r>
            <a:r>
              <a:rPr lang="en" altLang="ja-JP" sz="2000" dirty="0"/>
              <a:t>.</a:t>
            </a:r>
          </a:p>
          <a:p>
            <a:pPr>
              <a:lnSpc>
                <a:spcPct val="100000"/>
              </a:lnSpc>
            </a:pPr>
            <a:endParaRPr lang="en" altLang="ja-JP" sz="100" dirty="0"/>
          </a:p>
          <a:p>
            <a:pPr>
              <a:lnSpc>
                <a:spcPct val="100000"/>
              </a:lnSpc>
            </a:pPr>
            <a:r>
              <a:rPr lang="en" altLang="ja-JP" sz="2000" dirty="0"/>
              <a:t>Centers performing ≥127 procedures/year had the lowest complication rates. Together with spline analysis, these results support a stepwise classification of ≥50 procedures/year as BPA centers and &gt;100 procedures/year as BPA expert centers</a:t>
            </a:r>
            <a:r>
              <a:rPr lang="en" altLang="ja-JP" sz="2000" baseline="30000" dirty="0"/>
              <a:t>1-3</a:t>
            </a:r>
            <a:r>
              <a:rPr lang="en" altLang="ja-JP" sz="2000" dirty="0"/>
              <a:t>.</a:t>
            </a:r>
          </a:p>
          <a:p>
            <a:pPr>
              <a:lnSpc>
                <a:spcPct val="100000"/>
              </a:lnSpc>
            </a:pPr>
            <a:endParaRPr lang="en" altLang="ja-JP" sz="100" dirty="0"/>
          </a:p>
          <a:p>
            <a:pPr>
              <a:lnSpc>
                <a:spcPct val="100000"/>
              </a:lnSpc>
            </a:pPr>
            <a:r>
              <a:rPr lang="en" altLang="ja-JP" sz="2000" dirty="0"/>
              <a:t>Although centralization may improve safety, excessive concentration could restrict patient access and increase the burden on high-volume centers. BPA expansion should balance safety with equitable access.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8FCC2A-F944-3757-6E86-F44AD9B85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6F796C-8F0B-90F0-6846-6D9532E6C6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ja-JP" dirty="0"/>
              <a:t>1. Kim NH, et al. </a:t>
            </a:r>
            <a:r>
              <a:rPr lang="en-US" altLang="ja-JP" dirty="0" err="1"/>
              <a:t>Eur</a:t>
            </a:r>
            <a:r>
              <a:rPr lang="en-US" altLang="ja-JP" dirty="0"/>
              <a:t> Respir J. 2024;64(4):2401294. 2. </a:t>
            </a:r>
            <a:r>
              <a:rPr lang="en" altLang="ja-JP" dirty="0"/>
              <a:t>Ogo T, et al. Circ Cardiovasc </a:t>
            </a:r>
            <a:r>
              <a:rPr lang="en" altLang="ja-JP" dirty="0" err="1"/>
              <a:t>Interv</a:t>
            </a:r>
            <a:r>
              <a:rPr lang="en" altLang="ja-JP" dirty="0"/>
              <a:t>. 2025;18(12):e016172. 3. Humbert M, et al. </a:t>
            </a:r>
            <a:r>
              <a:rPr lang="en" altLang="ja-JP" dirty="0" err="1"/>
              <a:t>Eur</a:t>
            </a:r>
            <a:r>
              <a:rPr lang="en" altLang="ja-JP" dirty="0"/>
              <a:t> Respir J. 2023;61:2200879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242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10EE8-C55C-A411-DB98-54BBD02D3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68D00B-498B-C309-6337-14276B7AD2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330883"/>
            <a:ext cx="11522075" cy="4471200"/>
          </a:xfrm>
        </p:spPr>
        <p:txBody>
          <a:bodyPr anchor="ctr"/>
          <a:lstStyle/>
          <a:p>
            <a:pPr marL="0" indent="0" algn="ctr">
              <a:lnSpc>
                <a:spcPct val="150000"/>
              </a:lnSpc>
              <a:buNone/>
            </a:pPr>
            <a:r>
              <a:rPr lang="en" altLang="ja-JP" sz="2800" dirty="0"/>
              <a:t>Higher annual BPA volume was associated with improved safety, and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" altLang="ja-JP" sz="2800" dirty="0"/>
              <a:t> ≥50 procedures/year represents a data-supported benchmark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" altLang="ja-JP" sz="2800" dirty="0"/>
              <a:t>for defining BPA centers.</a:t>
            </a:r>
            <a:endParaRPr lang="en-GB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3E5D3F-BEAF-FDAC-2B19-11F95074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338898105"/>
      </p:ext>
    </p:extLst>
  </p:cSld>
  <p:clrMapOvr>
    <a:masterClrMapping/>
  </p:clrMapOvr>
</p:sld>
</file>

<file path=ppt/theme/theme1.xml><?xml version="1.0" encoding="utf-8"?>
<a:theme xmlns:a="http://schemas.openxmlformats.org/drawingml/2006/main" name="ICC 2021">
  <a:themeElements>
    <a:clrScheme name="ICC 2021">
      <a:dk1>
        <a:srgbClr val="002060"/>
      </a:dk1>
      <a:lt1>
        <a:srgbClr val="FFFFFF"/>
      </a:lt1>
      <a:dk2>
        <a:srgbClr val="002060"/>
      </a:dk2>
      <a:lt2>
        <a:srgbClr val="FFFFFF"/>
      </a:lt2>
      <a:accent1>
        <a:srgbClr val="FF9900"/>
      </a:accent1>
      <a:accent2>
        <a:srgbClr val="9CBE45"/>
      </a:accent2>
      <a:accent3>
        <a:srgbClr val="A5A5A5"/>
      </a:accent3>
      <a:accent4>
        <a:srgbClr val="FF0000"/>
      </a:accent4>
      <a:accent5>
        <a:srgbClr val="00B050"/>
      </a:accent5>
      <a:accent6>
        <a:srgbClr val="7030A0"/>
      </a:accent6>
      <a:hlink>
        <a:srgbClr val="2F75FF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C 2026_abstract template" id="{7A9C3E94-C494-4A74-9997-9CF3C60D6717}" vid="{1FFDA811-EDA3-41B2-8A83-CAC3926853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94a67e06-54a4-445a-b79e-2b61c27d8f4a">Promotion</Topic>
    <TaxCatchAll xmlns="70ef824e-81a8-4185-b29b-1ce15dfb1ac6" xsi:nil="true"/>
    <lcf76f155ced4ddcb4097134ff3c332f xmlns="94a67e06-54a4-445a-b79e-2b61c27d8f4a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D8C613AFE204DBFCEFA4E89A6DB45" ma:contentTypeVersion="19" ma:contentTypeDescription="Create a new document." ma:contentTypeScope="" ma:versionID="2bf7736c94b8b1fdab42c8b471823925">
  <xsd:schema xmlns:xsd="http://www.w3.org/2001/XMLSchema" xmlns:xs="http://www.w3.org/2001/XMLSchema" xmlns:p="http://schemas.microsoft.com/office/2006/metadata/properties" xmlns:ns2="94a67e06-54a4-445a-b79e-2b61c27d8f4a" xmlns:ns3="70ef824e-81a8-4185-b29b-1ce15dfb1ac6" targetNamespace="http://schemas.microsoft.com/office/2006/metadata/properties" ma:root="true" ma:fieldsID="a3a39e8445f75fc3d34ee891f0508b98" ns2:_="" ns3:_="">
    <xsd:import namespace="94a67e06-54a4-445a-b79e-2b61c27d8f4a"/>
    <xsd:import namespace="70ef824e-81a8-4185-b29b-1ce15dfb1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Topic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a67e06-54a4-445a-b79e-2b61c27d8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opic" ma:index="7" nillable="true" ma:displayName="Topic" ma:format="Dropdown" ma:internalName="Topic">
      <xsd:simpleType>
        <xsd:restriction base="dms:Choice">
          <xsd:enumeration value="Sponsors"/>
          <xsd:enumeration value="Agenda"/>
          <xsd:enumeration value="Logistics"/>
          <xsd:enumeration value="Promotion"/>
          <xsd:enumeration value="Faculty"/>
        </xsd:restriction>
      </xsd:simpleType>
    </xsd:element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188e480-3eab-4678-b7d0-fffb221342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f824e-81a8-4185-b29b-1ce15dfb1ac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50819b9-938e-45e8-8569-4ed9afb0ad88}" ma:internalName="TaxCatchAll" ma:showField="CatchAllData" ma:web="70ef824e-81a8-4185-b29b-1ce15dfb1ac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317F10-D44C-4D0E-ABD7-2B956DA2F7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898D0B-672D-419F-A4E1-FDE5F05084F2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schemas.microsoft.com/office/2006/documentManagement/types"/>
    <ds:schemaRef ds:uri="94a67e06-54a4-445a-b79e-2b61c27d8f4a"/>
    <ds:schemaRef ds:uri="http://purl.org/dc/terms/"/>
    <ds:schemaRef ds:uri="http://schemas.openxmlformats.org/package/2006/metadata/core-properties"/>
    <ds:schemaRef ds:uri="70ef824e-81a8-4185-b29b-1ce15dfb1ac6"/>
  </ds:schemaRefs>
</ds:datastoreItem>
</file>

<file path=customXml/itemProps3.xml><?xml version="1.0" encoding="utf-8"?>
<ds:datastoreItem xmlns:ds="http://schemas.openxmlformats.org/officeDocument/2006/customXml" ds:itemID="{63F69394-406D-46D9-B06C-54CA7C5924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a67e06-54a4-445a-b79e-2b61c27d8f4a"/>
    <ds:schemaRef ds:uri="70ef824e-81a8-4185-b29b-1ce15dfb1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c71c84cc-76df-4b25-9726-b4be2b1f0579}" enabled="0" method="" siteId="{c71c84cc-76df-4b25-9726-b4be2b1f057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ICC 2021</Template>
  <TotalTime>11980</TotalTime>
  <Words>663</Words>
  <Application>Microsoft Macintosh PowerPoint</Application>
  <PresentationFormat>ワイド画面</PresentationFormat>
  <Paragraphs>69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0" baseType="lpstr">
      <vt:lpstr>Arial</vt:lpstr>
      <vt:lpstr>Calibri</vt:lpstr>
      <vt:lpstr>ICC 2021</vt:lpstr>
      <vt:lpstr>PowerPoint プレゼンテーション</vt:lpstr>
      <vt:lpstr>Volume-outcome Relationship  for Balloon Pulmonary Angioplasty in CTEPH</vt:lpstr>
      <vt:lpstr>Introduction</vt:lpstr>
      <vt:lpstr>Methods</vt:lpstr>
      <vt:lpstr>Results</vt:lpstr>
      <vt:lpstr>Discussion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髙野　凌</dc:creator>
  <cp:lastModifiedBy>髙野　凌</cp:lastModifiedBy>
  <cp:revision>25</cp:revision>
  <dcterms:created xsi:type="dcterms:W3CDTF">2026-02-10T21:08:04Z</dcterms:created>
  <dcterms:modified xsi:type="dcterms:W3CDTF">2026-03-13T08:49:37Z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0x010100641D8C613AFE204DBFCEFA4E89A6DB45</vt:lpwstr>
  </property>
  <property fmtid="{D5CDD505-2E9C-101B-9397-08002B2CF9AE}" pid="3" name="Order">
    <vt:r8>947200</vt:r8>
  </property>
  <property fmtid="{D5CDD505-2E9C-101B-9397-08002B2CF9AE}" pid="4" name="MediaServiceImageTags">
    <vt:lpwstr/>
  </property>
  <property fmtid="{D5CDD505-2E9C-101B-9397-08002B2CF9AE}" pid="5" name="_ExtendedDescription">
    <vt:lpwstr/>
  </property>
  <property fmtid="{D5CDD505-2E9C-101B-9397-08002B2CF9AE}" pid="6" name="MSIP_Label_defa4170-0d19-0005-0004-bc88714345d2_Enabled">
    <vt:lpwstr>true</vt:lpwstr>
  </property>
  <property fmtid="{D5CDD505-2E9C-101B-9397-08002B2CF9AE}" pid="7" name="MSIP_Label_defa4170-0d19-0005-0004-bc88714345d2_SetDate">
    <vt:lpwstr>2025-09-15T08:13:47Z</vt:lpwstr>
  </property>
  <property fmtid="{D5CDD505-2E9C-101B-9397-08002B2CF9AE}" pid="8" name="MSIP_Label_defa4170-0d19-0005-0004-bc88714345d2_Method">
    <vt:lpwstr>Standard</vt:lpwstr>
  </property>
  <property fmtid="{D5CDD505-2E9C-101B-9397-08002B2CF9AE}" pid="9" name="MSIP_Label_defa4170-0d19-0005-0004-bc88714345d2_Name">
    <vt:lpwstr>defa4170-0d19-0005-0004-bc88714345d2</vt:lpwstr>
  </property>
  <property fmtid="{D5CDD505-2E9C-101B-9397-08002B2CF9AE}" pid="10" name="MSIP_Label_defa4170-0d19-0005-0004-bc88714345d2_SiteId">
    <vt:lpwstr>8633fcf3-c866-4f0f-8102-3a9370fa5d2d</vt:lpwstr>
  </property>
  <property fmtid="{D5CDD505-2E9C-101B-9397-08002B2CF9AE}" pid="11" name="MSIP_Label_defa4170-0d19-0005-0004-bc88714345d2_ActionId">
    <vt:lpwstr>7eed8720-af8c-471e-a35f-4ebeb8ade5ae</vt:lpwstr>
  </property>
  <property fmtid="{D5CDD505-2E9C-101B-9397-08002B2CF9AE}" pid="12" name="MSIP_Label_defa4170-0d19-0005-0004-bc88714345d2_ContentBits">
    <vt:lpwstr>0</vt:lpwstr>
  </property>
  <property fmtid="{D5CDD505-2E9C-101B-9397-08002B2CF9AE}" pid="13" name="MSIP_Label_defa4170-0d19-0005-0004-bc88714345d2_Tag">
    <vt:lpwstr>10, 3, 0, 1</vt:lpwstr>
  </property>
</Properties>
</file>