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0" userDrawn="1">
          <p15:clr>
            <a:srgbClr val="A4A3A4"/>
          </p15:clr>
        </p15:guide>
        <p15:guide id="2" pos="3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450"/>
    <a:srgbClr val="145C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9"/>
    <p:restoredTop sz="94734"/>
  </p:normalViewPr>
  <p:slideViewPr>
    <p:cSldViewPr snapToGrid="0" snapToObjects="1">
      <p:cViewPr>
        <p:scale>
          <a:sx n="36" d="100"/>
          <a:sy n="36" d="100"/>
        </p:scale>
        <p:origin x="848" y="168"/>
      </p:cViewPr>
      <p:guideLst>
        <p:guide orient="horz" pos="1890"/>
        <p:guide pos="33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RYOTAKANO/Desktop/ICC2026/ICC2026_Figure&#299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Low-volume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Composite</c:v>
                </c:pt>
                <c:pt idx="1">
                  <c:v>Death</c:v>
                </c:pt>
                <c:pt idx="2">
                  <c:v>MV</c:v>
                </c:pt>
                <c:pt idx="3">
                  <c:v>ECMO</c:v>
                </c:pt>
                <c:pt idx="4">
                  <c:v>CHDF</c:v>
                </c:pt>
                <c:pt idx="5">
                  <c:v>Transfusion</c:v>
                </c:pt>
                <c:pt idx="6">
                  <c:v>Cardiac tamponade</c:v>
                </c:pt>
                <c:pt idx="7">
                  <c:v>Surgery</c:v>
                </c:pt>
              </c:strCache>
            </c:strRef>
          </c:cat>
          <c:val>
            <c:numRef>
              <c:f>Sheet1!$B$2:$B$9</c:f>
              <c:numCache>
                <c:formatCode>General</c:formatCode>
                <c:ptCount val="8"/>
                <c:pt idx="0">
                  <c:v>8.6</c:v>
                </c:pt>
                <c:pt idx="1">
                  <c:v>0.4</c:v>
                </c:pt>
                <c:pt idx="2">
                  <c:v>7.1</c:v>
                </c:pt>
                <c:pt idx="3">
                  <c:v>0.3</c:v>
                </c:pt>
                <c:pt idx="4">
                  <c:v>0.1</c:v>
                </c:pt>
                <c:pt idx="5">
                  <c:v>1.8</c:v>
                </c:pt>
                <c:pt idx="6">
                  <c:v>0.1</c:v>
                </c:pt>
                <c:pt idx="7">
                  <c:v>0</c:v>
                </c:pt>
              </c:numCache>
            </c:numRef>
          </c:val>
          <c:extLst>
            <c:ext xmlns:c16="http://schemas.microsoft.com/office/drawing/2014/chart" uri="{C3380CC4-5D6E-409C-BE32-E72D297353CC}">
              <c16:uniqueId val="{00000000-76EB-B143-81E6-88360C3CCAD0}"/>
            </c:ext>
          </c:extLst>
        </c:ser>
        <c:ser>
          <c:idx val="1"/>
          <c:order val="1"/>
          <c:tx>
            <c:strRef>
              <c:f>Sheet1!$C$1</c:f>
              <c:strCache>
                <c:ptCount val="1"/>
                <c:pt idx="0">
                  <c:v>Intermediate-volume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Composite</c:v>
                </c:pt>
                <c:pt idx="1">
                  <c:v>Death</c:v>
                </c:pt>
                <c:pt idx="2">
                  <c:v>MV</c:v>
                </c:pt>
                <c:pt idx="3">
                  <c:v>ECMO</c:v>
                </c:pt>
                <c:pt idx="4">
                  <c:v>CHDF</c:v>
                </c:pt>
                <c:pt idx="5">
                  <c:v>Transfusion</c:v>
                </c:pt>
                <c:pt idx="6">
                  <c:v>Cardiac tamponade</c:v>
                </c:pt>
                <c:pt idx="7">
                  <c:v>Surgery</c:v>
                </c:pt>
              </c:strCache>
            </c:strRef>
          </c:cat>
          <c:val>
            <c:numRef>
              <c:f>Sheet1!$C$2:$C$9</c:f>
              <c:numCache>
                <c:formatCode>General</c:formatCode>
                <c:ptCount val="8"/>
                <c:pt idx="0">
                  <c:v>5.3</c:v>
                </c:pt>
                <c:pt idx="1">
                  <c:v>0.1</c:v>
                </c:pt>
                <c:pt idx="2">
                  <c:v>3.5</c:v>
                </c:pt>
                <c:pt idx="3">
                  <c:v>0.2</c:v>
                </c:pt>
                <c:pt idx="4">
                  <c:v>0.1</c:v>
                </c:pt>
                <c:pt idx="5">
                  <c:v>2</c:v>
                </c:pt>
                <c:pt idx="6">
                  <c:v>0</c:v>
                </c:pt>
                <c:pt idx="7">
                  <c:v>0</c:v>
                </c:pt>
              </c:numCache>
            </c:numRef>
          </c:val>
          <c:extLst>
            <c:ext xmlns:c16="http://schemas.microsoft.com/office/drawing/2014/chart" uri="{C3380CC4-5D6E-409C-BE32-E72D297353CC}">
              <c16:uniqueId val="{00000001-76EB-B143-81E6-88360C3CCAD0}"/>
            </c:ext>
          </c:extLst>
        </c:ser>
        <c:ser>
          <c:idx val="2"/>
          <c:order val="2"/>
          <c:tx>
            <c:strRef>
              <c:f>Sheet1!$D$1</c:f>
              <c:strCache>
                <c:ptCount val="1"/>
                <c:pt idx="0">
                  <c:v>High-volume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Composite</c:v>
                </c:pt>
                <c:pt idx="1">
                  <c:v>Death</c:v>
                </c:pt>
                <c:pt idx="2">
                  <c:v>MV</c:v>
                </c:pt>
                <c:pt idx="3">
                  <c:v>ECMO</c:v>
                </c:pt>
                <c:pt idx="4">
                  <c:v>CHDF</c:v>
                </c:pt>
                <c:pt idx="5">
                  <c:v>Transfusion</c:v>
                </c:pt>
                <c:pt idx="6">
                  <c:v>Cardiac tamponade</c:v>
                </c:pt>
                <c:pt idx="7">
                  <c:v>Surgery</c:v>
                </c:pt>
              </c:strCache>
            </c:strRef>
          </c:cat>
          <c:val>
            <c:numRef>
              <c:f>Sheet1!$D$2:$D$9</c:f>
              <c:numCache>
                <c:formatCode>General</c:formatCode>
                <c:ptCount val="8"/>
                <c:pt idx="0">
                  <c:v>3.5</c:v>
                </c:pt>
                <c:pt idx="1">
                  <c:v>0.1</c:v>
                </c:pt>
                <c:pt idx="2">
                  <c:v>2.7</c:v>
                </c:pt>
                <c:pt idx="3">
                  <c:v>0.1</c:v>
                </c:pt>
                <c:pt idx="4">
                  <c:v>0.1</c:v>
                </c:pt>
                <c:pt idx="5">
                  <c:v>1</c:v>
                </c:pt>
                <c:pt idx="6">
                  <c:v>0</c:v>
                </c:pt>
                <c:pt idx="7">
                  <c:v>0</c:v>
                </c:pt>
              </c:numCache>
            </c:numRef>
          </c:val>
          <c:extLst>
            <c:ext xmlns:c16="http://schemas.microsoft.com/office/drawing/2014/chart" uri="{C3380CC4-5D6E-409C-BE32-E72D297353CC}">
              <c16:uniqueId val="{00000002-76EB-B143-81E6-88360C3CCAD0}"/>
            </c:ext>
          </c:extLst>
        </c:ser>
        <c:dLbls>
          <c:dLblPos val="inEnd"/>
          <c:showLegendKey val="0"/>
          <c:showVal val="1"/>
          <c:showCatName val="0"/>
          <c:showSerName val="0"/>
          <c:showPercent val="0"/>
          <c:showBubbleSize val="0"/>
        </c:dLbls>
        <c:gapWidth val="219"/>
        <c:overlap val="-27"/>
        <c:axId val="298942911"/>
        <c:axId val="298950527"/>
      </c:barChart>
      <c:catAx>
        <c:axId val="2989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102450"/>
                </a:solidFill>
                <a:latin typeface="Calibri" panose="020F0502020204030204" pitchFamily="34" charset="0"/>
                <a:ea typeface="+mn-ea"/>
                <a:cs typeface="Calibri" panose="020F0502020204030204" pitchFamily="34" charset="0"/>
              </a:defRPr>
            </a:pPr>
            <a:endParaRPr lang="ja-JP"/>
          </a:p>
        </c:txPr>
        <c:crossAx val="298950527"/>
        <c:crosses val="autoZero"/>
        <c:auto val="1"/>
        <c:lblAlgn val="ctr"/>
        <c:lblOffset val="100"/>
        <c:noMultiLvlLbl val="0"/>
      </c:catAx>
      <c:valAx>
        <c:axId val="298950527"/>
        <c:scaling>
          <c:orientation val="minMax"/>
        </c:scaling>
        <c:delete val="0"/>
        <c:axPos val="l"/>
        <c:majorGridlines>
          <c:spPr>
            <a:ln w="12700"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102450"/>
                </a:solidFill>
                <a:latin typeface="Calibri" panose="020F0502020204030204" pitchFamily="34" charset="0"/>
                <a:ea typeface="+mn-ea"/>
                <a:cs typeface="Calibri" panose="020F0502020204030204" pitchFamily="34" charset="0"/>
              </a:defRPr>
            </a:pPr>
            <a:endParaRPr lang="ja-JP"/>
          </a:p>
        </c:txPr>
        <c:crossAx val="2989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102450"/>
              </a:solidFill>
              <a:latin typeface="Calibri" panose="020F0502020204030204" pitchFamily="34" charset="0"/>
              <a:ea typeface="+mn-ea"/>
              <a:cs typeface="Calibri" panose="020F0502020204030204" pitchFamily="34" charset="0"/>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EAF5A-A78E-3140-B7CC-09D4CDAD590E}" type="datetimeFigureOut">
              <a:rPr lang="pl-PL" smtClean="0"/>
              <a:t>30.05.2026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B8D27-0B17-6B43-9582-1726B2EFF3AA}" type="slidenum">
              <a:rPr lang="pl-PL" smtClean="0"/>
              <a:t>‹#›</a:t>
            </a:fld>
            <a:endParaRPr lang="pl-PL"/>
          </a:p>
        </p:txBody>
      </p:sp>
    </p:spTree>
    <p:extLst>
      <p:ext uri="{BB962C8B-B14F-4D97-AF65-F5344CB8AC3E}">
        <p14:creationId xmlns:p14="http://schemas.microsoft.com/office/powerpoint/2010/main" val="180092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89B8D27-0B17-6B43-9582-1726B2EFF3AA}" type="slidenum">
              <a:rPr lang="pl-PL" smtClean="0"/>
              <a:t>1</a:t>
            </a:fld>
            <a:endParaRPr lang="pl-PL"/>
          </a:p>
        </p:txBody>
      </p:sp>
    </p:spTree>
    <p:extLst>
      <p:ext uri="{BB962C8B-B14F-4D97-AF65-F5344CB8AC3E}">
        <p14:creationId xmlns:p14="http://schemas.microsoft.com/office/powerpoint/2010/main" val="73929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864122"/>
            <a:ext cx="9067800" cy="1286272"/>
          </a:xfrm>
        </p:spPr>
        <p:txBody>
          <a:bodyPr/>
          <a:lstStyle/>
          <a:p>
            <a:r>
              <a:rPr lang="en-US"/>
              <a:t>Click to edit Master title style</a:t>
            </a:r>
          </a:p>
        </p:txBody>
      </p:sp>
      <p:sp>
        <p:nvSpPr>
          <p:cNvPr id="3" name="Subtitle 2"/>
          <p:cNvSpPr>
            <a:spLocks noGrp="1"/>
          </p:cNvSpPr>
          <p:nvPr>
            <p:ph type="subTitle" idx="1"/>
          </p:nvPr>
        </p:nvSpPr>
        <p:spPr>
          <a:xfrm>
            <a:off x="1600200" y="3400425"/>
            <a:ext cx="7467600" cy="1533525"/>
          </a:xfrm>
        </p:spPr>
        <p:txBody>
          <a:bodyPr/>
          <a:lstStyle>
            <a:lvl1pPr marL="0" indent="0" algn="ctr">
              <a:buNone/>
              <a:defRPr>
                <a:solidFill>
                  <a:schemeClr val="tx1">
                    <a:tint val="75000"/>
                  </a:schemeClr>
                </a:solidFill>
              </a:defRPr>
            </a:lvl1pPr>
            <a:lvl2pPr marL="533415" indent="0" algn="ctr">
              <a:buNone/>
              <a:defRPr>
                <a:solidFill>
                  <a:schemeClr val="tx1">
                    <a:tint val="75000"/>
                  </a:schemeClr>
                </a:solidFill>
              </a:defRPr>
            </a:lvl2pPr>
            <a:lvl3pPr marL="1066830" indent="0" algn="ctr">
              <a:buNone/>
              <a:defRPr>
                <a:solidFill>
                  <a:schemeClr val="tx1">
                    <a:tint val="75000"/>
                  </a:schemeClr>
                </a:solidFill>
              </a:defRPr>
            </a:lvl3pPr>
            <a:lvl4pPr marL="1600246" indent="0" algn="ctr">
              <a:buNone/>
              <a:defRPr>
                <a:solidFill>
                  <a:schemeClr val="tx1">
                    <a:tint val="75000"/>
                  </a:schemeClr>
                </a:solidFill>
              </a:defRPr>
            </a:lvl4pPr>
            <a:lvl5pPr marL="2133661" indent="0" algn="ctr">
              <a:buNone/>
              <a:defRPr>
                <a:solidFill>
                  <a:schemeClr val="tx1">
                    <a:tint val="75000"/>
                  </a:schemeClr>
                </a:solidFill>
              </a:defRPr>
            </a:lvl5pPr>
            <a:lvl6pPr marL="2667076" indent="0" algn="ctr">
              <a:buNone/>
              <a:defRPr>
                <a:solidFill>
                  <a:schemeClr val="tx1">
                    <a:tint val="75000"/>
                  </a:schemeClr>
                </a:solidFill>
              </a:defRPr>
            </a:lvl6pPr>
            <a:lvl7pPr marL="3200491" indent="0" algn="ctr">
              <a:buNone/>
              <a:defRPr>
                <a:solidFill>
                  <a:schemeClr val="tx1">
                    <a:tint val="75000"/>
                  </a:schemeClr>
                </a:solidFill>
              </a:defRPr>
            </a:lvl7pPr>
            <a:lvl8pPr marL="3733907" indent="0" algn="ctr">
              <a:buNone/>
              <a:defRPr>
                <a:solidFill>
                  <a:schemeClr val="tx1">
                    <a:tint val="75000"/>
                  </a:schemeClr>
                </a:solidFill>
              </a:defRPr>
            </a:lvl8pPr>
            <a:lvl9pPr marL="42673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34300" y="240309"/>
            <a:ext cx="2400300" cy="51200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40309"/>
            <a:ext cx="7023100" cy="51200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3856038"/>
            <a:ext cx="9067800" cy="1191816"/>
          </a:xfrm>
        </p:spPr>
        <p:txBody>
          <a:bodyPr anchor="t"/>
          <a:lstStyle>
            <a:lvl1pPr algn="l">
              <a:defRPr sz="4667" b="1" cap="all"/>
            </a:lvl1pPr>
          </a:lstStyle>
          <a:p>
            <a:r>
              <a:rPr lang="en-US"/>
              <a:t>Click to edit Master title style</a:t>
            </a:r>
          </a:p>
        </p:txBody>
      </p:sp>
      <p:sp>
        <p:nvSpPr>
          <p:cNvPr id="3" name="Text Placeholder 2"/>
          <p:cNvSpPr>
            <a:spLocks noGrp="1"/>
          </p:cNvSpPr>
          <p:nvPr>
            <p:ph type="body" idx="1"/>
          </p:nvPr>
        </p:nvSpPr>
        <p:spPr>
          <a:xfrm>
            <a:off x="842699" y="2543374"/>
            <a:ext cx="9067800" cy="1312664"/>
          </a:xfrm>
        </p:spPr>
        <p:txBody>
          <a:bodyPr anchor="b"/>
          <a:lstStyle>
            <a:lvl1pPr marL="0" indent="0">
              <a:buNone/>
              <a:defRPr sz="2333">
                <a:solidFill>
                  <a:schemeClr val="tx1">
                    <a:tint val="75000"/>
                  </a:schemeClr>
                </a:solidFill>
              </a:defRPr>
            </a:lvl1pPr>
            <a:lvl2pPr marL="533415" indent="0">
              <a:buNone/>
              <a:defRPr sz="2100">
                <a:solidFill>
                  <a:schemeClr val="tx1">
                    <a:tint val="75000"/>
                  </a:schemeClr>
                </a:solidFill>
              </a:defRPr>
            </a:lvl2pPr>
            <a:lvl3pPr marL="1066830" indent="0">
              <a:buNone/>
              <a:defRPr sz="1867">
                <a:solidFill>
                  <a:schemeClr val="tx1">
                    <a:tint val="75000"/>
                  </a:schemeClr>
                </a:solidFill>
              </a:defRPr>
            </a:lvl3pPr>
            <a:lvl4pPr marL="1600246" indent="0">
              <a:buNone/>
              <a:defRPr sz="1633">
                <a:solidFill>
                  <a:schemeClr val="tx1">
                    <a:tint val="75000"/>
                  </a:schemeClr>
                </a:solidFill>
              </a:defRPr>
            </a:lvl4pPr>
            <a:lvl5pPr marL="2133661" indent="0">
              <a:buNone/>
              <a:defRPr sz="1633">
                <a:solidFill>
                  <a:schemeClr val="tx1">
                    <a:tint val="75000"/>
                  </a:schemeClr>
                </a:solidFill>
              </a:defRPr>
            </a:lvl5pPr>
            <a:lvl6pPr marL="2667076" indent="0">
              <a:buNone/>
              <a:defRPr sz="1633">
                <a:solidFill>
                  <a:schemeClr val="tx1">
                    <a:tint val="75000"/>
                  </a:schemeClr>
                </a:solidFill>
              </a:defRPr>
            </a:lvl6pPr>
            <a:lvl7pPr marL="3200491" indent="0">
              <a:buNone/>
              <a:defRPr sz="1633">
                <a:solidFill>
                  <a:schemeClr val="tx1">
                    <a:tint val="75000"/>
                  </a:schemeClr>
                </a:solidFill>
              </a:defRPr>
            </a:lvl7pPr>
            <a:lvl8pPr marL="3733907" indent="0">
              <a:buNone/>
              <a:defRPr sz="1633">
                <a:solidFill>
                  <a:schemeClr val="tx1">
                    <a:tint val="75000"/>
                  </a:schemeClr>
                </a:solidFill>
              </a:defRPr>
            </a:lvl8pPr>
            <a:lvl9pPr marL="4267322" indent="0">
              <a:buNone/>
              <a:defRPr sz="16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00175"/>
            <a:ext cx="4711700" cy="3960218"/>
          </a:xfrm>
        </p:spPr>
        <p:txBody>
          <a:bodyPr/>
          <a:lstStyle>
            <a:lvl1pPr>
              <a:defRPr sz="3267"/>
            </a:lvl1pPr>
            <a:lvl2pPr>
              <a:defRPr sz="2800"/>
            </a:lvl2pPr>
            <a:lvl3pPr>
              <a:defRPr sz="2333"/>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22900" y="1400175"/>
            <a:ext cx="4711700" cy="3960218"/>
          </a:xfrm>
        </p:spPr>
        <p:txBody>
          <a:bodyPr/>
          <a:lstStyle>
            <a:lvl1pPr>
              <a:defRPr sz="3267"/>
            </a:lvl1pPr>
            <a:lvl2pPr>
              <a:defRPr sz="2800"/>
            </a:lvl2pPr>
            <a:lvl3pPr>
              <a:defRPr sz="2333"/>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3400" y="1343224"/>
            <a:ext cx="4713553" cy="559792"/>
          </a:xfrm>
        </p:spPr>
        <p:txBody>
          <a:bodyPr anchor="b"/>
          <a:lstStyle>
            <a:lvl1pPr marL="0" indent="0">
              <a:buNone/>
              <a:defRPr sz="2800" b="1"/>
            </a:lvl1pPr>
            <a:lvl2pPr marL="533415" indent="0">
              <a:buNone/>
              <a:defRPr sz="2333" b="1"/>
            </a:lvl2pPr>
            <a:lvl3pPr marL="1066830" indent="0">
              <a:buNone/>
              <a:defRPr sz="2100" b="1"/>
            </a:lvl3pPr>
            <a:lvl4pPr marL="1600246" indent="0">
              <a:buNone/>
              <a:defRPr sz="1867" b="1"/>
            </a:lvl4pPr>
            <a:lvl5pPr marL="2133661" indent="0">
              <a:buNone/>
              <a:defRPr sz="1867" b="1"/>
            </a:lvl5pPr>
            <a:lvl6pPr marL="2667076" indent="0">
              <a:buNone/>
              <a:defRPr sz="1867" b="1"/>
            </a:lvl6pPr>
            <a:lvl7pPr marL="3200491" indent="0">
              <a:buNone/>
              <a:defRPr sz="1867" b="1"/>
            </a:lvl7pPr>
            <a:lvl8pPr marL="3733907" indent="0">
              <a:buNone/>
              <a:defRPr sz="1867" b="1"/>
            </a:lvl8pPr>
            <a:lvl9pPr marL="4267322" indent="0">
              <a:buNone/>
              <a:defRPr sz="1867" b="1"/>
            </a:lvl9pPr>
          </a:lstStyle>
          <a:p>
            <a:pPr lvl="0"/>
            <a:r>
              <a:rPr lang="en-US"/>
              <a:t>Click to edit Master text styles</a:t>
            </a:r>
          </a:p>
        </p:txBody>
      </p:sp>
      <p:sp>
        <p:nvSpPr>
          <p:cNvPr id="4" name="Content Placeholder 3"/>
          <p:cNvSpPr>
            <a:spLocks noGrp="1"/>
          </p:cNvSpPr>
          <p:nvPr>
            <p:ph sz="half" idx="2"/>
          </p:nvPr>
        </p:nvSpPr>
        <p:spPr>
          <a:xfrm>
            <a:off x="533400" y="1903016"/>
            <a:ext cx="4713553" cy="3457377"/>
          </a:xfrm>
        </p:spPr>
        <p:txBody>
          <a:bodyPr/>
          <a:lstStyle>
            <a:lvl1pPr>
              <a:defRPr sz="2800"/>
            </a:lvl1pPr>
            <a:lvl2pPr>
              <a:defRPr sz="2333"/>
            </a:lvl2pPr>
            <a:lvl3pPr>
              <a:defRPr sz="21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9196" y="1343224"/>
            <a:ext cx="4715404" cy="559792"/>
          </a:xfrm>
        </p:spPr>
        <p:txBody>
          <a:bodyPr anchor="b"/>
          <a:lstStyle>
            <a:lvl1pPr marL="0" indent="0">
              <a:buNone/>
              <a:defRPr sz="2800" b="1"/>
            </a:lvl1pPr>
            <a:lvl2pPr marL="533415" indent="0">
              <a:buNone/>
              <a:defRPr sz="2333" b="1"/>
            </a:lvl2pPr>
            <a:lvl3pPr marL="1066830" indent="0">
              <a:buNone/>
              <a:defRPr sz="2100" b="1"/>
            </a:lvl3pPr>
            <a:lvl4pPr marL="1600246" indent="0">
              <a:buNone/>
              <a:defRPr sz="1867" b="1"/>
            </a:lvl4pPr>
            <a:lvl5pPr marL="2133661" indent="0">
              <a:buNone/>
              <a:defRPr sz="1867" b="1"/>
            </a:lvl5pPr>
            <a:lvl6pPr marL="2667076" indent="0">
              <a:buNone/>
              <a:defRPr sz="1867" b="1"/>
            </a:lvl6pPr>
            <a:lvl7pPr marL="3200491" indent="0">
              <a:buNone/>
              <a:defRPr sz="1867" b="1"/>
            </a:lvl7pPr>
            <a:lvl8pPr marL="3733907" indent="0">
              <a:buNone/>
              <a:defRPr sz="1867" b="1"/>
            </a:lvl8pPr>
            <a:lvl9pPr marL="4267322" indent="0">
              <a:buNone/>
              <a:defRPr sz="1867" b="1"/>
            </a:lvl9pPr>
          </a:lstStyle>
          <a:p>
            <a:pPr lvl="0"/>
            <a:r>
              <a:rPr lang="en-US"/>
              <a:t>Click to edit Master text styles</a:t>
            </a:r>
          </a:p>
        </p:txBody>
      </p:sp>
      <p:sp>
        <p:nvSpPr>
          <p:cNvPr id="6" name="Content Placeholder 5"/>
          <p:cNvSpPr>
            <a:spLocks noGrp="1"/>
          </p:cNvSpPr>
          <p:nvPr>
            <p:ph sz="quarter" idx="4"/>
          </p:nvPr>
        </p:nvSpPr>
        <p:spPr>
          <a:xfrm>
            <a:off x="5419196" y="1903016"/>
            <a:ext cx="4715404" cy="3457377"/>
          </a:xfrm>
        </p:spPr>
        <p:txBody>
          <a:bodyPr/>
          <a:lstStyle>
            <a:lvl1pPr>
              <a:defRPr sz="2800"/>
            </a:lvl1pPr>
            <a:lvl2pPr>
              <a:defRPr sz="2333"/>
            </a:lvl2pPr>
            <a:lvl3pPr>
              <a:defRPr sz="21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238919"/>
            <a:ext cx="3509699" cy="1016794"/>
          </a:xfrm>
        </p:spPr>
        <p:txBody>
          <a:bodyPr anchor="b"/>
          <a:lstStyle>
            <a:lvl1pPr algn="l">
              <a:defRPr sz="2333" b="1"/>
            </a:lvl1pPr>
          </a:lstStyle>
          <a:p>
            <a:r>
              <a:rPr lang="en-US"/>
              <a:t>Click to edit Master title style</a:t>
            </a:r>
          </a:p>
        </p:txBody>
      </p:sp>
      <p:sp>
        <p:nvSpPr>
          <p:cNvPr id="3" name="Content Placeholder 2"/>
          <p:cNvSpPr>
            <a:spLocks noGrp="1"/>
          </p:cNvSpPr>
          <p:nvPr>
            <p:ph idx="1"/>
          </p:nvPr>
        </p:nvSpPr>
        <p:spPr>
          <a:xfrm>
            <a:off x="4170892" y="238919"/>
            <a:ext cx="5963708" cy="5121474"/>
          </a:xfrm>
        </p:spPr>
        <p:txBody>
          <a:bodyPr/>
          <a:lstStyle>
            <a:lvl1pPr>
              <a:defRPr sz="3733"/>
            </a:lvl1pPr>
            <a:lvl2pPr>
              <a:defRPr sz="3267"/>
            </a:lvl2pPr>
            <a:lvl3pPr>
              <a:defRPr sz="2800"/>
            </a:lvl3pPr>
            <a:lvl4pPr>
              <a:defRPr sz="2333"/>
            </a:lvl4pPr>
            <a:lvl5pPr>
              <a:defRPr sz="2333"/>
            </a:lvl5pPr>
            <a:lvl6pPr>
              <a:defRPr sz="2333"/>
            </a:lvl6pPr>
            <a:lvl7pPr>
              <a:defRPr sz="2333"/>
            </a:lvl7pPr>
            <a:lvl8pPr>
              <a:defRPr sz="2333"/>
            </a:lvl8pPr>
            <a:lvl9pPr>
              <a:defRPr sz="2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0" y="1255713"/>
            <a:ext cx="3509699" cy="4104680"/>
          </a:xfrm>
        </p:spPr>
        <p:txBody>
          <a:bodyPr/>
          <a:lstStyle>
            <a:lvl1pPr marL="0" indent="0">
              <a:buNone/>
              <a:defRPr sz="1633"/>
            </a:lvl1pPr>
            <a:lvl2pPr marL="533415" indent="0">
              <a:buNone/>
              <a:defRPr sz="1400"/>
            </a:lvl2pPr>
            <a:lvl3pPr marL="1066830" indent="0">
              <a:buNone/>
              <a:defRPr sz="1167"/>
            </a:lvl3pPr>
            <a:lvl4pPr marL="1600246" indent="0">
              <a:buNone/>
              <a:defRPr sz="1050"/>
            </a:lvl4pPr>
            <a:lvl5pPr marL="2133661" indent="0">
              <a:buNone/>
              <a:defRPr sz="1050"/>
            </a:lvl5pPr>
            <a:lvl6pPr marL="2667076" indent="0">
              <a:buNone/>
              <a:defRPr sz="1050"/>
            </a:lvl6pPr>
            <a:lvl7pPr marL="3200491" indent="0">
              <a:buNone/>
              <a:defRPr sz="1050"/>
            </a:lvl7pPr>
            <a:lvl8pPr marL="3733907" indent="0">
              <a:buNone/>
              <a:defRPr sz="1050"/>
            </a:lvl8pPr>
            <a:lvl9pPr marL="4267322"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4200525"/>
            <a:ext cx="6400800" cy="495896"/>
          </a:xfrm>
        </p:spPr>
        <p:txBody>
          <a:bodyPr anchor="b"/>
          <a:lstStyle>
            <a:lvl1pPr algn="l">
              <a:defRPr sz="2333" b="1"/>
            </a:lvl1pPr>
          </a:lstStyle>
          <a:p>
            <a:r>
              <a:rPr lang="en-US"/>
              <a:t>Click to edit Master title style</a:t>
            </a:r>
          </a:p>
        </p:txBody>
      </p:sp>
      <p:sp>
        <p:nvSpPr>
          <p:cNvPr id="3" name="Picture Placeholder 2"/>
          <p:cNvSpPr>
            <a:spLocks noGrp="1"/>
          </p:cNvSpPr>
          <p:nvPr>
            <p:ph type="pic" idx="1"/>
          </p:nvPr>
        </p:nvSpPr>
        <p:spPr>
          <a:xfrm>
            <a:off x="2091003" y="536178"/>
            <a:ext cx="6400800" cy="3600450"/>
          </a:xfrm>
        </p:spPr>
        <p:txBody>
          <a:bodyPr/>
          <a:lstStyle>
            <a:lvl1pPr marL="0" indent="0">
              <a:buNone/>
              <a:defRPr sz="3733"/>
            </a:lvl1pPr>
            <a:lvl2pPr marL="533415" indent="0">
              <a:buNone/>
              <a:defRPr sz="3267"/>
            </a:lvl2pPr>
            <a:lvl3pPr marL="1066830" indent="0">
              <a:buNone/>
              <a:defRPr sz="2800"/>
            </a:lvl3pPr>
            <a:lvl4pPr marL="1600246" indent="0">
              <a:buNone/>
              <a:defRPr sz="2333"/>
            </a:lvl4pPr>
            <a:lvl5pPr marL="2133661" indent="0">
              <a:buNone/>
              <a:defRPr sz="2333"/>
            </a:lvl5pPr>
            <a:lvl6pPr marL="2667076" indent="0">
              <a:buNone/>
              <a:defRPr sz="2333"/>
            </a:lvl6pPr>
            <a:lvl7pPr marL="3200491" indent="0">
              <a:buNone/>
              <a:defRPr sz="2333"/>
            </a:lvl7pPr>
            <a:lvl8pPr marL="3733907" indent="0">
              <a:buNone/>
              <a:defRPr sz="2333"/>
            </a:lvl8pPr>
            <a:lvl9pPr marL="4267322" indent="0">
              <a:buNone/>
              <a:defRPr sz="2333"/>
            </a:lvl9pPr>
          </a:lstStyle>
          <a:p>
            <a:endParaRPr lang="en-US"/>
          </a:p>
        </p:txBody>
      </p:sp>
      <p:sp>
        <p:nvSpPr>
          <p:cNvPr id="4" name="Text Placeholder 3"/>
          <p:cNvSpPr>
            <a:spLocks noGrp="1"/>
          </p:cNvSpPr>
          <p:nvPr>
            <p:ph type="body" sz="half" idx="2"/>
          </p:nvPr>
        </p:nvSpPr>
        <p:spPr>
          <a:xfrm>
            <a:off x="2091003" y="4696421"/>
            <a:ext cx="6400800" cy="704254"/>
          </a:xfrm>
        </p:spPr>
        <p:txBody>
          <a:bodyPr/>
          <a:lstStyle>
            <a:lvl1pPr marL="0" indent="0">
              <a:buNone/>
              <a:defRPr sz="1633"/>
            </a:lvl1pPr>
            <a:lvl2pPr marL="533415" indent="0">
              <a:buNone/>
              <a:defRPr sz="1400"/>
            </a:lvl2pPr>
            <a:lvl3pPr marL="1066830" indent="0">
              <a:buNone/>
              <a:defRPr sz="1167"/>
            </a:lvl3pPr>
            <a:lvl4pPr marL="1600246" indent="0">
              <a:buNone/>
              <a:defRPr sz="1050"/>
            </a:lvl4pPr>
            <a:lvl5pPr marL="2133661" indent="0">
              <a:buNone/>
              <a:defRPr sz="1050"/>
            </a:lvl5pPr>
            <a:lvl6pPr marL="2667076" indent="0">
              <a:buNone/>
              <a:defRPr sz="1050"/>
            </a:lvl6pPr>
            <a:lvl7pPr marL="3200491" indent="0">
              <a:buNone/>
              <a:defRPr sz="1050"/>
            </a:lvl7pPr>
            <a:lvl8pPr marL="3733907" indent="0">
              <a:buNone/>
              <a:defRPr sz="1050"/>
            </a:lvl8pPr>
            <a:lvl9pPr marL="4267322"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40308"/>
            <a:ext cx="9601200" cy="1000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1400175"/>
            <a:ext cx="9601200" cy="3960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3400" y="5561807"/>
            <a:ext cx="2489200" cy="319484"/>
          </a:xfrm>
          <a:prstGeom prst="rect">
            <a:avLst/>
          </a:prstGeom>
        </p:spPr>
        <p:txBody>
          <a:bodyPr vert="horz" lIns="91440" tIns="45720" rIns="91440" bIns="45720" rtlCol="0" anchor="ctr"/>
          <a:lstStyle>
            <a:lvl1pPr algn="l">
              <a:defRPr sz="1400">
                <a:solidFill>
                  <a:schemeClr val="tx1">
                    <a:tint val="75000"/>
                  </a:schemeClr>
                </a:solidFill>
              </a:defRPr>
            </a:lvl1pPr>
          </a:lstStyle>
          <a:p>
            <a:fld id="{5BCAD085-E8A6-8845-BD4E-CB4CCA059FC4}" type="datetimeFigureOut">
              <a:rPr lang="en-US" smtClean="0"/>
              <a:t>5/30/26</a:t>
            </a:fld>
            <a:endParaRPr lang="en-US"/>
          </a:p>
        </p:txBody>
      </p:sp>
      <p:sp>
        <p:nvSpPr>
          <p:cNvPr id="5" name="Footer Placeholder 4"/>
          <p:cNvSpPr>
            <a:spLocks noGrp="1"/>
          </p:cNvSpPr>
          <p:nvPr>
            <p:ph type="ftr" sz="quarter" idx="3"/>
          </p:nvPr>
        </p:nvSpPr>
        <p:spPr>
          <a:xfrm>
            <a:off x="3644900" y="5561807"/>
            <a:ext cx="3378200" cy="319484"/>
          </a:xfrm>
          <a:prstGeom prst="rect">
            <a:avLst/>
          </a:prstGeom>
        </p:spPr>
        <p:txBody>
          <a:bodyPr vert="horz" lIns="91440" tIns="45720" rIns="91440" bIns="45720"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45400" y="5561807"/>
            <a:ext cx="2489200" cy="319484"/>
          </a:xfrm>
          <a:prstGeom prst="rect">
            <a:avLst/>
          </a:prstGeom>
        </p:spPr>
        <p:txBody>
          <a:bodyPr vert="horz" lIns="91440" tIns="45720" rIns="91440" bIns="45720" rtlCol="0" anchor="ctr"/>
          <a:lstStyle>
            <a:lvl1pPr algn="r">
              <a:defRPr sz="14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33415" rtl="0" eaLnBrk="1" latinLnBrk="0" hangingPunct="1">
        <a:spcBef>
          <a:spcPct val="0"/>
        </a:spcBef>
        <a:buNone/>
        <a:defRPr sz="5133" kern="1200">
          <a:solidFill>
            <a:schemeClr val="tx1"/>
          </a:solidFill>
          <a:latin typeface="+mj-lt"/>
          <a:ea typeface="+mj-ea"/>
          <a:cs typeface="+mj-cs"/>
        </a:defRPr>
      </a:lvl1pPr>
    </p:titleStyle>
    <p:bodyStyle>
      <a:lvl1pPr marL="400061" indent="-400061" algn="l" defTabSz="533415" rtl="0" eaLnBrk="1" latinLnBrk="0" hangingPunct="1">
        <a:spcBef>
          <a:spcPct val="20000"/>
        </a:spcBef>
        <a:buFont typeface="Arial"/>
        <a:buChar char="•"/>
        <a:defRPr sz="3733" kern="1200">
          <a:solidFill>
            <a:schemeClr val="tx1"/>
          </a:solidFill>
          <a:latin typeface="+mn-lt"/>
          <a:ea typeface="+mn-ea"/>
          <a:cs typeface="+mn-cs"/>
        </a:defRPr>
      </a:lvl1pPr>
      <a:lvl2pPr marL="866800" indent="-333385" algn="l" defTabSz="533415" rtl="0" eaLnBrk="1" latinLnBrk="0" hangingPunct="1">
        <a:spcBef>
          <a:spcPct val="20000"/>
        </a:spcBef>
        <a:buFont typeface="Arial"/>
        <a:buChar char="–"/>
        <a:defRPr sz="3267" kern="1200">
          <a:solidFill>
            <a:schemeClr val="tx1"/>
          </a:solidFill>
          <a:latin typeface="+mn-lt"/>
          <a:ea typeface="+mn-ea"/>
          <a:cs typeface="+mn-cs"/>
        </a:defRPr>
      </a:lvl2pPr>
      <a:lvl3pPr marL="1333538" indent="-266708" algn="l" defTabSz="533415" rtl="0" eaLnBrk="1" latinLnBrk="0" hangingPunct="1">
        <a:spcBef>
          <a:spcPct val="20000"/>
        </a:spcBef>
        <a:buFont typeface="Arial"/>
        <a:buChar char="•"/>
        <a:defRPr sz="2800" kern="1200">
          <a:solidFill>
            <a:schemeClr val="tx1"/>
          </a:solidFill>
          <a:latin typeface="+mn-lt"/>
          <a:ea typeface="+mn-ea"/>
          <a:cs typeface="+mn-cs"/>
        </a:defRPr>
      </a:lvl3pPr>
      <a:lvl4pPr marL="1866953" indent="-266708" algn="l" defTabSz="533415" rtl="0" eaLnBrk="1" latinLnBrk="0" hangingPunct="1">
        <a:spcBef>
          <a:spcPct val="20000"/>
        </a:spcBef>
        <a:buFont typeface="Arial"/>
        <a:buChar char="–"/>
        <a:defRPr sz="2333" kern="1200">
          <a:solidFill>
            <a:schemeClr val="tx1"/>
          </a:solidFill>
          <a:latin typeface="+mn-lt"/>
          <a:ea typeface="+mn-ea"/>
          <a:cs typeface="+mn-cs"/>
        </a:defRPr>
      </a:lvl4pPr>
      <a:lvl5pPr marL="2400369" indent="-266708" algn="l" defTabSz="533415" rtl="0" eaLnBrk="1" latinLnBrk="0" hangingPunct="1">
        <a:spcBef>
          <a:spcPct val="20000"/>
        </a:spcBef>
        <a:buFont typeface="Arial"/>
        <a:buChar char="»"/>
        <a:defRPr sz="2333" kern="1200">
          <a:solidFill>
            <a:schemeClr val="tx1"/>
          </a:solidFill>
          <a:latin typeface="+mn-lt"/>
          <a:ea typeface="+mn-ea"/>
          <a:cs typeface="+mn-cs"/>
        </a:defRPr>
      </a:lvl5pPr>
      <a:lvl6pPr marL="2933784" indent="-266708" algn="l" defTabSz="533415" rtl="0" eaLnBrk="1" latinLnBrk="0" hangingPunct="1">
        <a:spcBef>
          <a:spcPct val="20000"/>
        </a:spcBef>
        <a:buFont typeface="Arial"/>
        <a:buChar char="•"/>
        <a:defRPr sz="2333" kern="1200">
          <a:solidFill>
            <a:schemeClr val="tx1"/>
          </a:solidFill>
          <a:latin typeface="+mn-lt"/>
          <a:ea typeface="+mn-ea"/>
          <a:cs typeface="+mn-cs"/>
        </a:defRPr>
      </a:lvl6pPr>
      <a:lvl7pPr marL="3467199" indent="-266708" algn="l" defTabSz="533415" rtl="0" eaLnBrk="1" latinLnBrk="0" hangingPunct="1">
        <a:spcBef>
          <a:spcPct val="20000"/>
        </a:spcBef>
        <a:buFont typeface="Arial"/>
        <a:buChar char="•"/>
        <a:defRPr sz="2333" kern="1200">
          <a:solidFill>
            <a:schemeClr val="tx1"/>
          </a:solidFill>
          <a:latin typeface="+mn-lt"/>
          <a:ea typeface="+mn-ea"/>
          <a:cs typeface="+mn-cs"/>
        </a:defRPr>
      </a:lvl7pPr>
      <a:lvl8pPr marL="4000614" indent="-266708" algn="l" defTabSz="533415" rtl="0" eaLnBrk="1" latinLnBrk="0" hangingPunct="1">
        <a:spcBef>
          <a:spcPct val="20000"/>
        </a:spcBef>
        <a:buFont typeface="Arial"/>
        <a:buChar char="•"/>
        <a:defRPr sz="2333" kern="1200">
          <a:solidFill>
            <a:schemeClr val="tx1"/>
          </a:solidFill>
          <a:latin typeface="+mn-lt"/>
          <a:ea typeface="+mn-ea"/>
          <a:cs typeface="+mn-cs"/>
        </a:defRPr>
      </a:lvl8pPr>
      <a:lvl9pPr marL="4534030" indent="-266708" algn="l" defTabSz="533415" rtl="0" eaLnBrk="1" latinLnBrk="0" hangingPunct="1">
        <a:spcBef>
          <a:spcPct val="20000"/>
        </a:spcBef>
        <a:buFont typeface="Arial"/>
        <a:buChar char="•"/>
        <a:defRPr sz="2333" kern="1200">
          <a:solidFill>
            <a:schemeClr val="tx1"/>
          </a:solidFill>
          <a:latin typeface="+mn-lt"/>
          <a:ea typeface="+mn-ea"/>
          <a:cs typeface="+mn-cs"/>
        </a:defRPr>
      </a:lvl9pPr>
    </p:bodyStyle>
    <p:otherStyle>
      <a:defPPr>
        <a:defRPr lang="en-US"/>
      </a:defPPr>
      <a:lvl1pPr marL="0" algn="l" defTabSz="533415" rtl="0" eaLnBrk="1" latinLnBrk="0" hangingPunct="1">
        <a:defRPr sz="2100" kern="1200">
          <a:solidFill>
            <a:schemeClr val="tx1"/>
          </a:solidFill>
          <a:latin typeface="+mn-lt"/>
          <a:ea typeface="+mn-ea"/>
          <a:cs typeface="+mn-cs"/>
        </a:defRPr>
      </a:lvl1pPr>
      <a:lvl2pPr marL="533415" algn="l" defTabSz="533415" rtl="0" eaLnBrk="1" latinLnBrk="0" hangingPunct="1">
        <a:defRPr sz="2100" kern="1200">
          <a:solidFill>
            <a:schemeClr val="tx1"/>
          </a:solidFill>
          <a:latin typeface="+mn-lt"/>
          <a:ea typeface="+mn-ea"/>
          <a:cs typeface="+mn-cs"/>
        </a:defRPr>
      </a:lvl2pPr>
      <a:lvl3pPr marL="1066830" algn="l" defTabSz="533415" rtl="0" eaLnBrk="1" latinLnBrk="0" hangingPunct="1">
        <a:defRPr sz="2100" kern="1200">
          <a:solidFill>
            <a:schemeClr val="tx1"/>
          </a:solidFill>
          <a:latin typeface="+mn-lt"/>
          <a:ea typeface="+mn-ea"/>
          <a:cs typeface="+mn-cs"/>
        </a:defRPr>
      </a:lvl3pPr>
      <a:lvl4pPr marL="1600246" algn="l" defTabSz="533415" rtl="0" eaLnBrk="1" latinLnBrk="0" hangingPunct="1">
        <a:defRPr sz="2100" kern="1200">
          <a:solidFill>
            <a:schemeClr val="tx1"/>
          </a:solidFill>
          <a:latin typeface="+mn-lt"/>
          <a:ea typeface="+mn-ea"/>
          <a:cs typeface="+mn-cs"/>
        </a:defRPr>
      </a:lvl4pPr>
      <a:lvl5pPr marL="2133661" algn="l" defTabSz="533415" rtl="0" eaLnBrk="1" latinLnBrk="0" hangingPunct="1">
        <a:defRPr sz="2100" kern="1200">
          <a:solidFill>
            <a:schemeClr val="tx1"/>
          </a:solidFill>
          <a:latin typeface="+mn-lt"/>
          <a:ea typeface="+mn-ea"/>
          <a:cs typeface="+mn-cs"/>
        </a:defRPr>
      </a:lvl5pPr>
      <a:lvl6pPr marL="2667076" algn="l" defTabSz="533415" rtl="0" eaLnBrk="1" latinLnBrk="0" hangingPunct="1">
        <a:defRPr sz="2100" kern="1200">
          <a:solidFill>
            <a:schemeClr val="tx1"/>
          </a:solidFill>
          <a:latin typeface="+mn-lt"/>
          <a:ea typeface="+mn-ea"/>
          <a:cs typeface="+mn-cs"/>
        </a:defRPr>
      </a:lvl6pPr>
      <a:lvl7pPr marL="3200491" algn="l" defTabSz="533415" rtl="0" eaLnBrk="1" latinLnBrk="0" hangingPunct="1">
        <a:defRPr sz="2100" kern="1200">
          <a:solidFill>
            <a:schemeClr val="tx1"/>
          </a:solidFill>
          <a:latin typeface="+mn-lt"/>
          <a:ea typeface="+mn-ea"/>
          <a:cs typeface="+mn-cs"/>
        </a:defRPr>
      </a:lvl7pPr>
      <a:lvl8pPr marL="3733907" algn="l" defTabSz="533415" rtl="0" eaLnBrk="1" latinLnBrk="0" hangingPunct="1">
        <a:defRPr sz="2100" kern="1200">
          <a:solidFill>
            <a:schemeClr val="tx1"/>
          </a:solidFill>
          <a:latin typeface="+mn-lt"/>
          <a:ea typeface="+mn-ea"/>
          <a:cs typeface="+mn-cs"/>
        </a:defRPr>
      </a:lvl8pPr>
      <a:lvl9pPr marL="4267322" algn="l" defTabSz="5334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2.tif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2659" y="409713"/>
            <a:ext cx="42867248" cy="1708160"/>
          </a:xfrm>
          <a:prstGeom prst="rect">
            <a:avLst/>
          </a:prstGeom>
          <a:noFill/>
        </p:spPr>
        <p:txBody>
          <a:bodyPr wrap="none">
            <a:spAutoFit/>
          </a:bodyPr>
          <a:lstStyle/>
          <a:p>
            <a:r>
              <a:rPr lang="en-US" sz="10500" b="1" dirty="0">
                <a:solidFill>
                  <a:srgbClr val="102450"/>
                </a:solidFill>
              </a:rPr>
              <a:t>Volume-Outcome Relationship for Balloon Pulmonary Angioplasty for CTEPH</a:t>
            </a:r>
            <a:endParaRPr sz="10500" b="1" dirty="0">
              <a:solidFill>
                <a:srgbClr val="102450"/>
              </a:solidFill>
            </a:endParaRPr>
          </a:p>
        </p:txBody>
      </p:sp>
      <p:sp>
        <p:nvSpPr>
          <p:cNvPr id="4" name="TextBox 3"/>
          <p:cNvSpPr txBox="1"/>
          <p:nvPr/>
        </p:nvSpPr>
        <p:spPr>
          <a:xfrm>
            <a:off x="1119745" y="2236254"/>
            <a:ext cx="33875299" cy="2092881"/>
          </a:xfrm>
          <a:prstGeom prst="rect">
            <a:avLst/>
          </a:prstGeom>
          <a:noFill/>
        </p:spPr>
        <p:txBody>
          <a:bodyPr wrap="none">
            <a:spAutoFit/>
          </a:bodyPr>
          <a:lstStyle/>
          <a:p>
            <a:r>
              <a:rPr lang="en-US" sz="4800" b="1" dirty="0">
                <a:solidFill>
                  <a:srgbClr val="102450"/>
                </a:solidFill>
              </a:rPr>
              <a:t>Ryo Takano</a:t>
            </a:r>
            <a:r>
              <a:rPr lang="en-US" sz="4800" b="1" baseline="30000" dirty="0">
                <a:solidFill>
                  <a:srgbClr val="102450"/>
                </a:solidFill>
              </a:rPr>
              <a:t>1</a:t>
            </a:r>
            <a:r>
              <a:rPr lang="en-US" sz="4400" dirty="0">
                <a:solidFill>
                  <a:srgbClr val="102450"/>
                </a:solidFill>
              </a:rPr>
              <a:t>, Koshiro Kanaoka</a:t>
            </a:r>
            <a:r>
              <a:rPr lang="en-US" sz="4400" baseline="30000" dirty="0">
                <a:solidFill>
                  <a:srgbClr val="102450"/>
                </a:solidFill>
              </a:rPr>
              <a:t>2</a:t>
            </a:r>
            <a:r>
              <a:rPr lang="en-US" sz="4400" dirty="0">
                <a:solidFill>
                  <a:srgbClr val="102450"/>
                </a:solidFill>
              </a:rPr>
              <a:t>, Yoko Sumita</a:t>
            </a:r>
            <a:r>
              <a:rPr lang="en-US" sz="4400" baseline="30000" dirty="0">
                <a:solidFill>
                  <a:srgbClr val="102450"/>
                </a:solidFill>
              </a:rPr>
              <a:t>2</a:t>
            </a:r>
            <a:r>
              <a:rPr lang="en-US" sz="4400" dirty="0">
                <a:solidFill>
                  <a:srgbClr val="102450"/>
                </a:solidFill>
              </a:rPr>
              <a:t>, Jin Ueda</a:t>
            </a:r>
            <a:r>
              <a:rPr lang="en-US" sz="4400" baseline="30000" dirty="0">
                <a:solidFill>
                  <a:srgbClr val="102450"/>
                </a:solidFill>
              </a:rPr>
              <a:t>1</a:t>
            </a:r>
            <a:r>
              <a:rPr lang="en-US" sz="4400" dirty="0">
                <a:solidFill>
                  <a:srgbClr val="102450"/>
                </a:solidFill>
              </a:rPr>
              <a:t>, Akihiro Tsuji</a:t>
            </a:r>
            <a:r>
              <a:rPr lang="en-US" sz="4400" baseline="30000" dirty="0">
                <a:solidFill>
                  <a:srgbClr val="102450"/>
                </a:solidFill>
              </a:rPr>
              <a:t>1</a:t>
            </a:r>
            <a:r>
              <a:rPr lang="en-US" sz="4400" dirty="0">
                <a:solidFill>
                  <a:srgbClr val="102450"/>
                </a:solidFill>
              </a:rPr>
              <a:t>, Kenichi Tsujita</a:t>
            </a:r>
            <a:r>
              <a:rPr lang="en-US" sz="4400" baseline="30000" dirty="0">
                <a:solidFill>
                  <a:srgbClr val="102450"/>
                </a:solidFill>
              </a:rPr>
              <a:t>3</a:t>
            </a:r>
            <a:r>
              <a:rPr lang="en-US" sz="4400" dirty="0">
                <a:solidFill>
                  <a:srgbClr val="102450"/>
                </a:solidFill>
              </a:rPr>
              <a:t>, Teruo Noguchi</a:t>
            </a:r>
            <a:r>
              <a:rPr lang="en-US" sz="4400" baseline="30000" dirty="0">
                <a:solidFill>
                  <a:srgbClr val="102450"/>
                </a:solidFill>
              </a:rPr>
              <a:t>4</a:t>
            </a:r>
            <a:r>
              <a:rPr lang="en-US" sz="4400" dirty="0">
                <a:solidFill>
                  <a:srgbClr val="102450"/>
                </a:solidFill>
              </a:rPr>
              <a:t>, Yoshihiro Miyamoto</a:t>
            </a:r>
            <a:r>
              <a:rPr lang="en-US" sz="4400" baseline="30000" dirty="0">
                <a:solidFill>
                  <a:srgbClr val="102450"/>
                </a:solidFill>
              </a:rPr>
              <a:t>5</a:t>
            </a:r>
            <a:r>
              <a:rPr lang="en-US" sz="4400" dirty="0">
                <a:solidFill>
                  <a:srgbClr val="102450"/>
                </a:solidFill>
              </a:rPr>
              <a:t>, Takeshi Ogo</a:t>
            </a:r>
            <a:r>
              <a:rPr lang="en-US" sz="4400" baseline="30000" dirty="0">
                <a:solidFill>
                  <a:srgbClr val="102450"/>
                </a:solidFill>
              </a:rPr>
              <a:t>1</a:t>
            </a:r>
          </a:p>
          <a:p>
            <a:endParaRPr lang="en-US" dirty="0">
              <a:solidFill>
                <a:srgbClr val="102450"/>
              </a:solidFill>
            </a:endParaRPr>
          </a:p>
          <a:p>
            <a:pPr marL="514350" indent="-514350">
              <a:buAutoNum type="arabicPeriod"/>
            </a:pPr>
            <a:r>
              <a:rPr lang="en-US" sz="3200" dirty="0">
                <a:solidFill>
                  <a:srgbClr val="102450"/>
                </a:solidFill>
              </a:rPr>
              <a:t>Division of Pulmonary Circulation, Department of Cardiovascular Medicine, National Cerebral and Cardiovascular Center (NCVC) 2. Department of Medical and Health Information Management, NCVC </a:t>
            </a:r>
          </a:p>
          <a:p>
            <a:r>
              <a:rPr lang="en-US" sz="3200" dirty="0">
                <a:solidFill>
                  <a:srgbClr val="102450"/>
                </a:solidFill>
              </a:rPr>
              <a:t>3. Department of Cardiovascular Medicine, Kumamoto University  4. Department of Cardiovascular Medicine, NCVC 5. Department of Medical and Health Information Management, NCVC</a:t>
            </a:r>
          </a:p>
        </p:txBody>
      </p:sp>
      <p:sp>
        <p:nvSpPr>
          <p:cNvPr id="5" name="TextBox 4"/>
          <p:cNvSpPr txBox="1"/>
          <p:nvPr/>
        </p:nvSpPr>
        <p:spPr>
          <a:xfrm>
            <a:off x="1435936" y="4837517"/>
            <a:ext cx="14984410" cy="7202549"/>
          </a:xfrm>
          <a:prstGeom prst="rect">
            <a:avLst/>
          </a:prstGeom>
          <a:noFill/>
        </p:spPr>
        <p:txBody>
          <a:bodyPr wrap="square">
            <a:spAutoFit/>
          </a:bodyPr>
          <a:lstStyle/>
          <a:p>
            <a:r>
              <a:rPr sz="5133" b="1" dirty="0">
                <a:solidFill>
                  <a:srgbClr val="102450"/>
                </a:solidFill>
              </a:rPr>
              <a:t>Introduction</a:t>
            </a:r>
            <a:endParaRPr lang="en-US" sz="5133" b="1" dirty="0">
              <a:solidFill>
                <a:srgbClr val="102450"/>
              </a:solidFill>
            </a:endParaRPr>
          </a:p>
          <a:p>
            <a:endParaRPr sz="1200" b="1" dirty="0">
              <a:solidFill>
                <a:srgbClr val="102450"/>
              </a:solidFill>
            </a:endParaRPr>
          </a:p>
          <a:p>
            <a:pPr marL="457200" indent="-457200">
              <a:buFont typeface="Arial" panose="020B0604020202020204" pitchFamily="34" charset="0"/>
              <a:buChar char="•"/>
            </a:pPr>
            <a:r>
              <a:rPr lang="en" sz="3267" dirty="0">
                <a:solidFill>
                  <a:srgbClr val="102450"/>
                </a:solidFill>
              </a:rPr>
              <a:t>Balloon pulmonary angioplasty (BPA) is an established component of multimodal therapy for CTEPH and improves hemodynamics and long-term outcomes</a:t>
            </a:r>
            <a:r>
              <a:rPr lang="en" sz="3267" baseline="30000" dirty="0">
                <a:solidFill>
                  <a:srgbClr val="102450"/>
                </a:solidFill>
              </a:rPr>
              <a:t>1-2</a:t>
            </a:r>
            <a:r>
              <a:rPr lang="en" sz="3267" dirty="0">
                <a:solidFill>
                  <a:srgbClr val="102450"/>
                </a:solidFill>
              </a:rPr>
              <a:t>.</a:t>
            </a:r>
          </a:p>
          <a:p>
            <a:pPr marL="457200" indent="-457200">
              <a:buFont typeface="Arial" panose="020B0604020202020204" pitchFamily="34" charset="0"/>
              <a:buChar char="•"/>
            </a:pPr>
            <a:endParaRPr lang="en" dirty="0">
              <a:solidFill>
                <a:srgbClr val="102450"/>
              </a:solidFill>
            </a:endParaRPr>
          </a:p>
          <a:p>
            <a:pPr marL="457200" indent="-457200">
              <a:buFont typeface="Arial" panose="020B0604020202020204" pitchFamily="34" charset="0"/>
              <a:buChar char="•"/>
            </a:pPr>
            <a:r>
              <a:rPr lang="en" altLang="ja-JP" sz="3267" dirty="0">
                <a:solidFill>
                  <a:srgbClr val="102450"/>
                </a:solidFill>
              </a:rPr>
              <a:t>Advances in technique and periprocedural management have improved safety, leading to expanded indications and broader dissemination of BPA to centers with limited procedural experience</a:t>
            </a:r>
            <a:r>
              <a:rPr lang="en" altLang="ja-JP" sz="3267" baseline="30000" dirty="0">
                <a:solidFill>
                  <a:srgbClr val="102450"/>
                </a:solidFill>
              </a:rPr>
              <a:t>3</a:t>
            </a:r>
            <a:r>
              <a:rPr lang="en" altLang="ja-JP" sz="3267" dirty="0">
                <a:solidFill>
                  <a:srgbClr val="102450"/>
                </a:solidFill>
              </a:rPr>
              <a:t>.</a:t>
            </a:r>
          </a:p>
          <a:p>
            <a:pPr marL="457200" indent="-457200">
              <a:buFont typeface="Arial" panose="020B0604020202020204" pitchFamily="34" charset="0"/>
              <a:buChar char="•"/>
            </a:pPr>
            <a:endParaRPr lang="en" altLang="ja-JP" dirty="0">
              <a:solidFill>
                <a:srgbClr val="102450"/>
              </a:solidFill>
            </a:endParaRPr>
          </a:p>
          <a:p>
            <a:pPr marL="457200" indent="-457200">
              <a:buFont typeface="Arial" panose="020B0604020202020204" pitchFamily="34" charset="0"/>
              <a:buChar char="•"/>
            </a:pPr>
            <a:r>
              <a:rPr lang="en" altLang="ja-JP" sz="3267" dirty="0">
                <a:solidFill>
                  <a:srgbClr val="102450"/>
                </a:solidFill>
              </a:rPr>
              <a:t>Annual procedural volume has emerged as an important determinant of safety</a:t>
            </a:r>
            <a:r>
              <a:rPr lang="en" altLang="ja-JP" sz="3267" baseline="30000" dirty="0">
                <a:solidFill>
                  <a:srgbClr val="102450"/>
                </a:solidFill>
              </a:rPr>
              <a:t>4-5</a:t>
            </a:r>
            <a:r>
              <a:rPr lang="en" altLang="ja-JP" sz="3267" dirty="0">
                <a:solidFill>
                  <a:srgbClr val="102450"/>
                </a:solidFill>
              </a:rPr>
              <a:t>, and a recent report from J-BPA registry suggests that centers performing ≥50 procedures/year experience fewer severe complications</a:t>
            </a:r>
            <a:r>
              <a:rPr lang="en" altLang="ja-JP" sz="3267" baseline="30000" dirty="0">
                <a:solidFill>
                  <a:srgbClr val="102450"/>
                </a:solidFill>
              </a:rPr>
              <a:t>6</a:t>
            </a:r>
            <a:r>
              <a:rPr lang="en" altLang="ja-JP" sz="3267" dirty="0">
                <a:solidFill>
                  <a:srgbClr val="102450"/>
                </a:solidFill>
              </a:rPr>
              <a:t>.</a:t>
            </a:r>
          </a:p>
          <a:p>
            <a:endParaRPr lang="en" altLang="ja-JP" dirty="0">
              <a:solidFill>
                <a:srgbClr val="102450"/>
              </a:solidFill>
            </a:endParaRPr>
          </a:p>
          <a:p>
            <a:pPr marL="457200" indent="-457200">
              <a:buFont typeface="Arial" panose="020B0604020202020204" pitchFamily="34" charset="0"/>
              <a:buChar char="•"/>
            </a:pPr>
            <a:r>
              <a:rPr lang="en" altLang="ja-JP" sz="3267" dirty="0">
                <a:solidFill>
                  <a:srgbClr val="102450"/>
                </a:solidFill>
              </a:rPr>
              <a:t>However, data-driven criteria for defining BPA center volume thresholds remain lacking.</a:t>
            </a:r>
            <a:endParaRPr lang="en" sz="3267" dirty="0">
              <a:solidFill>
                <a:srgbClr val="102450"/>
              </a:solidFill>
            </a:endParaRPr>
          </a:p>
          <a:p>
            <a:endParaRPr lang="en" dirty="0">
              <a:solidFill>
                <a:srgbClr val="102450"/>
              </a:solidFill>
            </a:endParaRPr>
          </a:p>
        </p:txBody>
      </p:sp>
      <p:sp>
        <p:nvSpPr>
          <p:cNvPr id="6" name="TextBox 5"/>
          <p:cNvSpPr txBox="1"/>
          <p:nvPr/>
        </p:nvSpPr>
        <p:spPr>
          <a:xfrm>
            <a:off x="1435936" y="12697003"/>
            <a:ext cx="14984410" cy="10423303"/>
          </a:xfrm>
          <a:prstGeom prst="rect">
            <a:avLst/>
          </a:prstGeom>
          <a:noFill/>
        </p:spPr>
        <p:txBody>
          <a:bodyPr wrap="square">
            <a:spAutoFit/>
          </a:bodyPr>
          <a:lstStyle/>
          <a:p>
            <a:r>
              <a:rPr sz="5133" b="1" dirty="0">
                <a:solidFill>
                  <a:srgbClr val="102450"/>
                </a:solidFill>
              </a:rPr>
              <a:t>Methods</a:t>
            </a:r>
            <a:endParaRPr lang="en-US" sz="5133" b="1" dirty="0">
              <a:solidFill>
                <a:srgbClr val="102450"/>
              </a:solidFill>
            </a:endParaRPr>
          </a:p>
          <a:p>
            <a:endParaRPr b="1" dirty="0">
              <a:solidFill>
                <a:srgbClr val="102450"/>
              </a:solidFill>
            </a:endParaRPr>
          </a:p>
          <a:p>
            <a:pPr marL="571500" indent="-571500">
              <a:buFont typeface="Arial" panose="020B0604020202020204" pitchFamily="34" charset="0"/>
              <a:buChar char="•"/>
            </a:pPr>
            <a:r>
              <a:rPr lang="ja-JP" altLang="ja-JP" sz="3200">
                <a:solidFill>
                  <a:srgbClr val="102450"/>
                </a:solidFill>
              </a:rPr>
              <a:t>Nationwide retrospective analysis of the JROAD-DPC database including 14,468 BPA procedures in 3,708 patients with CTEPH a</a:t>
            </a:r>
            <a:r>
              <a:rPr lang="en-US" altLang="ja-JP" sz="3200" dirty="0">
                <a:solidFill>
                  <a:srgbClr val="102450"/>
                </a:solidFill>
              </a:rPr>
              <a:t>t 149 hospitals</a:t>
            </a:r>
            <a:r>
              <a:rPr lang="ja-JP" altLang="ja-JP" sz="3200">
                <a:solidFill>
                  <a:srgbClr val="102450"/>
                </a:solidFill>
              </a:rPr>
              <a:t> (2012–2023).</a:t>
            </a:r>
            <a:endParaRPr lang="en-US" altLang="ja-JP" sz="3200" dirty="0">
              <a:solidFill>
                <a:srgbClr val="102450"/>
              </a:solidFill>
            </a:endParaRPr>
          </a:p>
          <a:p>
            <a:pPr marL="571500" indent="-571500">
              <a:buFont typeface="Arial" panose="020B0604020202020204" pitchFamily="34" charset="0"/>
              <a:buChar char="•"/>
            </a:pPr>
            <a:endParaRPr lang="en-US" altLang="ja-JP" dirty="0">
              <a:solidFill>
                <a:srgbClr val="102450"/>
              </a:solidFill>
            </a:endParaRPr>
          </a:p>
          <a:p>
            <a:pPr marL="571500" indent="-571500">
              <a:buFont typeface="Arial" panose="020B0604020202020204" pitchFamily="34" charset="0"/>
              <a:buChar char="•"/>
            </a:pPr>
            <a:r>
              <a:rPr lang="en-US" altLang="ja-JP" sz="3200" dirty="0">
                <a:solidFill>
                  <a:srgbClr val="102450"/>
                </a:solidFill>
              </a:rPr>
              <a:t>The outcome was procedure-related in-hospital</a:t>
            </a:r>
          </a:p>
          <a:p>
            <a:r>
              <a:rPr lang="en-US" altLang="ja-JP" sz="3200" dirty="0">
                <a:solidFill>
                  <a:srgbClr val="102450"/>
                </a:solidFill>
              </a:rPr>
              <a:t>      complications within 30 days after BPA, </a:t>
            </a:r>
          </a:p>
          <a:p>
            <a:r>
              <a:rPr lang="en-US" altLang="ja-JP" sz="3200" dirty="0">
                <a:solidFill>
                  <a:srgbClr val="102450"/>
                </a:solidFill>
              </a:rPr>
              <a:t>	 assessed on a per-procedure basis.</a:t>
            </a:r>
          </a:p>
          <a:p>
            <a:endParaRPr lang="en-US" altLang="ja-JP" dirty="0">
              <a:solidFill>
                <a:srgbClr val="102450"/>
              </a:solidFill>
            </a:endParaRPr>
          </a:p>
          <a:p>
            <a:pPr marL="571500" indent="-571500">
              <a:buFont typeface="Arial" panose="020B0604020202020204" pitchFamily="34" charset="0"/>
              <a:buChar char="•"/>
            </a:pPr>
            <a:r>
              <a:rPr lang="ja-JP" altLang="ja-JP" sz="3200">
                <a:solidFill>
                  <a:srgbClr val="102450"/>
                </a:solidFill>
              </a:rPr>
              <a:t>Annual </a:t>
            </a:r>
            <a:r>
              <a:rPr lang="en-US" altLang="ja-JP" sz="3200" dirty="0">
                <a:solidFill>
                  <a:srgbClr val="102450"/>
                </a:solidFill>
              </a:rPr>
              <a:t>procedural </a:t>
            </a:r>
            <a:r>
              <a:rPr lang="ja-JP" altLang="ja-JP" sz="3200">
                <a:solidFill>
                  <a:srgbClr val="102450"/>
                </a:solidFill>
              </a:rPr>
              <a:t>volume was categorized </a:t>
            </a:r>
            <a:endParaRPr lang="en-US" altLang="ja-JP" sz="3200" dirty="0">
              <a:solidFill>
                <a:srgbClr val="102450"/>
              </a:solidFill>
            </a:endParaRPr>
          </a:p>
          <a:p>
            <a:r>
              <a:rPr lang="en-US" altLang="ja-JP" sz="3200" dirty="0">
                <a:solidFill>
                  <a:srgbClr val="102450"/>
                </a:solidFill>
              </a:rPr>
              <a:t>	 </a:t>
            </a:r>
            <a:r>
              <a:rPr lang="ja-JP" altLang="ja-JP" sz="3200">
                <a:solidFill>
                  <a:srgbClr val="102450"/>
                </a:solidFill>
              </a:rPr>
              <a:t>into tertiles</a:t>
            </a:r>
            <a:r>
              <a:rPr lang="en-US" altLang="ja-JP" sz="3200" dirty="0">
                <a:solidFill>
                  <a:srgbClr val="102450"/>
                </a:solidFill>
              </a:rPr>
              <a:t>.</a:t>
            </a:r>
          </a:p>
          <a:p>
            <a:pPr marL="0" lvl="2"/>
            <a:r>
              <a:rPr lang="en-US" altLang="ja-JP" sz="3200" dirty="0">
                <a:solidFill>
                  <a:srgbClr val="102450"/>
                </a:solidFill>
              </a:rPr>
              <a:t>	    </a:t>
            </a:r>
            <a:r>
              <a:rPr lang="en" altLang="ja-JP" sz="3200" b="1" dirty="0">
                <a:solidFill>
                  <a:srgbClr val="102450"/>
                </a:solidFill>
              </a:rPr>
              <a:t>Low-volume</a:t>
            </a:r>
            <a:r>
              <a:rPr lang="en-US" altLang="ja-JP" sz="3200" b="1" dirty="0">
                <a:solidFill>
                  <a:srgbClr val="102450"/>
                </a:solidFill>
              </a:rPr>
              <a:t>:</a:t>
            </a:r>
            <a:r>
              <a:rPr lang="en" altLang="ja-JP" sz="3200" b="1" dirty="0">
                <a:solidFill>
                  <a:srgbClr val="102450"/>
                </a:solidFill>
              </a:rPr>
              <a:t> </a:t>
            </a:r>
            <a:r>
              <a:rPr lang="en" altLang="ja-JP" sz="3200" dirty="0">
                <a:solidFill>
                  <a:srgbClr val="102450"/>
                </a:solidFill>
              </a:rPr>
              <a:t>1-34 procedures/year</a:t>
            </a:r>
          </a:p>
          <a:p>
            <a:pPr marL="0" lvl="2"/>
            <a:r>
              <a:rPr lang="en" altLang="ja-JP" sz="3200" dirty="0">
                <a:solidFill>
                  <a:srgbClr val="102450"/>
                </a:solidFill>
              </a:rPr>
              <a:t>	    </a:t>
            </a:r>
            <a:r>
              <a:rPr lang="en" altLang="ja-JP" sz="3200" b="1" dirty="0">
                <a:solidFill>
                  <a:srgbClr val="102450"/>
                </a:solidFill>
              </a:rPr>
              <a:t>Intermediate-volume</a:t>
            </a:r>
            <a:r>
              <a:rPr lang="en-US" altLang="ja-JP" sz="3200" b="1" dirty="0">
                <a:solidFill>
                  <a:srgbClr val="102450"/>
                </a:solidFill>
              </a:rPr>
              <a:t>:</a:t>
            </a:r>
            <a:r>
              <a:rPr lang="en" altLang="ja-JP" sz="3200" b="1" dirty="0">
                <a:solidFill>
                  <a:srgbClr val="102450"/>
                </a:solidFill>
              </a:rPr>
              <a:t> </a:t>
            </a:r>
            <a:r>
              <a:rPr lang="en" altLang="ja-JP" sz="3200" dirty="0">
                <a:solidFill>
                  <a:srgbClr val="102450"/>
                </a:solidFill>
              </a:rPr>
              <a:t>35-126 procedures/year</a:t>
            </a:r>
          </a:p>
          <a:p>
            <a:pPr marL="0" lvl="2"/>
            <a:r>
              <a:rPr lang="en" altLang="ja-JP" sz="3200" dirty="0">
                <a:solidFill>
                  <a:srgbClr val="102450"/>
                </a:solidFill>
              </a:rPr>
              <a:t>	    </a:t>
            </a:r>
            <a:r>
              <a:rPr lang="en" altLang="ja-JP" sz="3200" b="1" dirty="0">
                <a:solidFill>
                  <a:srgbClr val="102450"/>
                </a:solidFill>
              </a:rPr>
              <a:t>High-volume</a:t>
            </a:r>
            <a:r>
              <a:rPr lang="en-US" altLang="ja-JP" sz="3200" b="1" dirty="0">
                <a:solidFill>
                  <a:srgbClr val="102450"/>
                </a:solidFill>
              </a:rPr>
              <a:t>:</a:t>
            </a:r>
            <a:r>
              <a:rPr lang="en" altLang="ja-JP" sz="3200" b="1" dirty="0">
                <a:solidFill>
                  <a:srgbClr val="102450"/>
                </a:solidFill>
              </a:rPr>
              <a:t> </a:t>
            </a:r>
            <a:r>
              <a:rPr lang="ja-JP" altLang="en" sz="3200">
                <a:solidFill>
                  <a:srgbClr val="102450"/>
                </a:solidFill>
              </a:rPr>
              <a:t>≥</a:t>
            </a:r>
            <a:r>
              <a:rPr lang="en" altLang="ja-JP" sz="3200" dirty="0">
                <a:solidFill>
                  <a:srgbClr val="102450"/>
                </a:solidFill>
              </a:rPr>
              <a:t>127 procedures/year</a:t>
            </a:r>
          </a:p>
          <a:p>
            <a:pPr marL="0" lvl="2"/>
            <a:endParaRPr lang="en" altLang="ja-JP" dirty="0">
              <a:solidFill>
                <a:srgbClr val="102450"/>
              </a:solidFill>
            </a:endParaRPr>
          </a:p>
          <a:p>
            <a:pPr marL="457200" lvl="2" indent="-457200">
              <a:buFont typeface="Arial" panose="020B0604020202020204" pitchFamily="34" charset="0"/>
              <a:buChar char="•"/>
            </a:pPr>
            <a:r>
              <a:rPr lang="ja-JP" altLang="ja-JP" sz="3200">
                <a:solidFill>
                  <a:srgbClr val="102450"/>
                </a:solidFill>
              </a:rPr>
              <a:t>Restricted cubic spline analyses adjusted</a:t>
            </a:r>
            <a:endParaRPr lang="en-US" altLang="ja-JP" sz="3200" dirty="0">
              <a:solidFill>
                <a:srgbClr val="102450"/>
              </a:solidFill>
            </a:endParaRPr>
          </a:p>
          <a:p>
            <a:pPr marL="0" lvl="2"/>
            <a:r>
              <a:rPr lang="en-US" altLang="ja-JP" sz="3200" dirty="0">
                <a:solidFill>
                  <a:srgbClr val="102450"/>
                </a:solidFill>
              </a:rPr>
              <a:t>	</a:t>
            </a:r>
            <a:r>
              <a:rPr lang="ja-JP" altLang="ja-JP" sz="3200">
                <a:solidFill>
                  <a:srgbClr val="102450"/>
                </a:solidFill>
              </a:rPr>
              <a:t>for age, sex, NYHA functional class, and procedure year were used to evaluate the </a:t>
            </a:r>
            <a:r>
              <a:rPr lang="en-US" altLang="ja-JP" sz="3200" dirty="0">
                <a:solidFill>
                  <a:srgbClr val="102450"/>
                </a:solidFill>
              </a:rPr>
              <a:t>	</a:t>
            </a:r>
            <a:r>
              <a:rPr lang="ja-JP" altLang="ja-JP" sz="3200">
                <a:solidFill>
                  <a:srgbClr val="102450"/>
                </a:solidFill>
              </a:rPr>
              <a:t>volume–outcome relationship, with 95% CIs estimated using institution-level cluster-</a:t>
            </a:r>
            <a:r>
              <a:rPr lang="en-US" altLang="ja-JP" sz="3200" dirty="0">
                <a:solidFill>
                  <a:srgbClr val="102450"/>
                </a:solidFill>
              </a:rPr>
              <a:t>	</a:t>
            </a:r>
            <a:r>
              <a:rPr lang="ja-JP" altLang="ja-JP" sz="3200">
                <a:solidFill>
                  <a:srgbClr val="102450"/>
                </a:solidFill>
              </a:rPr>
              <a:t>robust standard errors.</a:t>
            </a:r>
            <a:endParaRPr lang="en-US" altLang="ja-JP" sz="3200" dirty="0">
              <a:solidFill>
                <a:srgbClr val="102450"/>
              </a:solidFill>
            </a:endParaRPr>
          </a:p>
          <a:p>
            <a:pPr marL="0" lvl="2"/>
            <a:endParaRPr lang="en-US" altLang="ja-JP" dirty="0">
              <a:solidFill>
                <a:srgbClr val="102450"/>
              </a:solidFill>
            </a:endParaRPr>
          </a:p>
          <a:p>
            <a:pPr marL="457200" lvl="2" indent="-457200">
              <a:buFont typeface="Arial" panose="020B0604020202020204" pitchFamily="34" charset="0"/>
              <a:buChar char="•"/>
            </a:pPr>
            <a:r>
              <a:rPr lang="en-US" altLang="ja-JP" sz="3200" dirty="0">
                <a:solidFill>
                  <a:srgbClr val="102450"/>
                </a:solidFill>
              </a:rPr>
              <a:t>The elbow point analysis was performed to identify the annual procedural volume at which further reductions in complication risk became marginal.</a:t>
            </a:r>
          </a:p>
        </p:txBody>
      </p:sp>
      <p:sp>
        <p:nvSpPr>
          <p:cNvPr id="7" name="TextBox 6"/>
          <p:cNvSpPr txBox="1"/>
          <p:nvPr/>
        </p:nvSpPr>
        <p:spPr>
          <a:xfrm>
            <a:off x="17202574" y="4766094"/>
            <a:ext cx="2145139" cy="882229"/>
          </a:xfrm>
          <a:prstGeom prst="rect">
            <a:avLst/>
          </a:prstGeom>
          <a:noFill/>
        </p:spPr>
        <p:txBody>
          <a:bodyPr wrap="none">
            <a:spAutoFit/>
          </a:bodyPr>
          <a:lstStyle/>
          <a:p>
            <a:r>
              <a:rPr sz="5133" b="1" dirty="0">
                <a:solidFill>
                  <a:srgbClr val="102450"/>
                </a:solidFill>
              </a:rPr>
              <a:t>Results</a:t>
            </a:r>
          </a:p>
        </p:txBody>
      </p:sp>
      <p:sp>
        <p:nvSpPr>
          <p:cNvPr id="8" name="TextBox 7"/>
          <p:cNvSpPr txBox="1"/>
          <p:nvPr/>
        </p:nvSpPr>
        <p:spPr>
          <a:xfrm>
            <a:off x="17205266" y="18564470"/>
            <a:ext cx="32841283" cy="5509585"/>
          </a:xfrm>
          <a:prstGeom prst="rect">
            <a:avLst/>
          </a:prstGeom>
          <a:noFill/>
        </p:spPr>
        <p:txBody>
          <a:bodyPr wrap="square">
            <a:spAutoFit/>
          </a:bodyPr>
          <a:lstStyle/>
          <a:p>
            <a:r>
              <a:rPr sz="5133" b="1" dirty="0">
                <a:solidFill>
                  <a:srgbClr val="102450"/>
                </a:solidFill>
              </a:rPr>
              <a:t>Discussion</a:t>
            </a:r>
            <a:endParaRPr lang="en-US" sz="5133" b="1" dirty="0">
              <a:solidFill>
                <a:srgbClr val="102450"/>
              </a:solidFill>
            </a:endParaRPr>
          </a:p>
          <a:p>
            <a:endParaRPr sz="800" b="1" dirty="0">
              <a:solidFill>
                <a:srgbClr val="10245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 sz="3267" dirty="0">
                <a:solidFill>
                  <a:srgbClr val="102450"/>
                </a:solidFill>
              </a:rPr>
              <a:t>Complications were primarily driven by initiation of MV (including NPPV). Low-volume centers showed higher rates of death, initiation of MV, and transfusion.</a:t>
            </a:r>
          </a:p>
          <a:p>
            <a:pPr marL="457200" indent="-457200">
              <a:buFont typeface="Arial" panose="020B0604020202020204" pitchFamily="34" charset="0"/>
              <a:buChar char="•"/>
            </a:pPr>
            <a:endParaRPr lang="en" dirty="0">
              <a:solidFill>
                <a:srgbClr val="102450"/>
              </a:solidFill>
            </a:endParaRPr>
          </a:p>
          <a:p>
            <a:pPr marL="457200" indent="-457200">
              <a:buFont typeface="Arial" panose="020B0604020202020204" pitchFamily="34" charset="0"/>
              <a:buChar char="•"/>
            </a:pPr>
            <a:r>
              <a:rPr lang="en" sz="3267" dirty="0">
                <a:solidFill>
                  <a:srgbClr val="102450"/>
                </a:solidFill>
              </a:rPr>
              <a:t>Complication risk declined with increasing annual BPA volume, with a plateau beyond 52 procedures/year, supporting the ≥50 procedures/year threshold proposed in the WSPH 2024 statement and the J-BPA registry</a:t>
            </a:r>
            <a:r>
              <a:rPr lang="en" sz="3267" baseline="30000" dirty="0">
                <a:solidFill>
                  <a:srgbClr val="102450"/>
                </a:solidFill>
              </a:rPr>
              <a:t>5-6</a:t>
            </a:r>
            <a:r>
              <a:rPr lang="en" sz="3267" dirty="0">
                <a:solidFill>
                  <a:srgbClr val="102450"/>
                </a:solidFill>
              </a:rPr>
              <a:t>.</a:t>
            </a:r>
          </a:p>
          <a:p>
            <a:pPr marL="457200" indent="-457200">
              <a:buFont typeface="Arial" panose="020B0604020202020204" pitchFamily="34" charset="0"/>
              <a:buChar char="•"/>
            </a:pPr>
            <a:endParaRPr lang="en" dirty="0">
              <a:solidFill>
                <a:srgbClr val="102450"/>
              </a:solidFill>
            </a:endParaRPr>
          </a:p>
          <a:p>
            <a:pPr marL="457200" indent="-457200">
              <a:buFont typeface="Arial" panose="020B0604020202020204" pitchFamily="34" charset="0"/>
              <a:buChar char="•"/>
            </a:pPr>
            <a:r>
              <a:rPr lang="en" sz="3267" dirty="0">
                <a:solidFill>
                  <a:srgbClr val="102450"/>
                </a:solidFill>
              </a:rPr>
              <a:t>Centers performing ≥127 procedures/year had the lowest complication rates. Together with spline analysis, these results support a stepwise classification of ≥50 procedures/year as BPA centers and &gt;100 procedures/year as BPA expert centers</a:t>
            </a:r>
            <a:r>
              <a:rPr lang="en" sz="3267" baseline="30000" dirty="0">
                <a:solidFill>
                  <a:srgbClr val="102450"/>
                </a:solidFill>
              </a:rPr>
              <a:t>4-6</a:t>
            </a:r>
            <a:r>
              <a:rPr lang="en" sz="3267" dirty="0">
                <a:solidFill>
                  <a:srgbClr val="102450"/>
                </a:solidFill>
              </a:rPr>
              <a:t>.</a:t>
            </a:r>
          </a:p>
          <a:p>
            <a:pPr marL="457200" indent="-457200">
              <a:buFont typeface="Arial" panose="020B0604020202020204" pitchFamily="34" charset="0"/>
              <a:buChar char="•"/>
            </a:pPr>
            <a:endParaRPr lang="en" dirty="0">
              <a:solidFill>
                <a:srgbClr val="102450"/>
              </a:solidFill>
            </a:endParaRPr>
          </a:p>
          <a:p>
            <a:pPr marL="457200" indent="-457200">
              <a:buFont typeface="Arial" panose="020B0604020202020204" pitchFamily="34" charset="0"/>
              <a:buChar char="•"/>
            </a:pPr>
            <a:r>
              <a:rPr lang="en" sz="3267" dirty="0">
                <a:solidFill>
                  <a:srgbClr val="102450"/>
                </a:solidFill>
              </a:rPr>
              <a:t>Although centralization may improve safety, excessive concentration could restrict patient access and increase the burden on high-volume centers. Balancing procedural safety with equitable access to BPA remains an important challenge for future research.</a:t>
            </a:r>
          </a:p>
        </p:txBody>
      </p:sp>
      <p:sp>
        <p:nvSpPr>
          <p:cNvPr id="9" name="TextBox 8"/>
          <p:cNvSpPr txBox="1"/>
          <p:nvPr/>
        </p:nvSpPr>
        <p:spPr>
          <a:xfrm>
            <a:off x="17202574" y="24238074"/>
            <a:ext cx="19907600" cy="2390334"/>
          </a:xfrm>
          <a:prstGeom prst="rect">
            <a:avLst/>
          </a:prstGeom>
          <a:noFill/>
        </p:spPr>
        <p:txBody>
          <a:bodyPr wrap="square">
            <a:spAutoFit/>
          </a:bodyPr>
          <a:lstStyle/>
          <a:p>
            <a:r>
              <a:rPr sz="5133" b="1" dirty="0">
                <a:solidFill>
                  <a:srgbClr val="102450"/>
                </a:solidFill>
              </a:rPr>
              <a:t>Conclusions</a:t>
            </a:r>
            <a:endParaRPr lang="en-US" sz="5133" b="1" dirty="0">
              <a:solidFill>
                <a:srgbClr val="102450"/>
              </a:solidFill>
            </a:endParaRPr>
          </a:p>
          <a:p>
            <a:endParaRPr sz="1000" b="1" dirty="0">
              <a:solidFill>
                <a:srgbClr val="102450"/>
              </a:solidFill>
            </a:endParaRPr>
          </a:p>
          <a:p>
            <a:r>
              <a:rPr lang="en" sz="4400" b="1" dirty="0">
                <a:solidFill>
                  <a:srgbClr val="102450"/>
                </a:solidFill>
              </a:rPr>
              <a:t>Higher annual BPA volume was associated with improved safety, and ≥50</a:t>
            </a:r>
            <a:r>
              <a:rPr lang="en-US" sz="4400" b="1" dirty="0">
                <a:solidFill>
                  <a:srgbClr val="102450"/>
                </a:solidFill>
              </a:rPr>
              <a:t> </a:t>
            </a:r>
            <a:r>
              <a:rPr lang="en" sz="4400" b="1" dirty="0">
                <a:solidFill>
                  <a:srgbClr val="102450"/>
                </a:solidFill>
              </a:rPr>
              <a:t>procedures/year represents a data-supported benchmark for defining BPA centers.</a:t>
            </a:r>
          </a:p>
        </p:txBody>
      </p:sp>
      <p:sp>
        <p:nvSpPr>
          <p:cNvPr id="10" name="TextBox 9"/>
          <p:cNvSpPr txBox="1"/>
          <p:nvPr/>
        </p:nvSpPr>
        <p:spPr>
          <a:xfrm>
            <a:off x="37219884" y="24084530"/>
            <a:ext cx="12845215" cy="2851999"/>
          </a:xfrm>
          <a:prstGeom prst="rect">
            <a:avLst/>
          </a:prstGeom>
          <a:noFill/>
        </p:spPr>
        <p:txBody>
          <a:bodyPr wrap="square">
            <a:spAutoFit/>
          </a:bodyPr>
          <a:lstStyle/>
          <a:p>
            <a:r>
              <a:rPr sz="5133" b="1" dirty="0">
                <a:solidFill>
                  <a:srgbClr val="102450"/>
                </a:solidFill>
              </a:rPr>
              <a:t>Contact</a:t>
            </a:r>
            <a:r>
              <a:rPr lang="en" sz="5133" b="1" dirty="0">
                <a:solidFill>
                  <a:srgbClr val="102450"/>
                </a:solidFill>
              </a:rPr>
              <a:t> </a:t>
            </a:r>
          </a:p>
          <a:p>
            <a:r>
              <a:rPr lang="en" sz="3200" dirty="0">
                <a:solidFill>
                  <a:srgbClr val="102450"/>
                </a:solidFill>
              </a:rPr>
              <a:t>Ryo Takano, MD</a:t>
            </a:r>
          </a:p>
          <a:p>
            <a:r>
              <a:rPr lang="en-US" altLang="ja-JP" sz="3200" dirty="0">
                <a:solidFill>
                  <a:srgbClr val="102450"/>
                </a:solidFill>
              </a:rPr>
              <a:t>Division of Pulmonary Circulation, Department of Cardiovascular Medicine, NCVC</a:t>
            </a:r>
            <a:endParaRPr lang="en" sz="3200" dirty="0">
              <a:solidFill>
                <a:srgbClr val="102450"/>
              </a:solidFill>
            </a:endParaRPr>
          </a:p>
          <a:p>
            <a:r>
              <a:rPr lang="en-US" sz="3200" dirty="0">
                <a:solidFill>
                  <a:srgbClr val="102450"/>
                </a:solidFill>
              </a:rPr>
              <a:t>E-mail: </a:t>
            </a:r>
            <a:r>
              <a:rPr lang="en-US" sz="3200" dirty="0" err="1">
                <a:solidFill>
                  <a:srgbClr val="102450"/>
                </a:solidFill>
              </a:rPr>
              <a:t>takano.ryo@ncvc.go.jp</a:t>
            </a:r>
            <a:endParaRPr lang="en" sz="3200" dirty="0">
              <a:solidFill>
                <a:srgbClr val="102450"/>
              </a:solidFill>
            </a:endParaRPr>
          </a:p>
        </p:txBody>
      </p:sp>
      <p:sp>
        <p:nvSpPr>
          <p:cNvPr id="11" name="Line 12">
            <a:extLst>
              <a:ext uri="{FF2B5EF4-FFF2-40B4-BE49-F238E27FC236}">
                <a16:creationId xmlns:a16="http://schemas.microsoft.com/office/drawing/2014/main" id="{67F2CB98-3466-7DB1-73FE-FC7A1CC57A71}"/>
              </a:ext>
            </a:extLst>
          </p:cNvPr>
          <p:cNvSpPr>
            <a:spLocks noChangeShapeType="1"/>
          </p:cNvSpPr>
          <p:nvPr/>
        </p:nvSpPr>
        <p:spPr bwMode="auto">
          <a:xfrm>
            <a:off x="764004" y="4410916"/>
            <a:ext cx="49523364" cy="155815"/>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3" name="Rectangle 31">
            <a:extLst>
              <a:ext uri="{FF2B5EF4-FFF2-40B4-BE49-F238E27FC236}">
                <a16:creationId xmlns:a16="http://schemas.microsoft.com/office/drawing/2014/main" id="{D6E87F03-08FC-5255-F460-99D2386CE9AA}"/>
              </a:ext>
            </a:extLst>
          </p:cNvPr>
          <p:cNvSpPr/>
          <p:nvPr/>
        </p:nvSpPr>
        <p:spPr>
          <a:xfrm>
            <a:off x="-3938" y="28196902"/>
            <a:ext cx="51206400" cy="559593"/>
          </a:xfrm>
          <a:prstGeom prst="rect">
            <a:avLst/>
          </a:prstGeom>
          <a:solidFill>
            <a:srgbClr val="9CB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rgbClr val="9CBE45"/>
              </a:solidFill>
            </a:endParaRPr>
          </a:p>
        </p:txBody>
      </p:sp>
      <p:sp>
        <p:nvSpPr>
          <p:cNvPr id="32" name="Prostokąt zaokrąglony 31">
            <a:extLst>
              <a:ext uri="{FF2B5EF4-FFF2-40B4-BE49-F238E27FC236}">
                <a16:creationId xmlns:a16="http://schemas.microsoft.com/office/drawing/2014/main" id="{A5955368-173F-9AED-A8AD-38C5D09FC413}"/>
              </a:ext>
            </a:extLst>
          </p:cNvPr>
          <p:cNvSpPr/>
          <p:nvPr/>
        </p:nvSpPr>
        <p:spPr>
          <a:xfrm>
            <a:off x="1039700" y="12386730"/>
            <a:ext cx="15615138" cy="14592687"/>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3" name="Prostokąt zaokrąglony 32">
            <a:extLst>
              <a:ext uri="{FF2B5EF4-FFF2-40B4-BE49-F238E27FC236}">
                <a16:creationId xmlns:a16="http://schemas.microsoft.com/office/drawing/2014/main" id="{FE11D300-F3BD-C90A-910E-816512D6A18F}"/>
              </a:ext>
            </a:extLst>
          </p:cNvPr>
          <p:cNvSpPr/>
          <p:nvPr/>
        </p:nvSpPr>
        <p:spPr>
          <a:xfrm>
            <a:off x="1097561" y="4661360"/>
            <a:ext cx="15615138" cy="7467817"/>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4" name="Prostokąt zaokrąglony 33">
            <a:extLst>
              <a:ext uri="{FF2B5EF4-FFF2-40B4-BE49-F238E27FC236}">
                <a16:creationId xmlns:a16="http://schemas.microsoft.com/office/drawing/2014/main" id="{AADB6174-9F98-2982-C892-61C9CE388888}"/>
              </a:ext>
            </a:extLst>
          </p:cNvPr>
          <p:cNvSpPr/>
          <p:nvPr/>
        </p:nvSpPr>
        <p:spPr>
          <a:xfrm>
            <a:off x="16947494" y="4661359"/>
            <a:ext cx="33270376" cy="13810478"/>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5" name="Prostokąt zaokrąglony 34">
            <a:extLst>
              <a:ext uri="{FF2B5EF4-FFF2-40B4-BE49-F238E27FC236}">
                <a16:creationId xmlns:a16="http://schemas.microsoft.com/office/drawing/2014/main" id="{15A88ED6-DDA5-9085-D469-D85A720EFDD0}"/>
              </a:ext>
            </a:extLst>
          </p:cNvPr>
          <p:cNvSpPr/>
          <p:nvPr/>
        </p:nvSpPr>
        <p:spPr>
          <a:xfrm>
            <a:off x="16991264" y="24127418"/>
            <a:ext cx="19696950" cy="2851999"/>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6" name="Prostokąt zaokrąglony 35">
            <a:extLst>
              <a:ext uri="{FF2B5EF4-FFF2-40B4-BE49-F238E27FC236}">
                <a16:creationId xmlns:a16="http://schemas.microsoft.com/office/drawing/2014/main" id="{C56210BA-CB87-DD23-F66B-405E87A84EB9}"/>
              </a:ext>
            </a:extLst>
          </p:cNvPr>
          <p:cNvSpPr/>
          <p:nvPr/>
        </p:nvSpPr>
        <p:spPr>
          <a:xfrm>
            <a:off x="16947494" y="18553916"/>
            <a:ext cx="33219205" cy="5481732"/>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37" name="Prostokąt zaokrąglony 36">
            <a:extLst>
              <a:ext uri="{FF2B5EF4-FFF2-40B4-BE49-F238E27FC236}">
                <a16:creationId xmlns:a16="http://schemas.microsoft.com/office/drawing/2014/main" id="{4D071D21-676A-258E-C465-9430D14CE14C}"/>
              </a:ext>
            </a:extLst>
          </p:cNvPr>
          <p:cNvSpPr/>
          <p:nvPr/>
        </p:nvSpPr>
        <p:spPr>
          <a:xfrm>
            <a:off x="36899524" y="24136108"/>
            <a:ext cx="13267175" cy="2843309"/>
          </a:xfrm>
          <a:prstGeom prst="roundRect">
            <a:avLst>
              <a:gd name="adj" fmla="val 2098"/>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grpSp>
        <p:nvGrpSpPr>
          <p:cNvPr id="14" name="Group 3">
            <a:extLst>
              <a:ext uri="{FF2B5EF4-FFF2-40B4-BE49-F238E27FC236}">
                <a16:creationId xmlns:a16="http://schemas.microsoft.com/office/drawing/2014/main" id="{4051821F-37A4-CE64-F1FE-4B8FADB6D7DC}"/>
              </a:ext>
            </a:extLst>
          </p:cNvPr>
          <p:cNvGrpSpPr/>
          <p:nvPr/>
        </p:nvGrpSpPr>
        <p:grpSpPr>
          <a:xfrm>
            <a:off x="42655307" y="25719312"/>
            <a:ext cx="8547155" cy="2458430"/>
            <a:chOff x="10161910" y="5983477"/>
            <a:chExt cx="1964535" cy="565062"/>
          </a:xfrm>
        </p:grpSpPr>
        <p:grpSp>
          <p:nvGrpSpPr>
            <p:cNvPr id="15" name="Group 32">
              <a:extLst>
                <a:ext uri="{FF2B5EF4-FFF2-40B4-BE49-F238E27FC236}">
                  <a16:creationId xmlns:a16="http://schemas.microsoft.com/office/drawing/2014/main" id="{C49FAB1E-1D20-9357-86CD-91255FEF9A3A}"/>
                </a:ext>
              </a:extLst>
            </p:cNvPr>
            <p:cNvGrpSpPr/>
            <p:nvPr userDrawn="1"/>
          </p:nvGrpSpPr>
          <p:grpSpPr>
            <a:xfrm>
              <a:off x="11570903" y="5983477"/>
              <a:ext cx="555542" cy="565062"/>
              <a:chOff x="6114980" y="2695609"/>
              <a:chExt cx="831852" cy="846107"/>
            </a:xfrm>
          </p:grpSpPr>
          <p:pic>
            <p:nvPicPr>
              <p:cNvPr id="28" name="Afbeelding 12">
                <a:extLst>
                  <a:ext uri="{FF2B5EF4-FFF2-40B4-BE49-F238E27FC236}">
                    <a16:creationId xmlns:a16="http://schemas.microsoft.com/office/drawing/2014/main" id="{1ADB5757-9717-A3BB-735B-24594061DB1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3822" r="23631" b="34108"/>
              <a:stretch/>
            </p:blipFill>
            <p:spPr>
              <a:xfrm>
                <a:off x="6114980" y="2695609"/>
                <a:ext cx="831852" cy="733391"/>
              </a:xfrm>
              <a:prstGeom prst="rect">
                <a:avLst/>
              </a:prstGeom>
            </p:spPr>
          </p:pic>
          <p:pic>
            <p:nvPicPr>
              <p:cNvPr id="29" name="Afbeelding 12">
                <a:extLst>
                  <a:ext uri="{FF2B5EF4-FFF2-40B4-BE49-F238E27FC236}">
                    <a16:creationId xmlns:a16="http://schemas.microsoft.com/office/drawing/2014/main" id="{7B9878C0-19D5-1B79-197C-5852BAB639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983" t="60828" r="45036" b="34108"/>
              <a:stretch/>
            </p:blipFill>
            <p:spPr>
              <a:xfrm>
                <a:off x="6434137" y="3429000"/>
                <a:ext cx="173832" cy="56358"/>
              </a:xfrm>
              <a:prstGeom prst="rect">
                <a:avLst/>
              </a:prstGeom>
            </p:spPr>
          </p:pic>
          <p:pic>
            <p:nvPicPr>
              <p:cNvPr id="30" name="Afbeelding 12">
                <a:extLst>
                  <a:ext uri="{FF2B5EF4-FFF2-40B4-BE49-F238E27FC236}">
                    <a16:creationId xmlns:a16="http://schemas.microsoft.com/office/drawing/2014/main" id="{A50C62C1-3C88-0DA9-D8C6-D676B7559D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983" t="60828" r="45036" b="34108"/>
              <a:stretch/>
            </p:blipFill>
            <p:spPr>
              <a:xfrm>
                <a:off x="6434137" y="3485358"/>
                <a:ext cx="173832" cy="56358"/>
              </a:xfrm>
              <a:prstGeom prst="rect">
                <a:avLst/>
              </a:prstGeom>
            </p:spPr>
          </p:pic>
        </p:grpSp>
        <p:grpSp>
          <p:nvGrpSpPr>
            <p:cNvPr id="16" name="Group 36">
              <a:extLst>
                <a:ext uri="{FF2B5EF4-FFF2-40B4-BE49-F238E27FC236}">
                  <a16:creationId xmlns:a16="http://schemas.microsoft.com/office/drawing/2014/main" id="{291B53C1-29DE-57BF-9479-3FA02011FD18}"/>
                </a:ext>
              </a:extLst>
            </p:cNvPr>
            <p:cNvGrpSpPr/>
            <p:nvPr userDrawn="1"/>
          </p:nvGrpSpPr>
          <p:grpSpPr>
            <a:xfrm>
              <a:off x="10161910" y="5983477"/>
              <a:ext cx="436799" cy="565062"/>
              <a:chOff x="3848029" y="2695609"/>
              <a:chExt cx="654050" cy="846107"/>
            </a:xfrm>
          </p:grpSpPr>
          <p:pic>
            <p:nvPicPr>
              <p:cNvPr id="25" name="Afbeelding 12">
                <a:extLst>
                  <a:ext uri="{FF2B5EF4-FFF2-40B4-BE49-F238E27FC236}">
                    <a16:creationId xmlns:a16="http://schemas.microsoft.com/office/drawing/2014/main" id="{9A28E4BF-9B03-3D58-68A9-435754253FCE}"/>
                  </a:ext>
                </a:extLst>
              </p:cNvPr>
              <p:cNvPicPr>
                <a:picLocks noChangeAspect="1"/>
              </p:cNvPicPr>
              <p:nvPr userDrawn="1"/>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29281" r="29403" b="34108"/>
              <a:stretch/>
            </p:blipFill>
            <p:spPr>
              <a:xfrm>
                <a:off x="3848029" y="2695609"/>
                <a:ext cx="654050" cy="733391"/>
              </a:xfrm>
              <a:prstGeom prst="rect">
                <a:avLst/>
              </a:prstGeom>
            </p:spPr>
          </p:pic>
          <p:pic>
            <p:nvPicPr>
              <p:cNvPr id="26" name="Afbeelding 12">
                <a:extLst>
                  <a:ext uri="{FF2B5EF4-FFF2-40B4-BE49-F238E27FC236}">
                    <a16:creationId xmlns:a16="http://schemas.microsoft.com/office/drawing/2014/main" id="{69E525C2-4B60-C1F5-C045-94E06C51DFF7}"/>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45832" t="60828" r="45293" b="34108"/>
              <a:stretch/>
            </p:blipFill>
            <p:spPr>
              <a:xfrm>
                <a:off x="4107655" y="3429000"/>
                <a:ext cx="140495" cy="56358"/>
              </a:xfrm>
              <a:prstGeom prst="rect">
                <a:avLst/>
              </a:prstGeom>
            </p:spPr>
          </p:pic>
          <p:pic>
            <p:nvPicPr>
              <p:cNvPr id="27" name="Afbeelding 12">
                <a:extLst>
                  <a:ext uri="{FF2B5EF4-FFF2-40B4-BE49-F238E27FC236}">
                    <a16:creationId xmlns:a16="http://schemas.microsoft.com/office/drawing/2014/main" id="{5AA31D19-53FE-5F3A-88FE-E905AD63D385}"/>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45832" t="60828" r="45293" b="34108"/>
              <a:stretch/>
            </p:blipFill>
            <p:spPr>
              <a:xfrm>
                <a:off x="4110036" y="3485358"/>
                <a:ext cx="140495" cy="56358"/>
              </a:xfrm>
              <a:prstGeom prst="rect">
                <a:avLst/>
              </a:prstGeom>
            </p:spPr>
          </p:pic>
        </p:grpSp>
        <p:grpSp>
          <p:nvGrpSpPr>
            <p:cNvPr id="17" name="Group 40">
              <a:extLst>
                <a:ext uri="{FF2B5EF4-FFF2-40B4-BE49-F238E27FC236}">
                  <a16:creationId xmlns:a16="http://schemas.microsoft.com/office/drawing/2014/main" id="{F3C37D1D-045C-8B0E-F2BE-183255520FE1}"/>
                </a:ext>
              </a:extLst>
            </p:cNvPr>
            <p:cNvGrpSpPr/>
            <p:nvPr userDrawn="1"/>
          </p:nvGrpSpPr>
          <p:grpSpPr>
            <a:xfrm>
              <a:off x="10617795" y="5983477"/>
              <a:ext cx="521615" cy="565062"/>
              <a:chOff x="4502079" y="2695609"/>
              <a:chExt cx="781050" cy="846107"/>
            </a:xfrm>
          </p:grpSpPr>
          <p:pic>
            <p:nvPicPr>
              <p:cNvPr id="22" name="Afbeelding 12">
                <a:extLst>
                  <a:ext uri="{FF2B5EF4-FFF2-40B4-BE49-F238E27FC236}">
                    <a16:creationId xmlns:a16="http://schemas.microsoft.com/office/drawing/2014/main" id="{81688AAF-CCCC-7B76-881A-D0A8811E88FD}"/>
                  </a:ext>
                </a:extLst>
              </p:cNvPr>
              <p:cNvPicPr>
                <a:picLocks noChangeAspect="1"/>
              </p:cNvPicPr>
              <p:nvPr userDrawn="1"/>
            </p:nvPicPr>
            <p:blipFill rotWithShape="1">
              <a:blip r:embed="rId7"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26192" r="24471" b="34108"/>
              <a:stretch/>
            </p:blipFill>
            <p:spPr>
              <a:xfrm>
                <a:off x="4502079" y="2695609"/>
                <a:ext cx="781050" cy="733391"/>
              </a:xfrm>
              <a:prstGeom prst="rect">
                <a:avLst/>
              </a:prstGeom>
            </p:spPr>
          </p:pic>
          <p:pic>
            <p:nvPicPr>
              <p:cNvPr id="23" name="Afbeelding 12">
                <a:extLst>
                  <a:ext uri="{FF2B5EF4-FFF2-40B4-BE49-F238E27FC236}">
                    <a16:creationId xmlns:a16="http://schemas.microsoft.com/office/drawing/2014/main" id="{B4D64EA7-17E0-425A-8237-40A6E29A7A1C}"/>
                  </a:ext>
                </a:extLst>
              </p:cNvPr>
              <p:cNvPicPr>
                <a:picLocks noChangeAspect="1"/>
              </p:cNvPicPr>
              <p:nvPr/>
            </p:nvPicPr>
            <p:blipFill rotWithShape="1">
              <a:blip r:embed="rId8"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46402" t="60828" r="46679" b="34108"/>
              <a:stretch/>
            </p:blipFill>
            <p:spPr>
              <a:xfrm>
                <a:off x="4819650" y="3429000"/>
                <a:ext cx="109538" cy="56358"/>
              </a:xfrm>
              <a:prstGeom prst="rect">
                <a:avLst/>
              </a:prstGeom>
            </p:spPr>
          </p:pic>
          <p:pic>
            <p:nvPicPr>
              <p:cNvPr id="24" name="Afbeelding 12">
                <a:extLst>
                  <a:ext uri="{FF2B5EF4-FFF2-40B4-BE49-F238E27FC236}">
                    <a16:creationId xmlns:a16="http://schemas.microsoft.com/office/drawing/2014/main" id="{C7DC4393-A7E6-0F2F-ADAE-3CC67FFC1C86}"/>
                  </a:ext>
                </a:extLst>
              </p:cNvPr>
              <p:cNvPicPr>
                <a:picLocks noChangeAspect="1"/>
              </p:cNvPicPr>
              <p:nvPr/>
            </p:nvPicPr>
            <p:blipFill rotWithShape="1">
              <a:blip r:embed="rId8" cstate="print">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l="46402" t="60828" r="46679" b="34108"/>
              <a:stretch/>
            </p:blipFill>
            <p:spPr>
              <a:xfrm>
                <a:off x="4819650" y="3485358"/>
                <a:ext cx="109538" cy="56358"/>
              </a:xfrm>
              <a:prstGeom prst="rect">
                <a:avLst/>
              </a:prstGeom>
            </p:spPr>
          </p:pic>
        </p:grpSp>
        <p:grpSp>
          <p:nvGrpSpPr>
            <p:cNvPr id="18" name="Group 44">
              <a:extLst>
                <a:ext uri="{FF2B5EF4-FFF2-40B4-BE49-F238E27FC236}">
                  <a16:creationId xmlns:a16="http://schemas.microsoft.com/office/drawing/2014/main" id="{DE57CB83-44F7-26D6-FF29-1898137BE393}"/>
                </a:ext>
              </a:extLst>
            </p:cNvPr>
            <p:cNvGrpSpPr/>
            <p:nvPr userDrawn="1"/>
          </p:nvGrpSpPr>
          <p:grpSpPr>
            <a:xfrm>
              <a:off x="11085334" y="5983477"/>
              <a:ext cx="555542" cy="565062"/>
              <a:chOff x="5283128" y="2695609"/>
              <a:chExt cx="831851" cy="846107"/>
            </a:xfrm>
          </p:grpSpPr>
          <p:pic>
            <p:nvPicPr>
              <p:cNvPr id="20" name="Afbeelding 12">
                <a:extLst>
                  <a:ext uri="{FF2B5EF4-FFF2-40B4-BE49-F238E27FC236}">
                    <a16:creationId xmlns:a16="http://schemas.microsoft.com/office/drawing/2014/main" id="{47EC66ED-3C0A-6F6E-836A-ABA63BAE5001}"/>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l="43865" t="60828" r="46804" b="34108"/>
              <a:stretch/>
            </p:blipFill>
            <p:spPr>
              <a:xfrm>
                <a:off x="5595938" y="3429000"/>
                <a:ext cx="147710" cy="56358"/>
              </a:xfrm>
              <a:prstGeom prst="rect">
                <a:avLst/>
              </a:prstGeom>
            </p:spPr>
          </p:pic>
          <p:pic>
            <p:nvPicPr>
              <p:cNvPr id="21" name="Afbeelding 12">
                <a:extLst>
                  <a:ext uri="{FF2B5EF4-FFF2-40B4-BE49-F238E27FC236}">
                    <a16:creationId xmlns:a16="http://schemas.microsoft.com/office/drawing/2014/main" id="{4D27A79E-338E-8BB4-94B2-3BDB9F6E9865}"/>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l="43865" t="60828" r="46804" b="34108"/>
              <a:stretch/>
            </p:blipFill>
            <p:spPr>
              <a:xfrm>
                <a:off x="5595938" y="3485358"/>
                <a:ext cx="147710" cy="56358"/>
              </a:xfrm>
              <a:prstGeom prst="rect">
                <a:avLst/>
              </a:prstGeom>
            </p:spPr>
          </p:pic>
          <p:pic>
            <p:nvPicPr>
              <p:cNvPr id="19" name="Afbeelding 12">
                <a:extLst>
                  <a:ext uri="{FF2B5EF4-FFF2-40B4-BE49-F238E27FC236}">
                    <a16:creationId xmlns:a16="http://schemas.microsoft.com/office/drawing/2014/main" id="{109123D5-168D-D102-EB52-70B0785B6626}"/>
                  </a:ext>
                </a:extLst>
              </p:cNvPr>
              <p:cNvPicPr>
                <a:picLocks noChangeAspect="1"/>
              </p:cNvPicPr>
              <p:nvPr userDrawn="1"/>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l="24105" r="23349" b="34108"/>
              <a:stretch/>
            </p:blipFill>
            <p:spPr>
              <a:xfrm>
                <a:off x="5283128" y="2695609"/>
                <a:ext cx="831851" cy="733391"/>
              </a:xfrm>
              <a:prstGeom prst="rect">
                <a:avLst/>
              </a:prstGeom>
            </p:spPr>
          </p:pic>
        </p:grpSp>
      </p:grpSp>
      <p:sp>
        <p:nvSpPr>
          <p:cNvPr id="2" name="pole tekstowe 1">
            <a:extLst>
              <a:ext uri="{FF2B5EF4-FFF2-40B4-BE49-F238E27FC236}">
                <a16:creationId xmlns:a16="http://schemas.microsoft.com/office/drawing/2014/main" id="{74B4265E-33A8-B218-2729-15B47931FBBE}"/>
              </a:ext>
            </a:extLst>
          </p:cNvPr>
          <p:cNvSpPr txBox="1"/>
          <p:nvPr/>
        </p:nvSpPr>
        <p:spPr>
          <a:xfrm>
            <a:off x="8383604" y="9013373"/>
            <a:ext cx="184731" cy="369332"/>
          </a:xfrm>
          <a:prstGeom prst="rect">
            <a:avLst/>
          </a:prstGeom>
          <a:noFill/>
        </p:spPr>
        <p:txBody>
          <a:bodyPr wrap="none" rtlCol="0">
            <a:spAutoFit/>
          </a:bodyPr>
          <a:lstStyle/>
          <a:p>
            <a:endParaRPr lang="pl-PL"/>
          </a:p>
        </p:txBody>
      </p:sp>
      <p:pic>
        <p:nvPicPr>
          <p:cNvPr id="12" name="Picture 2">
            <a:extLst>
              <a:ext uri="{FF2B5EF4-FFF2-40B4-BE49-F238E27FC236}">
                <a16:creationId xmlns:a16="http://schemas.microsoft.com/office/drawing/2014/main" id="{6BC2FA27-3B82-165B-BF67-603356700BE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3917" t="12112" r="57245" b="70121"/>
          <a:stretch>
            <a:fillRect/>
          </a:stretch>
        </p:blipFill>
        <p:spPr bwMode="auto">
          <a:xfrm>
            <a:off x="10298862" y="15932003"/>
            <a:ext cx="3130616" cy="30255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A847ACD9-8E8C-CFEB-26E9-567EFA58B6C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3917" t="29652" r="57245" b="47172"/>
          <a:stretch>
            <a:fillRect/>
          </a:stretch>
        </p:blipFill>
        <p:spPr bwMode="auto">
          <a:xfrm>
            <a:off x="13440482" y="14945139"/>
            <a:ext cx="3182976" cy="4012400"/>
          </a:xfrm>
          <a:prstGeom prst="rect">
            <a:avLst/>
          </a:prstGeom>
          <a:noFill/>
          <a:extLst>
            <a:ext uri="{909E8E84-426E-40DD-AFC4-6F175D3DCCD1}">
              <a14:hiddenFill xmlns:a14="http://schemas.microsoft.com/office/drawing/2010/main">
                <a:solidFill>
                  <a:srgbClr val="FFFFFF"/>
                </a:solidFill>
              </a14:hiddenFill>
            </a:ext>
          </a:extLst>
        </p:spPr>
      </p:pic>
      <p:pic>
        <p:nvPicPr>
          <p:cNvPr id="64" name="図 63" descr="アイコン&#10;&#10;自動的に生成された説明">
            <a:extLst>
              <a:ext uri="{FF2B5EF4-FFF2-40B4-BE49-F238E27FC236}">
                <a16:creationId xmlns:a16="http://schemas.microsoft.com/office/drawing/2014/main" id="{7EFB16D4-7897-BBA5-BC0E-72AFC14482D6}"/>
              </a:ext>
            </a:extLst>
          </p:cNvPr>
          <p:cNvPicPr>
            <a:picLocks noChangeAspect="1"/>
          </p:cNvPicPr>
          <p:nvPr/>
        </p:nvPicPr>
        <p:blipFill>
          <a:blip r:embed="rId12"/>
          <a:stretch>
            <a:fillRect/>
          </a:stretch>
        </p:blipFill>
        <p:spPr>
          <a:xfrm>
            <a:off x="46367139" y="850041"/>
            <a:ext cx="3028478" cy="2772425"/>
          </a:xfrm>
          <a:prstGeom prst="rect">
            <a:avLst/>
          </a:prstGeom>
        </p:spPr>
      </p:pic>
      <p:pic>
        <p:nvPicPr>
          <p:cNvPr id="66" name="図 65">
            <a:extLst>
              <a:ext uri="{FF2B5EF4-FFF2-40B4-BE49-F238E27FC236}">
                <a16:creationId xmlns:a16="http://schemas.microsoft.com/office/drawing/2014/main" id="{DC18EAED-E587-9003-50D0-2BC03979F5B1}"/>
              </a:ext>
            </a:extLst>
          </p:cNvPr>
          <p:cNvPicPr>
            <a:picLocks noChangeAspect="1"/>
          </p:cNvPicPr>
          <p:nvPr/>
        </p:nvPicPr>
        <p:blipFill>
          <a:blip r:embed="rId13"/>
          <a:srcRect b="5941"/>
          <a:stretch>
            <a:fillRect/>
          </a:stretch>
        </p:blipFill>
        <p:spPr>
          <a:xfrm>
            <a:off x="11070294" y="23187927"/>
            <a:ext cx="5184068" cy="3350367"/>
          </a:xfrm>
          <a:prstGeom prst="rect">
            <a:avLst/>
          </a:prstGeom>
        </p:spPr>
      </p:pic>
      <p:sp>
        <p:nvSpPr>
          <p:cNvPr id="67" name="テキスト ボックス 66">
            <a:extLst>
              <a:ext uri="{FF2B5EF4-FFF2-40B4-BE49-F238E27FC236}">
                <a16:creationId xmlns:a16="http://schemas.microsoft.com/office/drawing/2014/main" id="{99B010A6-992F-2308-1C22-EA28B4D2A02A}"/>
              </a:ext>
            </a:extLst>
          </p:cNvPr>
          <p:cNvSpPr txBox="1"/>
          <p:nvPr/>
        </p:nvSpPr>
        <p:spPr>
          <a:xfrm>
            <a:off x="10409193" y="15007123"/>
            <a:ext cx="3130616" cy="646331"/>
          </a:xfrm>
          <a:prstGeom prst="rect">
            <a:avLst/>
          </a:prstGeom>
          <a:noFill/>
        </p:spPr>
        <p:txBody>
          <a:bodyPr wrap="square" rtlCol="0">
            <a:spAutoFit/>
          </a:bodyPr>
          <a:lstStyle/>
          <a:p>
            <a:r>
              <a:rPr kumimoji="1" lang="en-US" altLang="ja-JP" sz="3600" b="1" dirty="0">
                <a:solidFill>
                  <a:srgbClr val="102450"/>
                </a:solidFill>
              </a:rPr>
              <a:t>Complication</a:t>
            </a:r>
            <a:r>
              <a:rPr kumimoji="1" lang="en-US" altLang="ja-JP" sz="3600" b="1" baseline="30000" dirty="0">
                <a:solidFill>
                  <a:srgbClr val="102450"/>
                </a:solidFill>
              </a:rPr>
              <a:t>3</a:t>
            </a:r>
            <a:endParaRPr kumimoji="1" lang="ja-JP" altLang="en-US" sz="3600" b="1" baseline="30000">
              <a:solidFill>
                <a:srgbClr val="102450"/>
              </a:solidFill>
            </a:endParaRPr>
          </a:p>
        </p:txBody>
      </p:sp>
      <p:sp>
        <p:nvSpPr>
          <p:cNvPr id="68" name="テキスト ボックス 67">
            <a:extLst>
              <a:ext uri="{FF2B5EF4-FFF2-40B4-BE49-F238E27FC236}">
                <a16:creationId xmlns:a16="http://schemas.microsoft.com/office/drawing/2014/main" id="{C75D4D05-70E4-DF72-6367-E5715869FD14}"/>
              </a:ext>
            </a:extLst>
          </p:cNvPr>
          <p:cNvSpPr txBox="1"/>
          <p:nvPr/>
        </p:nvSpPr>
        <p:spPr>
          <a:xfrm>
            <a:off x="1973110" y="23189536"/>
            <a:ext cx="8827602" cy="2523768"/>
          </a:xfrm>
          <a:prstGeom prst="rect">
            <a:avLst/>
          </a:prstGeom>
          <a:noFill/>
        </p:spPr>
        <p:txBody>
          <a:bodyPr wrap="square" rtlCol="0">
            <a:spAutoFit/>
          </a:bodyPr>
          <a:lstStyle/>
          <a:p>
            <a:r>
              <a:rPr kumimoji="1" lang="en-US" altLang="ja-JP" sz="3600" b="1" dirty="0">
                <a:solidFill>
                  <a:srgbClr val="102450"/>
                </a:solidFill>
              </a:rPr>
              <a:t>Elbow point</a:t>
            </a:r>
            <a:endParaRPr kumimoji="1" lang="en-US" altLang="ja-JP" sz="3600" b="1" baseline="30000" dirty="0">
              <a:solidFill>
                <a:srgbClr val="102450"/>
              </a:solidFill>
            </a:endParaRPr>
          </a:p>
          <a:p>
            <a:endParaRPr lang="en-US" altLang="ja-JP" sz="1000" dirty="0">
              <a:solidFill>
                <a:srgbClr val="102450"/>
              </a:solidFill>
            </a:endParaRPr>
          </a:p>
          <a:p>
            <a:r>
              <a:rPr lang="ja-JP" altLang="ja-JP" sz="2800">
                <a:solidFill>
                  <a:srgbClr val="102450"/>
                </a:solidFill>
              </a:rPr>
              <a:t>The elbow point was defined as the maximal perpendicular distance between the spline curve and the straight line connecting both ends of the curve, indicating the point where risk reduction began to plateau</a:t>
            </a:r>
            <a:r>
              <a:rPr lang="en-US" altLang="ja-JP" sz="2800" baseline="30000" dirty="0">
                <a:solidFill>
                  <a:srgbClr val="102450"/>
                </a:solidFill>
              </a:rPr>
              <a:t>7-8</a:t>
            </a:r>
            <a:r>
              <a:rPr lang="ja-JP" altLang="ja-JP" sz="2800">
                <a:solidFill>
                  <a:srgbClr val="102450"/>
                </a:solidFill>
              </a:rPr>
              <a:t>. </a:t>
            </a:r>
            <a:endParaRPr kumimoji="1" lang="ja-JP" altLang="en-US" sz="2800" b="1">
              <a:solidFill>
                <a:srgbClr val="102450"/>
              </a:solidFill>
            </a:endParaRPr>
          </a:p>
        </p:txBody>
      </p:sp>
      <p:graphicFrame>
        <p:nvGraphicFramePr>
          <p:cNvPr id="69" name="表 68">
            <a:extLst>
              <a:ext uri="{FF2B5EF4-FFF2-40B4-BE49-F238E27FC236}">
                <a16:creationId xmlns:a16="http://schemas.microsoft.com/office/drawing/2014/main" id="{F65F0E4B-2F68-6D55-4822-D30D319BEBC8}"/>
              </a:ext>
            </a:extLst>
          </p:cNvPr>
          <p:cNvGraphicFramePr>
            <a:graphicFrameLocks noGrp="1"/>
          </p:cNvGraphicFramePr>
          <p:nvPr>
            <p:extLst>
              <p:ext uri="{D42A27DB-BD31-4B8C-83A1-F6EECF244321}">
                <p14:modId xmlns:p14="http://schemas.microsoft.com/office/powerpoint/2010/main" val="272065796"/>
              </p:ext>
            </p:extLst>
          </p:nvPr>
        </p:nvGraphicFramePr>
        <p:xfrm>
          <a:off x="17169849" y="7514188"/>
          <a:ext cx="14583906" cy="10537968"/>
        </p:xfrm>
        <a:graphic>
          <a:graphicData uri="http://schemas.openxmlformats.org/drawingml/2006/table">
            <a:tbl>
              <a:tblPr firstRow="1" bandRow="1">
                <a:tableStyleId>{5C22544A-7EE6-4342-B048-85BDC9FD1C3A}</a:tableStyleId>
              </a:tblPr>
              <a:tblGrid>
                <a:gridCol w="2755674">
                  <a:extLst>
                    <a:ext uri="{9D8B030D-6E8A-4147-A177-3AD203B41FA5}">
                      <a16:colId xmlns:a16="http://schemas.microsoft.com/office/drawing/2014/main" val="3139805986"/>
                    </a:ext>
                  </a:extLst>
                </a:gridCol>
                <a:gridCol w="2449494">
                  <a:extLst>
                    <a:ext uri="{9D8B030D-6E8A-4147-A177-3AD203B41FA5}">
                      <a16:colId xmlns:a16="http://schemas.microsoft.com/office/drawing/2014/main" val="46901734"/>
                    </a:ext>
                  </a:extLst>
                </a:gridCol>
                <a:gridCol w="2648328">
                  <a:extLst>
                    <a:ext uri="{9D8B030D-6E8A-4147-A177-3AD203B41FA5}">
                      <a16:colId xmlns:a16="http://schemas.microsoft.com/office/drawing/2014/main" val="4189844775"/>
                    </a:ext>
                  </a:extLst>
                </a:gridCol>
                <a:gridCol w="2648328">
                  <a:extLst>
                    <a:ext uri="{9D8B030D-6E8A-4147-A177-3AD203B41FA5}">
                      <a16:colId xmlns:a16="http://schemas.microsoft.com/office/drawing/2014/main" val="276122526"/>
                    </a:ext>
                  </a:extLst>
                </a:gridCol>
                <a:gridCol w="2648328">
                  <a:extLst>
                    <a:ext uri="{9D8B030D-6E8A-4147-A177-3AD203B41FA5}">
                      <a16:colId xmlns:a16="http://schemas.microsoft.com/office/drawing/2014/main" val="3610008853"/>
                    </a:ext>
                  </a:extLst>
                </a:gridCol>
                <a:gridCol w="1433754">
                  <a:extLst>
                    <a:ext uri="{9D8B030D-6E8A-4147-A177-3AD203B41FA5}">
                      <a16:colId xmlns:a16="http://schemas.microsoft.com/office/drawing/2014/main" val="518918235"/>
                    </a:ext>
                  </a:extLst>
                </a:gridCol>
              </a:tblGrid>
              <a:tr h="775719">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B w="28575" cap="flat" cmpd="sng" algn="ctr">
                      <a:solidFill>
                        <a:srgbClr val="102450"/>
                      </a:solidFill>
                      <a:prstDash val="solid"/>
                      <a:round/>
                      <a:headEnd type="none" w="med" len="med"/>
                      <a:tailEnd type="none" w="med" len="med"/>
                    </a:lnB>
                    <a:solidFill>
                      <a:schemeClr val="accent1">
                        <a:lumMod val="20000"/>
                        <a:lumOff val="80000"/>
                      </a:schemeClr>
                    </a:solidFill>
                  </a:tcPr>
                </a:tc>
                <a:tc>
                  <a:txBody>
                    <a:bodyPr/>
                    <a:lstStyle/>
                    <a:p>
                      <a:pPr marL="0" indent="42863" algn="ctr">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Overall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p>
                      <a:pPr marL="0" indent="42863" algn="ctr">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(n = 14,468)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B w="28575" cap="flat" cmpd="sng" algn="ctr">
                      <a:solidFill>
                        <a:srgbClr val="102450"/>
                      </a:solidFill>
                      <a:prstDash val="solid"/>
                      <a:round/>
                      <a:headEnd type="none" w="med" len="med"/>
                      <a:tailEnd type="none" w="med" len="med"/>
                    </a:lnB>
                    <a:solidFill>
                      <a:schemeClr val="accent1">
                        <a:lumMod val="20000"/>
                        <a:lumOff val="80000"/>
                      </a:schemeClr>
                    </a:solidFill>
                  </a:tcPr>
                </a:tc>
                <a:tc>
                  <a:txBody>
                    <a:bodyPr/>
                    <a:lstStyle/>
                    <a:p>
                      <a:pPr marL="0" indent="42863" algn="ctr">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Low volume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p>
                      <a:pPr marL="0" indent="42863" algn="ctr">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(n = 4,900)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B w="28575" cap="flat" cmpd="sng" algn="ctr">
                      <a:solidFill>
                        <a:srgbClr val="102450"/>
                      </a:solidFill>
                      <a:prstDash val="solid"/>
                      <a:round/>
                      <a:headEnd type="none" w="med" len="med"/>
                      <a:tailEnd type="none" w="med" len="med"/>
                    </a:lnB>
                    <a:solidFill>
                      <a:schemeClr val="accent1">
                        <a:lumMod val="20000"/>
                        <a:lumOff val="80000"/>
                      </a:schemeClr>
                    </a:solidFill>
                  </a:tcPr>
                </a:tc>
                <a:tc>
                  <a:txBody>
                    <a:bodyPr/>
                    <a:lstStyle/>
                    <a:p>
                      <a:pPr marL="0" indent="42863" algn="ctr">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Intermediate volume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p>
                      <a:pPr marL="0" indent="42863" algn="ctr">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(n = 4,856)</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B w="28575" cap="flat" cmpd="sng" algn="ctr">
                      <a:solidFill>
                        <a:srgbClr val="102450"/>
                      </a:solidFill>
                      <a:prstDash val="solid"/>
                      <a:round/>
                      <a:headEnd type="none" w="med" len="med"/>
                      <a:tailEnd type="none" w="med" len="med"/>
                    </a:lnB>
                    <a:solidFill>
                      <a:schemeClr val="accent1">
                        <a:lumMod val="20000"/>
                        <a:lumOff val="80000"/>
                      </a:schemeClr>
                    </a:solidFill>
                  </a:tcPr>
                </a:tc>
                <a:tc>
                  <a:txBody>
                    <a:bodyPr/>
                    <a:lstStyle/>
                    <a:p>
                      <a:pPr marL="0" indent="42863" algn="ctr">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High volume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p>
                      <a:pPr marL="0" indent="42863" algn="ctr">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(n = 4,712)</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B w="28575" cap="flat" cmpd="sng" algn="ctr">
                      <a:solidFill>
                        <a:srgbClr val="102450"/>
                      </a:solidFill>
                      <a:prstDash val="solid"/>
                      <a:round/>
                      <a:headEnd type="none" w="med" len="med"/>
                      <a:tailEnd type="none" w="med" len="med"/>
                    </a:lnB>
                    <a:solidFill>
                      <a:schemeClr val="accent1">
                        <a:lumMod val="20000"/>
                        <a:lumOff val="80000"/>
                      </a:schemeClr>
                    </a:solidFill>
                  </a:tcPr>
                </a:tc>
                <a:tc>
                  <a:txBody>
                    <a:bodyPr/>
                    <a:lstStyle/>
                    <a:p>
                      <a:pPr marL="0" indent="42863" algn="ctr">
                        <a:lnSpc>
                          <a:spcPct val="100000"/>
                        </a:lnSpc>
                        <a:buNone/>
                        <a:tabLst/>
                      </a:pPr>
                      <a:r>
                        <a:rPr lang="en-GB" sz="2800" b="1" i="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P-</a:t>
                      </a: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value</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B w="28575" cap="flat" cmpd="sng" algn="ctr">
                      <a:solidFill>
                        <a:srgbClr val="10245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7176867"/>
                  </a:ext>
                </a:extLst>
              </a:tr>
              <a:tr h="272586">
                <a:tc>
                  <a:txBody>
                    <a:bodyPr/>
                    <a:lstStyle/>
                    <a:p>
                      <a:pPr marL="0" indent="42863" algn="l">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Age, years </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T w="28575" cap="flat" cmpd="sng" algn="ctr">
                      <a:solidFill>
                        <a:srgbClr val="102450"/>
                      </a:solidFill>
                      <a:prstDash val="solid"/>
                      <a:round/>
                      <a:headEnd type="none" w="med" len="med"/>
                      <a:tailEnd type="none" w="med" len="med"/>
                    </a:lnT>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68 (56–75)</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T w="28575" cap="flat" cmpd="sng" algn="ctr">
                      <a:solidFill>
                        <a:srgbClr val="102450"/>
                      </a:solidFill>
                      <a:prstDash val="solid"/>
                      <a:round/>
                      <a:headEnd type="none" w="med" len="med"/>
                      <a:tailEnd type="none" w="med" len="med"/>
                    </a:lnT>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69 (57–76)</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T w="28575" cap="flat" cmpd="sng" algn="ctr">
                      <a:solidFill>
                        <a:srgbClr val="102450"/>
                      </a:solidFill>
                      <a:prstDash val="solid"/>
                      <a:round/>
                      <a:headEnd type="none" w="med" len="med"/>
                      <a:tailEnd type="none" w="med" len="med"/>
                    </a:lnT>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68 (56–75)</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T w="28575" cap="flat" cmpd="sng" algn="ctr">
                      <a:solidFill>
                        <a:srgbClr val="102450"/>
                      </a:solidFill>
                      <a:prstDash val="solid"/>
                      <a:round/>
                      <a:headEnd type="none" w="med" len="med"/>
                      <a:tailEnd type="none" w="med" len="med"/>
                    </a:lnT>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68 (56–75)</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T w="28575" cap="flat" cmpd="sng" algn="ctr">
                      <a:solidFill>
                        <a:srgbClr val="102450"/>
                      </a:solidFill>
                      <a:prstDash val="solid"/>
                      <a:round/>
                      <a:headEnd type="none" w="med" len="med"/>
                      <a:tailEnd type="none" w="med" len="med"/>
                    </a:lnT>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0.011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lnT w="28575" cap="flat" cmpd="sng" algn="ctr">
                      <a:solidFill>
                        <a:srgbClr val="102450"/>
                      </a:solidFill>
                      <a:prstDash val="solid"/>
                      <a:round/>
                      <a:headEnd type="none" w="med" len="med"/>
                      <a:tailEnd type="none" w="med" len="med"/>
                    </a:lnT>
                    <a:noFill/>
                  </a:tcPr>
                </a:tc>
                <a:extLst>
                  <a:ext uri="{0D108BD9-81ED-4DB2-BD59-A6C34878D82A}">
                    <a16:rowId xmlns:a16="http://schemas.microsoft.com/office/drawing/2014/main" val="550424577"/>
                  </a:ext>
                </a:extLst>
              </a:tr>
              <a:tr h="272586">
                <a:tc>
                  <a:txBody>
                    <a:bodyPr/>
                    <a:lstStyle/>
                    <a:p>
                      <a:pPr marL="0" indent="42863" algn="l">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Sex, female</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10,750 (74.3)</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3,659 (74.7)</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3,532 (72.7)</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3,559 (75.5)</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0.005</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3523953607"/>
                  </a:ext>
                </a:extLst>
              </a:tr>
              <a:tr h="517146">
                <a:tc>
                  <a:txBody>
                    <a:bodyPr/>
                    <a:lstStyle/>
                    <a:p>
                      <a:pPr marL="0" indent="42863" algn="l">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NYHA (I/II/III/IV)</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922638341"/>
                  </a:ext>
                </a:extLst>
              </a:tr>
              <a:tr h="27258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Class Ⅰ</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1,934 (14.4)</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602 (13.0)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689 (14.8)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643 (15.4)</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597450609"/>
                  </a:ext>
                </a:extLst>
              </a:tr>
              <a:tr h="27258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Class Ⅱ</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7,520 (55.8)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2,228 (48.0)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2,653 (57.0)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2,639 (63.2)</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3792579939"/>
                  </a:ext>
                </a:extLst>
              </a:tr>
              <a:tr h="27258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Class Ⅲ</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3,213 (23.8)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1,326 (28.6)</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1,110 (23.9)</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777 (18.6)</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3845516330"/>
                  </a:ext>
                </a:extLst>
              </a:tr>
              <a:tr h="27258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Class Ⅳ</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365 (2.7)</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198 (4.3)</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83 (1.8)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84 (2.0)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15367146"/>
                  </a:ext>
                </a:extLst>
              </a:tr>
              <a:tr h="272586">
                <a:tc>
                  <a:txBody>
                    <a:bodyPr/>
                    <a:lstStyle/>
                    <a:p>
                      <a:pPr marL="0" indent="42863" algn="l">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Oral anticoagulant</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3537142521"/>
                  </a:ext>
                </a:extLst>
              </a:tr>
              <a:tr h="51714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Warfarin</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7,167 (49.5)</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2,103 (42.9)</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2,142 (44.1)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2,922 (62.0)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821910308"/>
                  </a:ext>
                </a:extLst>
              </a:tr>
              <a:tr h="51714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DOAC</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5,624 (38.9)</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2,045 (41.7)</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2,224 (45.8)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1,355 (28.8)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1276959357"/>
                  </a:ext>
                </a:extLst>
              </a:tr>
              <a:tr h="517146">
                <a:tc>
                  <a:txBody>
                    <a:bodyPr/>
                    <a:lstStyle/>
                    <a:p>
                      <a:pPr marL="0" indent="42863" algn="l">
                        <a:lnSpc>
                          <a:spcPct val="100000"/>
                        </a:lnSpc>
                        <a:buNone/>
                        <a:tabLst/>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Pulmonary vasodilators</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1428750389"/>
                  </a:ext>
                </a:extLst>
              </a:tr>
              <a:tr h="51714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Any</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7,958 (55.0)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3,056 (62.4)</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2,779 (57.2)</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2,123 (45.1)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3277655023"/>
                  </a:ext>
                </a:extLst>
              </a:tr>
              <a:tr h="51714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sGC stimulator</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5,994 (41.4)</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2,410 (49.2)</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2,306 (47.5)</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1,278 (27.1)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3329007119"/>
                  </a:ext>
                </a:extLst>
              </a:tr>
              <a:tr h="27258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kern="100" dirty="0" err="1">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Selexipag</a:t>
                      </a: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1,203 (8.3)</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398 (8.1)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456 (9.4)</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349 (7.4)</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0.002</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1165393601"/>
                  </a:ext>
                </a:extLst>
              </a:tr>
              <a:tr h="51714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ERA </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1,940 (13.4)</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822 (16.8)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418 (8.6)</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700 (14.9)</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1480458635"/>
                  </a:ext>
                </a:extLst>
              </a:tr>
              <a:tr h="51714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PDE5i</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1,202 (8.3)</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394 (8.0)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239 (4.9)</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569 (12.1)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716632633"/>
                  </a:ext>
                </a:extLst>
              </a:tr>
              <a:tr h="51714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IV </a:t>
                      </a:r>
                      <a:r>
                        <a:rPr lang="en-GB" sz="2800" b="1" kern="100" dirty="0" err="1">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epoprostenol</a:t>
                      </a: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177 (1.2)</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93 (1.9)</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45 (0.9)</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39 (0.8)</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1041874461"/>
                  </a:ext>
                </a:extLst>
              </a:tr>
              <a:tr h="272586">
                <a:tc>
                  <a:txBody>
                    <a:bodyPr/>
                    <a:lstStyle/>
                    <a:p>
                      <a:pPr indent="139700" algn="l">
                        <a:lnSpc>
                          <a:spcPct val="100000"/>
                        </a:lnSpc>
                        <a:buNone/>
                      </a:pP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SC </a:t>
                      </a:r>
                      <a:r>
                        <a:rPr lang="en-GB" sz="2800" b="1" kern="100" dirty="0" err="1">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treprostinil</a:t>
                      </a:r>
                      <a:r>
                        <a:rPr lang="en-GB" sz="2800" b="1"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 </a:t>
                      </a:r>
                      <a:endParaRPr lang="ja-JP" sz="2800" b="1"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solidFill>
                      <a:schemeClr val="accent1">
                        <a:lumMod val="20000"/>
                        <a:lumOff val="80000"/>
                      </a:schemeClr>
                    </a:solidFill>
                  </a:tcPr>
                </a:tc>
                <a:tc>
                  <a:txBody>
                    <a:bodyPr/>
                    <a:lstStyle/>
                    <a:p>
                      <a:pPr indent="457200" algn="ctr">
                        <a:lnSpc>
                          <a:spcPct val="100000"/>
                        </a:lnSpc>
                        <a:buNone/>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4 (0.0)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3 (0.1)</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1113"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1 (0.0)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0 (0.0)</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tc>
                  <a:txBody>
                    <a:bodyPr/>
                    <a:lstStyle/>
                    <a:p>
                      <a:pPr marL="0" indent="15875" algn="ctr">
                        <a:lnSpc>
                          <a:spcPct val="100000"/>
                        </a:lnSpc>
                        <a:buNone/>
                        <a:tabLst/>
                      </a:pPr>
                      <a:r>
                        <a:rPr lang="en-GB" sz="2800" kern="100" dirty="0">
                          <a:solidFill>
                            <a:srgbClr val="102450"/>
                          </a:solidFill>
                          <a:effectLst/>
                          <a:latin typeface="Calibri" panose="020F0502020204030204" pitchFamily="34" charset="0"/>
                          <a:ea typeface="Times New Roman" panose="02020603050405020304" pitchFamily="18" charset="0"/>
                          <a:cs typeface="Calibri" panose="020F0502020204030204" pitchFamily="34" charset="0"/>
                        </a:rPr>
                        <a:t>0.033</a:t>
                      </a:r>
                      <a:endParaRPr lang="ja-JP" sz="2800" kern="100">
                        <a:solidFill>
                          <a:srgbClr val="102450"/>
                        </a:solidFill>
                        <a:effectLst/>
                        <a:latin typeface="Calibri" panose="020F0502020204030204" pitchFamily="34" charset="0"/>
                        <a:ea typeface="游明朝" panose="02020400000000000000" pitchFamily="18" charset="-128"/>
                        <a:cs typeface="Calibri" panose="020F0502020204030204" pitchFamily="34" charset="0"/>
                      </a:endParaRPr>
                    </a:p>
                  </a:txBody>
                  <a:tcPr marL="68580" marR="68580" marT="0" marB="0" anchor="ctr">
                    <a:noFill/>
                  </a:tcPr>
                </a:tc>
                <a:extLst>
                  <a:ext uri="{0D108BD9-81ED-4DB2-BD59-A6C34878D82A}">
                    <a16:rowId xmlns:a16="http://schemas.microsoft.com/office/drawing/2014/main" val="3581318865"/>
                  </a:ext>
                </a:extLst>
              </a:tr>
            </a:tbl>
          </a:graphicData>
        </a:graphic>
      </p:graphicFrame>
      <p:graphicFrame>
        <p:nvGraphicFramePr>
          <p:cNvPr id="71" name="グラフ 70">
            <a:extLst>
              <a:ext uri="{FF2B5EF4-FFF2-40B4-BE49-F238E27FC236}">
                <a16:creationId xmlns:a16="http://schemas.microsoft.com/office/drawing/2014/main" id="{65D6CCAF-4A4C-644B-AABA-703DC9B4DB30}"/>
              </a:ext>
            </a:extLst>
          </p:cNvPr>
          <p:cNvGraphicFramePr>
            <a:graphicFrameLocks/>
          </p:cNvGraphicFramePr>
          <p:nvPr>
            <p:extLst>
              <p:ext uri="{D42A27DB-BD31-4B8C-83A1-F6EECF244321}">
                <p14:modId xmlns:p14="http://schemas.microsoft.com/office/powerpoint/2010/main" val="256196998"/>
              </p:ext>
            </p:extLst>
          </p:nvPr>
        </p:nvGraphicFramePr>
        <p:xfrm>
          <a:off x="39623138" y="4820511"/>
          <a:ext cx="10423411" cy="6894593"/>
        </p:xfrm>
        <a:graphic>
          <a:graphicData uri="http://schemas.openxmlformats.org/drawingml/2006/chart">
            <c:chart xmlns:c="http://schemas.openxmlformats.org/drawingml/2006/chart" xmlns:r="http://schemas.openxmlformats.org/officeDocument/2006/relationships" r:id="rId14"/>
          </a:graphicData>
        </a:graphic>
      </p:graphicFrame>
      <p:sp>
        <p:nvSpPr>
          <p:cNvPr id="72" name="テキスト ボックス 71">
            <a:extLst>
              <a:ext uri="{FF2B5EF4-FFF2-40B4-BE49-F238E27FC236}">
                <a16:creationId xmlns:a16="http://schemas.microsoft.com/office/drawing/2014/main" id="{6C26B24E-0D98-E465-B5DF-82FECD9B8802}"/>
              </a:ext>
            </a:extLst>
          </p:cNvPr>
          <p:cNvSpPr txBox="1"/>
          <p:nvPr/>
        </p:nvSpPr>
        <p:spPr>
          <a:xfrm>
            <a:off x="17169850" y="6407662"/>
            <a:ext cx="14583906" cy="954107"/>
          </a:xfrm>
          <a:prstGeom prst="rect">
            <a:avLst/>
          </a:prstGeom>
          <a:noFill/>
        </p:spPr>
        <p:txBody>
          <a:bodyPr wrap="square" rtlCol="0">
            <a:spAutoFit/>
          </a:bodyPr>
          <a:lstStyle/>
          <a:p>
            <a:r>
              <a:rPr kumimoji="1" lang="en" altLang="ja-JP" sz="2800" dirty="0">
                <a:solidFill>
                  <a:srgbClr val="102450"/>
                </a:solidFill>
              </a:rPr>
              <a:t>Patients treated at high-volume centers were older, had a lower NYHA functional class, and were less frequently treated with pulmonary vasodilators. </a:t>
            </a:r>
            <a:endParaRPr kumimoji="1" lang="ja-JP" altLang="en-US" sz="2800">
              <a:solidFill>
                <a:srgbClr val="102450"/>
              </a:solidFill>
            </a:endParaRPr>
          </a:p>
        </p:txBody>
      </p:sp>
      <p:sp>
        <p:nvSpPr>
          <p:cNvPr id="73" name="テキスト ボックス 72">
            <a:extLst>
              <a:ext uri="{FF2B5EF4-FFF2-40B4-BE49-F238E27FC236}">
                <a16:creationId xmlns:a16="http://schemas.microsoft.com/office/drawing/2014/main" id="{63D0EDF7-2D07-4D11-0E34-7C0F43DF1AD7}"/>
              </a:ext>
            </a:extLst>
          </p:cNvPr>
          <p:cNvSpPr txBox="1"/>
          <p:nvPr/>
        </p:nvSpPr>
        <p:spPr>
          <a:xfrm>
            <a:off x="17202574" y="5743009"/>
            <a:ext cx="6866431" cy="584775"/>
          </a:xfrm>
          <a:prstGeom prst="rect">
            <a:avLst/>
          </a:prstGeom>
          <a:solidFill>
            <a:schemeClr val="accent1">
              <a:lumMod val="20000"/>
              <a:lumOff val="80000"/>
            </a:schemeClr>
          </a:solidFill>
        </p:spPr>
        <p:txBody>
          <a:bodyPr wrap="none" rtlCol="0">
            <a:spAutoFit/>
          </a:bodyPr>
          <a:lstStyle/>
          <a:p>
            <a:r>
              <a:rPr kumimoji="1" lang="en-US" altLang="ja-JP" sz="3200" b="1" dirty="0">
                <a:solidFill>
                  <a:srgbClr val="102450"/>
                </a:solidFill>
              </a:rPr>
              <a:t>Table 1. Baseline patient characteristics</a:t>
            </a:r>
          </a:p>
        </p:txBody>
      </p:sp>
      <p:sp>
        <p:nvSpPr>
          <p:cNvPr id="74" name="テキスト ボックス 73">
            <a:extLst>
              <a:ext uri="{FF2B5EF4-FFF2-40B4-BE49-F238E27FC236}">
                <a16:creationId xmlns:a16="http://schemas.microsoft.com/office/drawing/2014/main" id="{0FCC1903-E81B-0B25-57FF-0C6FAB6DC174}"/>
              </a:ext>
            </a:extLst>
          </p:cNvPr>
          <p:cNvSpPr txBox="1"/>
          <p:nvPr/>
        </p:nvSpPr>
        <p:spPr>
          <a:xfrm>
            <a:off x="31826907" y="4826810"/>
            <a:ext cx="7094390" cy="1077218"/>
          </a:xfrm>
          <a:prstGeom prst="rect">
            <a:avLst/>
          </a:prstGeom>
          <a:solidFill>
            <a:schemeClr val="accent1">
              <a:lumMod val="20000"/>
              <a:lumOff val="80000"/>
            </a:schemeClr>
          </a:solidFill>
        </p:spPr>
        <p:txBody>
          <a:bodyPr wrap="square" rtlCol="0">
            <a:spAutoFit/>
          </a:bodyPr>
          <a:lstStyle/>
          <a:p>
            <a:r>
              <a:rPr kumimoji="1" lang="en-US" altLang="ja-JP" sz="3200" b="1" dirty="0">
                <a:solidFill>
                  <a:srgbClr val="102450"/>
                </a:solidFill>
              </a:rPr>
              <a:t>Figure 1. Complication rates according to tertiles of annual procedural volume </a:t>
            </a:r>
          </a:p>
        </p:txBody>
      </p:sp>
      <p:sp>
        <p:nvSpPr>
          <p:cNvPr id="75" name="テキスト ボックス 74">
            <a:extLst>
              <a:ext uri="{FF2B5EF4-FFF2-40B4-BE49-F238E27FC236}">
                <a16:creationId xmlns:a16="http://schemas.microsoft.com/office/drawing/2014/main" id="{B19222CF-FBC4-5D3F-996D-5B7176463B90}"/>
              </a:ext>
            </a:extLst>
          </p:cNvPr>
          <p:cNvSpPr txBox="1"/>
          <p:nvPr/>
        </p:nvSpPr>
        <p:spPr>
          <a:xfrm>
            <a:off x="31783702" y="11702856"/>
            <a:ext cx="8166935" cy="1569660"/>
          </a:xfrm>
          <a:prstGeom prst="rect">
            <a:avLst/>
          </a:prstGeom>
          <a:solidFill>
            <a:schemeClr val="accent1">
              <a:lumMod val="20000"/>
              <a:lumOff val="80000"/>
            </a:schemeClr>
          </a:solidFill>
        </p:spPr>
        <p:txBody>
          <a:bodyPr wrap="square" rtlCol="0">
            <a:spAutoFit/>
          </a:bodyPr>
          <a:lstStyle/>
          <a:p>
            <a:r>
              <a:rPr kumimoji="1" lang="en-US" altLang="ja-JP" sz="3200" b="1" dirty="0">
                <a:solidFill>
                  <a:srgbClr val="102450"/>
                </a:solidFill>
              </a:rPr>
              <a:t>Figure 2. Restricted cubic spline curve showing the association between annual procedural volume and predicted complication rate </a:t>
            </a:r>
          </a:p>
        </p:txBody>
      </p:sp>
      <p:sp>
        <p:nvSpPr>
          <p:cNvPr id="77" name="テキスト ボックス 76">
            <a:extLst>
              <a:ext uri="{FF2B5EF4-FFF2-40B4-BE49-F238E27FC236}">
                <a16:creationId xmlns:a16="http://schemas.microsoft.com/office/drawing/2014/main" id="{A6E2631E-55DB-7BD5-020D-0A1CEB656729}"/>
              </a:ext>
            </a:extLst>
          </p:cNvPr>
          <p:cNvSpPr txBox="1"/>
          <p:nvPr/>
        </p:nvSpPr>
        <p:spPr>
          <a:xfrm>
            <a:off x="31745602" y="13382013"/>
            <a:ext cx="8205035" cy="1938992"/>
          </a:xfrm>
          <a:prstGeom prst="rect">
            <a:avLst/>
          </a:prstGeom>
          <a:noFill/>
        </p:spPr>
        <p:txBody>
          <a:bodyPr wrap="square">
            <a:spAutoFit/>
          </a:bodyPr>
          <a:lstStyle/>
          <a:p>
            <a:r>
              <a:rPr lang="en" altLang="ja-JP" sz="2800" dirty="0">
                <a:solidFill>
                  <a:srgbClr val="102450"/>
                </a:solidFill>
              </a:rPr>
              <a:t>Restricted cubic spline analysis demonstrated that the predicted complication rate plateaued at approximately </a:t>
            </a:r>
            <a:r>
              <a:rPr lang="en" altLang="ja-JP" sz="3200" b="1" dirty="0">
                <a:solidFill>
                  <a:srgbClr val="102450"/>
                </a:solidFill>
              </a:rPr>
              <a:t>52 procedures per year</a:t>
            </a:r>
            <a:r>
              <a:rPr lang="en" altLang="ja-JP" sz="2800" dirty="0">
                <a:solidFill>
                  <a:srgbClr val="102450"/>
                </a:solidFill>
              </a:rPr>
              <a:t>, corresponding to the identified elbow point.</a:t>
            </a:r>
          </a:p>
        </p:txBody>
      </p:sp>
      <p:sp>
        <p:nvSpPr>
          <p:cNvPr id="78" name="テキスト ボックス 77">
            <a:extLst>
              <a:ext uri="{FF2B5EF4-FFF2-40B4-BE49-F238E27FC236}">
                <a16:creationId xmlns:a16="http://schemas.microsoft.com/office/drawing/2014/main" id="{6ED89B36-20A2-CD5E-EBB3-7D709BF45E7A}"/>
              </a:ext>
            </a:extLst>
          </p:cNvPr>
          <p:cNvSpPr txBox="1"/>
          <p:nvPr/>
        </p:nvSpPr>
        <p:spPr>
          <a:xfrm>
            <a:off x="31839415" y="5919452"/>
            <a:ext cx="7008730" cy="3970318"/>
          </a:xfrm>
          <a:prstGeom prst="rect">
            <a:avLst/>
          </a:prstGeom>
          <a:noFill/>
        </p:spPr>
        <p:txBody>
          <a:bodyPr wrap="square" rtlCol="0">
            <a:spAutoFit/>
          </a:bodyPr>
          <a:lstStyle/>
          <a:p>
            <a:r>
              <a:rPr lang="ja-JP" altLang="ja-JP" sz="2800">
                <a:solidFill>
                  <a:srgbClr val="102450"/>
                </a:solidFill>
              </a:rPr>
              <a:t>The overall complication rate decreased significantly with increasing annual procedural volume (trend P &lt; 0.001). The most common complication was MV initiation, which also decreased significantly with increasing annual procedural volume (trend P &lt; 0.001). In-hospital mortality and transfusion rates were also lower in high-volume centers (trend P = 0.001 and 0.006, respectively).</a:t>
            </a:r>
            <a:endParaRPr kumimoji="1" lang="ja-JP" altLang="en-US" sz="2800">
              <a:solidFill>
                <a:srgbClr val="102450"/>
              </a:solidFill>
            </a:endParaRPr>
          </a:p>
        </p:txBody>
      </p:sp>
      <p:sp>
        <p:nvSpPr>
          <p:cNvPr id="80" name="テキスト ボックス 79">
            <a:extLst>
              <a:ext uri="{FF2B5EF4-FFF2-40B4-BE49-F238E27FC236}">
                <a16:creationId xmlns:a16="http://schemas.microsoft.com/office/drawing/2014/main" id="{07CE3B0B-CCD5-A5B1-63E3-5EA8B99459C2}"/>
              </a:ext>
            </a:extLst>
          </p:cNvPr>
          <p:cNvSpPr txBox="1"/>
          <p:nvPr/>
        </p:nvSpPr>
        <p:spPr>
          <a:xfrm>
            <a:off x="31753756" y="16772860"/>
            <a:ext cx="9010876" cy="1477328"/>
          </a:xfrm>
          <a:prstGeom prst="rect">
            <a:avLst/>
          </a:prstGeom>
          <a:noFill/>
        </p:spPr>
        <p:txBody>
          <a:bodyPr wrap="square" rtlCol="0">
            <a:spAutoFit/>
          </a:bodyPr>
          <a:lstStyle/>
          <a:p>
            <a:r>
              <a:rPr kumimoji="1" lang="en" altLang="ja-JP" b="1" dirty="0">
                <a:solidFill>
                  <a:srgbClr val="102450"/>
                </a:solidFill>
              </a:rPr>
              <a:t>Abbreviations</a:t>
            </a:r>
          </a:p>
          <a:p>
            <a:r>
              <a:rPr kumimoji="1" lang="en" altLang="ja-JP" dirty="0">
                <a:solidFill>
                  <a:srgbClr val="102450"/>
                </a:solidFill>
              </a:rPr>
              <a:t>CHDF, continuous hemodiafiltration; ECMO, extracorporeal membrane oxygenation; JROAD-DPC, Japanese Registry of All Cardiac and Vascular Diseases–Diagnosis Procedure Combination; MV, mechanical ventilation; NPPV, non-invasive positive pressure ventilation; NYHA, New York Heart Association; WSPH, World Symposium on Pulmonary Hypertension. </a:t>
            </a:r>
            <a:endParaRPr kumimoji="1" lang="ja-JP" altLang="en-US">
              <a:solidFill>
                <a:srgbClr val="102450"/>
              </a:solidFill>
            </a:endParaRPr>
          </a:p>
        </p:txBody>
      </p:sp>
      <p:grpSp>
        <p:nvGrpSpPr>
          <p:cNvPr id="100" name="グループ化 99">
            <a:extLst>
              <a:ext uri="{FF2B5EF4-FFF2-40B4-BE49-F238E27FC236}">
                <a16:creationId xmlns:a16="http://schemas.microsoft.com/office/drawing/2014/main" id="{72219942-BFE7-2C9E-6FA6-D501825E585C}"/>
              </a:ext>
            </a:extLst>
          </p:cNvPr>
          <p:cNvGrpSpPr>
            <a:grpSpLocks noChangeAspect="1"/>
          </p:cNvGrpSpPr>
          <p:nvPr/>
        </p:nvGrpSpPr>
        <p:grpSpPr>
          <a:xfrm>
            <a:off x="40764632" y="11777215"/>
            <a:ext cx="9200696" cy="6602852"/>
            <a:chOff x="40815522" y="12725204"/>
            <a:chExt cx="6071550" cy="4357230"/>
          </a:xfrm>
        </p:grpSpPr>
        <p:pic>
          <p:nvPicPr>
            <p:cNvPr id="85" name="コンテンツ プレースホルダー 5" descr="グラフ, 折れ線グラフ&#10;&#10;AI 生成コンテンツは誤りを含む可能性があります。">
              <a:extLst>
                <a:ext uri="{FF2B5EF4-FFF2-40B4-BE49-F238E27FC236}">
                  <a16:creationId xmlns:a16="http://schemas.microsoft.com/office/drawing/2014/main" id="{8D644418-C8A8-B626-450F-B1DC284AC1FB}"/>
                </a:ext>
              </a:extLst>
            </p:cNvPr>
            <p:cNvPicPr>
              <a:picLocks noChangeAspect="1"/>
            </p:cNvPicPr>
            <p:nvPr/>
          </p:nvPicPr>
          <p:blipFill>
            <a:blip r:embed="rId15" cstate="print">
              <a:extLst>
                <a:ext uri="{28A0092B-C50C-407E-A947-70E740481C1C}">
                  <a14:useLocalDpi xmlns:a14="http://schemas.microsoft.com/office/drawing/2010/main" val="0"/>
                </a:ext>
              </a:extLst>
            </a:blip>
            <a:srcRect l="10919" t="8119" b="9861"/>
            <a:stretch>
              <a:fillRect/>
            </a:stretch>
          </p:blipFill>
          <p:spPr>
            <a:xfrm>
              <a:off x="41679975" y="12725204"/>
              <a:ext cx="5127489" cy="3776869"/>
            </a:xfrm>
            <a:prstGeom prst="rect">
              <a:avLst/>
            </a:prstGeom>
          </p:spPr>
        </p:pic>
        <p:sp>
          <p:nvSpPr>
            <p:cNvPr id="87" name="テキスト ボックス 86">
              <a:extLst>
                <a:ext uri="{FF2B5EF4-FFF2-40B4-BE49-F238E27FC236}">
                  <a16:creationId xmlns:a16="http://schemas.microsoft.com/office/drawing/2014/main" id="{806CCA8E-043A-E9AA-E22D-515C48B6DEBF}"/>
                </a:ext>
              </a:extLst>
            </p:cNvPr>
            <p:cNvSpPr txBox="1"/>
            <p:nvPr/>
          </p:nvSpPr>
          <p:spPr>
            <a:xfrm>
              <a:off x="42731031" y="16753552"/>
              <a:ext cx="2645671" cy="328882"/>
            </a:xfrm>
            <a:prstGeom prst="rect">
              <a:avLst/>
            </a:prstGeom>
            <a:noFill/>
          </p:spPr>
          <p:txBody>
            <a:bodyPr wrap="none" rtlCol="0">
              <a:spAutoFit/>
            </a:bodyPr>
            <a:lstStyle/>
            <a:p>
              <a:pPr algn="ctr" defTabSz="914400"/>
              <a:r>
                <a:rPr kumimoji="1" lang="en-US" altLang="ja-JP" sz="2400" b="1" dirty="0">
                  <a:solidFill>
                    <a:srgbClr val="002060"/>
                  </a:solidFill>
                </a:rPr>
                <a:t>BPA volume </a:t>
              </a:r>
              <a:r>
                <a:rPr kumimoji="1" lang="en-US" altLang="ja-JP" sz="2000" b="1" dirty="0">
                  <a:solidFill>
                    <a:srgbClr val="002060"/>
                  </a:solidFill>
                </a:rPr>
                <a:t>(procedures/year)</a:t>
              </a:r>
              <a:endParaRPr kumimoji="1" lang="ja-JP" altLang="en-US" sz="2400" b="1">
                <a:solidFill>
                  <a:srgbClr val="002060"/>
                </a:solidFill>
              </a:endParaRPr>
            </a:p>
          </p:txBody>
        </p:sp>
        <p:sp>
          <p:nvSpPr>
            <p:cNvPr id="89" name="テキスト ボックス 88">
              <a:extLst>
                <a:ext uri="{FF2B5EF4-FFF2-40B4-BE49-F238E27FC236}">
                  <a16:creationId xmlns:a16="http://schemas.microsoft.com/office/drawing/2014/main" id="{50DD4D61-F743-9D92-2989-07BE60D60604}"/>
                </a:ext>
              </a:extLst>
            </p:cNvPr>
            <p:cNvSpPr txBox="1"/>
            <p:nvPr/>
          </p:nvSpPr>
          <p:spPr>
            <a:xfrm rot="16200000">
              <a:off x="39451690" y="14266976"/>
              <a:ext cx="3056545" cy="328882"/>
            </a:xfrm>
            <a:prstGeom prst="rect">
              <a:avLst/>
            </a:prstGeom>
            <a:noFill/>
          </p:spPr>
          <p:txBody>
            <a:bodyPr wrap="none" rtlCol="0">
              <a:spAutoFit/>
            </a:bodyPr>
            <a:lstStyle/>
            <a:p>
              <a:pPr algn="ctr" defTabSz="914400"/>
              <a:r>
                <a:rPr kumimoji="1" lang="en-US" altLang="ja-JP" sz="2400" b="1" dirty="0">
                  <a:solidFill>
                    <a:srgbClr val="002060"/>
                  </a:solidFill>
                </a:rPr>
                <a:t>Predicted Complication Rate </a:t>
              </a:r>
              <a:r>
                <a:rPr kumimoji="1" lang="en-US" altLang="ja-JP" sz="2000" b="1" dirty="0">
                  <a:solidFill>
                    <a:srgbClr val="002060"/>
                  </a:solidFill>
                </a:rPr>
                <a:t>(%)</a:t>
              </a:r>
              <a:endParaRPr kumimoji="1" lang="ja-JP" altLang="en-US" sz="2400" b="1">
                <a:solidFill>
                  <a:srgbClr val="002060"/>
                </a:solidFill>
              </a:endParaRPr>
            </a:p>
          </p:txBody>
        </p:sp>
        <p:sp>
          <p:nvSpPr>
            <p:cNvPr id="90" name="テキスト ボックス 89">
              <a:extLst>
                <a:ext uri="{FF2B5EF4-FFF2-40B4-BE49-F238E27FC236}">
                  <a16:creationId xmlns:a16="http://schemas.microsoft.com/office/drawing/2014/main" id="{FE6A50F1-A042-5000-F9C8-BFFDC1DF4768}"/>
                </a:ext>
              </a:extLst>
            </p:cNvPr>
            <p:cNvSpPr txBox="1"/>
            <p:nvPr/>
          </p:nvSpPr>
          <p:spPr>
            <a:xfrm>
              <a:off x="41392195" y="16138893"/>
              <a:ext cx="222909" cy="263105"/>
            </a:xfrm>
            <a:prstGeom prst="rect">
              <a:avLst/>
            </a:prstGeom>
            <a:noFill/>
          </p:spPr>
          <p:txBody>
            <a:bodyPr wrap="none" rtlCol="0">
              <a:spAutoFit/>
            </a:bodyPr>
            <a:lstStyle/>
            <a:p>
              <a:pPr algn="ctr" defTabSz="914400"/>
              <a:r>
                <a:rPr kumimoji="1" lang="en-US" altLang="ja-JP" b="1" dirty="0">
                  <a:solidFill>
                    <a:srgbClr val="002060"/>
                  </a:solidFill>
                </a:rPr>
                <a:t>0</a:t>
              </a:r>
              <a:endParaRPr kumimoji="1" lang="ja-JP" altLang="en-US" b="1">
                <a:solidFill>
                  <a:srgbClr val="002060"/>
                </a:solidFill>
              </a:endParaRPr>
            </a:p>
          </p:txBody>
        </p:sp>
        <p:sp>
          <p:nvSpPr>
            <p:cNvPr id="91" name="テキスト ボックス 90">
              <a:extLst>
                <a:ext uri="{FF2B5EF4-FFF2-40B4-BE49-F238E27FC236}">
                  <a16:creationId xmlns:a16="http://schemas.microsoft.com/office/drawing/2014/main" id="{23B78231-8B16-EEB8-5E8E-E7FD868DB10E}"/>
                </a:ext>
              </a:extLst>
            </p:cNvPr>
            <p:cNvSpPr txBox="1"/>
            <p:nvPr/>
          </p:nvSpPr>
          <p:spPr>
            <a:xfrm>
              <a:off x="41368836" y="15016372"/>
              <a:ext cx="269626" cy="263105"/>
            </a:xfrm>
            <a:prstGeom prst="rect">
              <a:avLst/>
            </a:prstGeom>
            <a:noFill/>
          </p:spPr>
          <p:txBody>
            <a:bodyPr wrap="square" rtlCol="0">
              <a:spAutoFit/>
            </a:bodyPr>
            <a:lstStyle/>
            <a:p>
              <a:pPr algn="ctr" defTabSz="914400"/>
              <a:r>
                <a:rPr kumimoji="1" lang="en-US" altLang="ja-JP" b="1" dirty="0">
                  <a:solidFill>
                    <a:srgbClr val="002060"/>
                  </a:solidFill>
                  <a:latin typeface="Calibri" panose="020F0502020204030204" pitchFamily="34" charset="0"/>
                  <a:cs typeface="Calibri" panose="020F0502020204030204" pitchFamily="34" charset="0"/>
                </a:rPr>
                <a:t>5</a:t>
              </a:r>
              <a:endParaRPr kumimoji="1" lang="ja-JP" altLang="en-US" b="1">
                <a:solidFill>
                  <a:srgbClr val="002060"/>
                </a:solidFill>
                <a:latin typeface="Calibri" panose="020F0502020204030204" pitchFamily="34" charset="0"/>
                <a:cs typeface="Calibri" panose="020F0502020204030204" pitchFamily="34" charset="0"/>
              </a:endParaRPr>
            </a:p>
          </p:txBody>
        </p:sp>
        <p:sp>
          <p:nvSpPr>
            <p:cNvPr id="92" name="テキスト ボックス 91">
              <a:extLst>
                <a:ext uri="{FF2B5EF4-FFF2-40B4-BE49-F238E27FC236}">
                  <a16:creationId xmlns:a16="http://schemas.microsoft.com/office/drawing/2014/main" id="{54FAA617-D0B8-F7B4-B58A-3C59ADCB21D8}"/>
                </a:ext>
              </a:extLst>
            </p:cNvPr>
            <p:cNvSpPr txBox="1"/>
            <p:nvPr/>
          </p:nvSpPr>
          <p:spPr>
            <a:xfrm>
              <a:off x="41327323" y="13884854"/>
              <a:ext cx="352652" cy="263105"/>
            </a:xfrm>
            <a:prstGeom prst="rect">
              <a:avLst/>
            </a:prstGeom>
            <a:noFill/>
          </p:spPr>
          <p:txBody>
            <a:bodyPr wrap="square" rtlCol="0">
              <a:spAutoFit/>
            </a:bodyPr>
            <a:lstStyle/>
            <a:p>
              <a:pPr algn="ctr" defTabSz="914400"/>
              <a:r>
                <a:rPr kumimoji="1" lang="en-US" altLang="ja-JP" b="1" dirty="0">
                  <a:solidFill>
                    <a:srgbClr val="002060"/>
                  </a:solidFill>
                  <a:latin typeface="Calibri" panose="020F0502020204030204" pitchFamily="34" charset="0"/>
                  <a:cs typeface="Calibri" panose="020F0502020204030204" pitchFamily="34" charset="0"/>
                </a:rPr>
                <a:t>10</a:t>
              </a:r>
              <a:endParaRPr kumimoji="1" lang="ja-JP" altLang="en-US" b="1">
                <a:solidFill>
                  <a:srgbClr val="002060"/>
                </a:solidFill>
                <a:latin typeface="Calibri" panose="020F0502020204030204" pitchFamily="34" charset="0"/>
                <a:cs typeface="Calibri" panose="020F0502020204030204" pitchFamily="34" charset="0"/>
              </a:endParaRPr>
            </a:p>
          </p:txBody>
        </p:sp>
        <p:sp>
          <p:nvSpPr>
            <p:cNvPr id="93" name="テキスト ボックス 92">
              <a:extLst>
                <a:ext uri="{FF2B5EF4-FFF2-40B4-BE49-F238E27FC236}">
                  <a16:creationId xmlns:a16="http://schemas.microsoft.com/office/drawing/2014/main" id="{8D4B5DF7-1332-1CBB-704B-7C00EC279847}"/>
                </a:ext>
              </a:extLst>
            </p:cNvPr>
            <p:cNvSpPr txBox="1"/>
            <p:nvPr/>
          </p:nvSpPr>
          <p:spPr>
            <a:xfrm>
              <a:off x="41327323" y="12759166"/>
              <a:ext cx="352652" cy="263105"/>
            </a:xfrm>
            <a:prstGeom prst="rect">
              <a:avLst/>
            </a:prstGeom>
            <a:noFill/>
          </p:spPr>
          <p:txBody>
            <a:bodyPr wrap="square" rtlCol="0">
              <a:spAutoFit/>
            </a:bodyPr>
            <a:lstStyle/>
            <a:p>
              <a:pPr algn="ctr" defTabSz="914400"/>
              <a:r>
                <a:rPr kumimoji="1" lang="en-US" altLang="ja-JP" b="1" dirty="0">
                  <a:solidFill>
                    <a:srgbClr val="002060"/>
                  </a:solidFill>
                  <a:latin typeface="Calibri" panose="020F0502020204030204" pitchFamily="34" charset="0"/>
                  <a:cs typeface="Calibri" panose="020F0502020204030204" pitchFamily="34" charset="0"/>
                </a:rPr>
                <a:t>15</a:t>
              </a:r>
              <a:endParaRPr kumimoji="1" lang="ja-JP" altLang="en-US" b="1">
                <a:solidFill>
                  <a:srgbClr val="002060"/>
                </a:solidFill>
                <a:latin typeface="Calibri" panose="020F0502020204030204" pitchFamily="34" charset="0"/>
                <a:cs typeface="Calibri" panose="020F0502020204030204" pitchFamily="34" charset="0"/>
              </a:endParaRPr>
            </a:p>
          </p:txBody>
        </p:sp>
        <p:sp>
          <p:nvSpPr>
            <p:cNvPr id="94" name="テキスト ボックス 93">
              <a:extLst>
                <a:ext uri="{FF2B5EF4-FFF2-40B4-BE49-F238E27FC236}">
                  <a16:creationId xmlns:a16="http://schemas.microsoft.com/office/drawing/2014/main" id="{6BA4548D-6293-0763-C8D4-71967D72F209}"/>
                </a:ext>
              </a:extLst>
            </p:cNvPr>
            <p:cNvSpPr txBox="1"/>
            <p:nvPr/>
          </p:nvSpPr>
          <p:spPr>
            <a:xfrm>
              <a:off x="41792906" y="16449201"/>
              <a:ext cx="269626" cy="263105"/>
            </a:xfrm>
            <a:prstGeom prst="rect">
              <a:avLst/>
            </a:prstGeom>
            <a:noFill/>
          </p:spPr>
          <p:txBody>
            <a:bodyPr wrap="square" rtlCol="0">
              <a:spAutoFit/>
            </a:bodyPr>
            <a:lstStyle/>
            <a:p>
              <a:pPr algn="ctr" defTabSz="914400"/>
              <a:r>
                <a:rPr kumimoji="1" lang="en-US" altLang="ja-JP" b="1" dirty="0">
                  <a:solidFill>
                    <a:srgbClr val="002060"/>
                  </a:solidFill>
                </a:rPr>
                <a:t>0</a:t>
              </a:r>
              <a:endParaRPr kumimoji="1" lang="ja-JP" altLang="en-US" b="1">
                <a:solidFill>
                  <a:srgbClr val="002060"/>
                </a:solidFill>
              </a:endParaRPr>
            </a:p>
          </p:txBody>
        </p:sp>
        <p:sp>
          <p:nvSpPr>
            <p:cNvPr id="95" name="テキスト ボックス 94">
              <a:extLst>
                <a:ext uri="{FF2B5EF4-FFF2-40B4-BE49-F238E27FC236}">
                  <a16:creationId xmlns:a16="http://schemas.microsoft.com/office/drawing/2014/main" id="{0562C0CA-A1A0-DB93-35B9-7239B692E09C}"/>
                </a:ext>
              </a:extLst>
            </p:cNvPr>
            <p:cNvSpPr txBox="1"/>
            <p:nvPr/>
          </p:nvSpPr>
          <p:spPr>
            <a:xfrm>
              <a:off x="42528402" y="16449201"/>
              <a:ext cx="377496" cy="263105"/>
            </a:xfrm>
            <a:prstGeom prst="rect">
              <a:avLst/>
            </a:prstGeom>
            <a:noFill/>
          </p:spPr>
          <p:txBody>
            <a:bodyPr wrap="square" rtlCol="0">
              <a:spAutoFit/>
            </a:bodyPr>
            <a:lstStyle/>
            <a:p>
              <a:pPr algn="ctr" defTabSz="914400"/>
              <a:r>
                <a:rPr kumimoji="1" lang="en-US" altLang="ja-JP" b="1" dirty="0">
                  <a:solidFill>
                    <a:srgbClr val="002060"/>
                  </a:solidFill>
                </a:rPr>
                <a:t>50</a:t>
              </a:r>
              <a:endParaRPr kumimoji="1" lang="ja-JP" altLang="en-US" b="1">
                <a:solidFill>
                  <a:srgbClr val="002060"/>
                </a:solidFill>
              </a:endParaRPr>
            </a:p>
          </p:txBody>
        </p:sp>
        <p:sp>
          <p:nvSpPr>
            <p:cNvPr id="96" name="テキスト ボックス 95">
              <a:extLst>
                <a:ext uri="{FF2B5EF4-FFF2-40B4-BE49-F238E27FC236}">
                  <a16:creationId xmlns:a16="http://schemas.microsoft.com/office/drawing/2014/main" id="{9E5D5536-F4FA-C680-3471-CDA5659E48C4}"/>
                </a:ext>
              </a:extLst>
            </p:cNvPr>
            <p:cNvSpPr txBox="1"/>
            <p:nvPr/>
          </p:nvSpPr>
          <p:spPr>
            <a:xfrm>
              <a:off x="43271802" y="16449201"/>
              <a:ext cx="470549" cy="263105"/>
            </a:xfrm>
            <a:prstGeom prst="rect">
              <a:avLst/>
            </a:prstGeom>
            <a:noFill/>
          </p:spPr>
          <p:txBody>
            <a:bodyPr wrap="square" rtlCol="0">
              <a:spAutoFit/>
            </a:bodyPr>
            <a:lstStyle/>
            <a:p>
              <a:pPr algn="ctr" defTabSz="914400"/>
              <a:r>
                <a:rPr kumimoji="1" lang="en-US" altLang="ja-JP" b="1" dirty="0">
                  <a:solidFill>
                    <a:srgbClr val="002060"/>
                  </a:solidFill>
                </a:rPr>
                <a:t>100</a:t>
              </a:r>
              <a:endParaRPr kumimoji="1" lang="ja-JP" altLang="en-US" b="1">
                <a:solidFill>
                  <a:srgbClr val="002060"/>
                </a:solidFill>
              </a:endParaRPr>
            </a:p>
          </p:txBody>
        </p:sp>
        <p:sp>
          <p:nvSpPr>
            <p:cNvPr id="97" name="テキスト ボックス 96">
              <a:extLst>
                <a:ext uri="{FF2B5EF4-FFF2-40B4-BE49-F238E27FC236}">
                  <a16:creationId xmlns:a16="http://schemas.microsoft.com/office/drawing/2014/main" id="{38CF68DF-2E6A-FA8B-BE0B-34F92EE4E78B}"/>
                </a:ext>
              </a:extLst>
            </p:cNvPr>
            <p:cNvSpPr txBox="1"/>
            <p:nvPr/>
          </p:nvSpPr>
          <p:spPr>
            <a:xfrm>
              <a:off x="46416523" y="16449201"/>
              <a:ext cx="470549" cy="263105"/>
            </a:xfrm>
            <a:prstGeom prst="rect">
              <a:avLst/>
            </a:prstGeom>
            <a:noFill/>
          </p:spPr>
          <p:txBody>
            <a:bodyPr wrap="square" rtlCol="0">
              <a:spAutoFit/>
            </a:bodyPr>
            <a:lstStyle/>
            <a:p>
              <a:pPr algn="ctr" defTabSz="914400"/>
              <a:r>
                <a:rPr kumimoji="1" lang="en-US" altLang="ja-JP" b="1" dirty="0">
                  <a:solidFill>
                    <a:srgbClr val="002060"/>
                  </a:solidFill>
                  <a:latin typeface="Arial" panose="020B0604020202020204"/>
                </a:rPr>
                <a:t>300</a:t>
              </a:r>
              <a:endParaRPr kumimoji="1" lang="ja-JP" altLang="en-US" b="1">
                <a:solidFill>
                  <a:srgbClr val="002060"/>
                </a:solidFill>
                <a:latin typeface="Arial" panose="020B0604020202020204"/>
              </a:endParaRPr>
            </a:p>
          </p:txBody>
        </p:sp>
        <p:sp>
          <p:nvSpPr>
            <p:cNvPr id="98" name="テキスト ボックス 97">
              <a:extLst>
                <a:ext uri="{FF2B5EF4-FFF2-40B4-BE49-F238E27FC236}">
                  <a16:creationId xmlns:a16="http://schemas.microsoft.com/office/drawing/2014/main" id="{4AC26310-BDF1-6C1B-2641-BF50B01A057E}"/>
                </a:ext>
              </a:extLst>
            </p:cNvPr>
            <p:cNvSpPr txBox="1"/>
            <p:nvPr/>
          </p:nvSpPr>
          <p:spPr>
            <a:xfrm>
              <a:off x="44837536" y="16449201"/>
              <a:ext cx="470549" cy="263105"/>
            </a:xfrm>
            <a:prstGeom prst="rect">
              <a:avLst/>
            </a:prstGeom>
            <a:noFill/>
          </p:spPr>
          <p:txBody>
            <a:bodyPr wrap="square" rtlCol="0">
              <a:spAutoFit/>
            </a:bodyPr>
            <a:lstStyle/>
            <a:p>
              <a:pPr algn="ctr" defTabSz="914400"/>
              <a:r>
                <a:rPr kumimoji="1" lang="en-US" altLang="ja-JP" b="1" dirty="0">
                  <a:solidFill>
                    <a:srgbClr val="002060"/>
                  </a:solidFill>
                </a:rPr>
                <a:t>200</a:t>
              </a:r>
              <a:endParaRPr kumimoji="1" lang="ja-JP" altLang="en-US" b="1">
                <a:solidFill>
                  <a:srgbClr val="002060"/>
                </a:solidFill>
              </a:endParaRPr>
            </a:p>
          </p:txBody>
        </p:sp>
      </p:grpSp>
      <p:sp>
        <p:nvSpPr>
          <p:cNvPr id="103" name="テキスト ボックス 102">
            <a:extLst>
              <a:ext uri="{FF2B5EF4-FFF2-40B4-BE49-F238E27FC236}">
                <a16:creationId xmlns:a16="http://schemas.microsoft.com/office/drawing/2014/main" id="{2B247710-F4E7-804F-DDC2-F225AD561ECB}"/>
              </a:ext>
            </a:extLst>
          </p:cNvPr>
          <p:cNvSpPr txBox="1"/>
          <p:nvPr/>
        </p:nvSpPr>
        <p:spPr>
          <a:xfrm>
            <a:off x="1236107" y="27214643"/>
            <a:ext cx="41352979" cy="829671"/>
          </a:xfrm>
          <a:prstGeom prst="rect">
            <a:avLst/>
          </a:prstGeom>
          <a:noFill/>
        </p:spPr>
        <p:txBody>
          <a:bodyPr wrap="square" rtlCol="0">
            <a:spAutoFit/>
          </a:bodyPr>
          <a:lstStyle/>
          <a:p>
            <a:pPr marL="457200" indent="-457200">
              <a:buAutoNum type="arabicPeriod"/>
            </a:pPr>
            <a:r>
              <a:rPr lang="en" altLang="ja-JP" sz="2400" dirty="0">
                <a:latin typeface="Calibri" panose="020F0502020204030204" pitchFamily="34" charset="0"/>
                <a:cs typeface="Calibri" panose="020F0502020204030204" pitchFamily="34" charset="0"/>
              </a:rPr>
              <a:t>Delcroix M et al. Circulation. 2024;150(17):1354-1365.  2. Lang IM, et al. J Am Coll </a:t>
            </a:r>
            <a:r>
              <a:rPr lang="en" altLang="ja-JP" sz="2400" dirty="0" err="1">
                <a:latin typeface="Calibri" panose="020F0502020204030204" pitchFamily="34" charset="0"/>
                <a:cs typeface="Calibri" panose="020F0502020204030204" pitchFamily="34" charset="0"/>
              </a:rPr>
              <a:t>Cardiol</a:t>
            </a:r>
            <a:r>
              <a:rPr lang="en" altLang="ja-JP" sz="2400" dirty="0">
                <a:latin typeface="Calibri" panose="020F0502020204030204" pitchFamily="34" charset="0"/>
                <a:cs typeface="Calibri" panose="020F0502020204030204" pitchFamily="34" charset="0"/>
              </a:rPr>
              <a:t>. 2025;85(23):2270-2284.  3. Takano R, et al. JACC Asia. 2026;6(4):543-555.  4. </a:t>
            </a:r>
            <a:r>
              <a:rPr lang="en-US" altLang="ja-JP" sz="2400" dirty="0">
                <a:latin typeface="Calibri" panose="020F0502020204030204" pitchFamily="34" charset="0"/>
                <a:cs typeface="Calibri" panose="020F0502020204030204" pitchFamily="34" charset="0"/>
              </a:rPr>
              <a:t>Humbert M, et al. </a:t>
            </a:r>
            <a:r>
              <a:rPr lang="en-US" altLang="ja-JP" sz="2400" dirty="0" err="1">
                <a:latin typeface="Calibri" panose="020F0502020204030204" pitchFamily="34" charset="0"/>
                <a:cs typeface="Calibri" panose="020F0502020204030204" pitchFamily="34" charset="0"/>
              </a:rPr>
              <a:t>Eur</a:t>
            </a:r>
            <a:r>
              <a:rPr lang="en-US" altLang="ja-JP" sz="2400" dirty="0">
                <a:latin typeface="Calibri" panose="020F0502020204030204" pitchFamily="34" charset="0"/>
                <a:cs typeface="Calibri" panose="020F0502020204030204" pitchFamily="34" charset="0"/>
              </a:rPr>
              <a:t> Respir J. 2023;61:2200879</a:t>
            </a:r>
            <a:r>
              <a:rPr lang="ja-JP" altLang="ja-JP" sz="2400">
                <a:latin typeface="Calibri" panose="020F0502020204030204" pitchFamily="34" charset="0"/>
                <a:cs typeface="Calibri" panose="020F0502020204030204" pitchFamily="34" charset="0"/>
              </a:rPr>
              <a:t> </a:t>
            </a:r>
            <a:r>
              <a:rPr lang="en-US" altLang="ja-JP" sz="2400" dirty="0">
                <a:latin typeface="Calibri" panose="020F0502020204030204" pitchFamily="34" charset="0"/>
                <a:cs typeface="Calibri" panose="020F0502020204030204" pitchFamily="34" charset="0"/>
              </a:rPr>
              <a:t> 5. Kim NH, et al. </a:t>
            </a:r>
            <a:r>
              <a:rPr lang="en-US" altLang="ja-JP" sz="2400" dirty="0" err="1">
                <a:latin typeface="Calibri" panose="020F0502020204030204" pitchFamily="34" charset="0"/>
                <a:cs typeface="Calibri" panose="020F0502020204030204" pitchFamily="34" charset="0"/>
              </a:rPr>
              <a:t>Eur</a:t>
            </a:r>
            <a:r>
              <a:rPr lang="en-US" altLang="ja-JP" sz="2400" dirty="0">
                <a:latin typeface="Calibri" panose="020F0502020204030204" pitchFamily="34" charset="0"/>
                <a:cs typeface="Calibri" panose="020F0502020204030204" pitchFamily="34" charset="0"/>
              </a:rPr>
              <a:t> Respir J. 2024;64(4):2401294.  </a:t>
            </a:r>
            <a:r>
              <a:rPr lang="en" altLang="ja-JP" sz="2400" dirty="0">
                <a:latin typeface="Calibri" panose="020F0502020204030204" pitchFamily="34" charset="0"/>
                <a:cs typeface="Calibri" panose="020F0502020204030204" pitchFamily="34" charset="0"/>
              </a:rPr>
              <a:t>6. Ogo T, et al. Circ Cardiovasc </a:t>
            </a:r>
            <a:r>
              <a:rPr lang="en" altLang="ja-JP" sz="2400" dirty="0" err="1">
                <a:latin typeface="Calibri" panose="020F0502020204030204" pitchFamily="34" charset="0"/>
                <a:cs typeface="Calibri" panose="020F0502020204030204" pitchFamily="34" charset="0"/>
              </a:rPr>
              <a:t>Interv</a:t>
            </a:r>
            <a:r>
              <a:rPr lang="en" altLang="ja-JP" sz="2400" dirty="0">
                <a:latin typeface="Calibri" panose="020F0502020204030204" pitchFamily="34" charset="0"/>
                <a:cs typeface="Calibri" panose="020F0502020204030204" pitchFamily="34" charset="0"/>
              </a:rPr>
              <a:t>. 2025;18(12):e016172.  </a:t>
            </a:r>
          </a:p>
          <a:p>
            <a:r>
              <a:rPr lang="en" altLang="ja-JP" sz="2400" dirty="0">
                <a:latin typeface="Calibri" panose="020F0502020204030204" pitchFamily="34" charset="0"/>
                <a:cs typeface="Calibri" panose="020F0502020204030204" pitchFamily="34" charset="0"/>
              </a:rPr>
              <a:t>7. Kawczynski MJ, et al. </a:t>
            </a:r>
            <a:r>
              <a:rPr lang="en" altLang="ja-JP" sz="2400" dirty="0" err="1">
                <a:latin typeface="Calibri" panose="020F0502020204030204" pitchFamily="34" charset="0"/>
                <a:cs typeface="Calibri" panose="020F0502020204030204" pitchFamily="34" charset="0"/>
              </a:rPr>
              <a:t>Eur</a:t>
            </a:r>
            <a:r>
              <a:rPr lang="en" altLang="ja-JP" sz="2400" dirty="0">
                <a:latin typeface="Calibri" panose="020F0502020204030204" pitchFamily="34" charset="0"/>
                <a:cs typeface="Calibri" panose="020F0502020204030204" pitchFamily="34" charset="0"/>
              </a:rPr>
              <a:t> Heart J. 2023;44:4357-4372.  8. </a:t>
            </a:r>
            <a:r>
              <a:rPr lang="en" altLang="ja-JP" sz="2400" dirty="0" err="1">
                <a:latin typeface="Calibri" panose="020F0502020204030204" pitchFamily="34" charset="0"/>
                <a:cs typeface="Calibri" panose="020F0502020204030204" pitchFamily="34" charset="0"/>
              </a:rPr>
              <a:t>Heuts</a:t>
            </a:r>
            <a:r>
              <a:rPr lang="en" altLang="ja-JP" sz="2400" dirty="0">
                <a:latin typeface="Calibri" panose="020F0502020204030204" pitchFamily="34" charset="0"/>
                <a:cs typeface="Calibri" panose="020F0502020204030204" pitchFamily="34" charset="0"/>
              </a:rPr>
              <a:t> S, et al. </a:t>
            </a:r>
            <a:r>
              <a:rPr lang="en" altLang="ja-JP" sz="2400" dirty="0" err="1">
                <a:latin typeface="Calibri" panose="020F0502020204030204" pitchFamily="34" charset="0"/>
                <a:cs typeface="Calibri" panose="020F0502020204030204" pitchFamily="34" charset="0"/>
              </a:rPr>
              <a:t>Eur</a:t>
            </a:r>
            <a:r>
              <a:rPr lang="en" altLang="ja-JP" sz="2400" dirty="0">
                <a:latin typeface="Calibri" panose="020F0502020204030204" pitchFamily="34" charset="0"/>
                <a:cs typeface="Calibri" panose="020F0502020204030204" pitchFamily="34" charset="0"/>
              </a:rPr>
              <a:t> Respir J. 2025;65:2401865. </a:t>
            </a:r>
          </a:p>
        </p:txBody>
      </p:sp>
      <p:sp>
        <p:nvSpPr>
          <p:cNvPr id="106" name="テキスト ボックス 105">
            <a:extLst>
              <a:ext uri="{FF2B5EF4-FFF2-40B4-BE49-F238E27FC236}">
                <a16:creationId xmlns:a16="http://schemas.microsoft.com/office/drawing/2014/main" id="{B89C1B17-F66C-C451-730E-C2FBC5019808}"/>
              </a:ext>
            </a:extLst>
          </p:cNvPr>
          <p:cNvSpPr txBox="1"/>
          <p:nvPr/>
        </p:nvSpPr>
        <p:spPr>
          <a:xfrm rot="16200000">
            <a:off x="37798258" y="7464989"/>
            <a:ext cx="2935291" cy="461665"/>
          </a:xfrm>
          <a:prstGeom prst="rect">
            <a:avLst/>
          </a:prstGeom>
          <a:noFill/>
        </p:spPr>
        <p:txBody>
          <a:bodyPr wrap="none" rtlCol="0">
            <a:spAutoFit/>
          </a:bodyPr>
          <a:lstStyle/>
          <a:p>
            <a:pPr defTabSz="914400"/>
            <a:r>
              <a:rPr kumimoji="1" lang="en-US" altLang="ja-JP" sz="2400" b="1" dirty="0">
                <a:solidFill>
                  <a:srgbClr val="102450"/>
                </a:solidFill>
                <a:latin typeface="Calibri" panose="020F0502020204030204" pitchFamily="34" charset="0"/>
                <a:cs typeface="Calibri" panose="020F0502020204030204" pitchFamily="34" charset="0"/>
              </a:rPr>
              <a:t>Complication Rate </a:t>
            </a:r>
            <a:r>
              <a:rPr kumimoji="1" lang="en-US" altLang="ja-JP" sz="2000" b="1" dirty="0">
                <a:solidFill>
                  <a:srgbClr val="102450"/>
                </a:solidFill>
                <a:latin typeface="Calibri" panose="020F0502020204030204" pitchFamily="34" charset="0"/>
                <a:cs typeface="Calibri" panose="020F0502020204030204" pitchFamily="34" charset="0"/>
              </a:rPr>
              <a:t>(%)</a:t>
            </a:r>
            <a:endParaRPr kumimoji="1" lang="ja-JP" altLang="en-US" sz="2400" b="1">
              <a:solidFill>
                <a:srgbClr val="102450"/>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2337</TotalTime>
  <Words>1281</Words>
  <Application>Microsoft Macintosh PowerPoint</Application>
  <PresentationFormat>ユーザー設定</PresentationFormat>
  <Paragraphs>194</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Aptos</vt:lpstr>
      <vt:lpstr>Arial</vt:lpstr>
      <vt:lpstr>Calibri</vt:lpstr>
      <vt:lpstr>Office Theme</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髙野　凌</cp:lastModifiedBy>
  <cp:revision>22</cp:revision>
  <dcterms:created xsi:type="dcterms:W3CDTF">2013-01-27T09:14:16Z</dcterms:created>
  <dcterms:modified xsi:type="dcterms:W3CDTF">2026-05-30T08:44:26Z</dcterms:modified>
  <cp:category/>
</cp:coreProperties>
</file>