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624" y="54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03/12/2026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cs-CZ"/>
              <a:t>Po kliknutí můžete upravovat styly textu v předloze.</a:t>
            </a:r>
          </a:p>
          <a:p>
            <a:pPr lvl="1">
              <a:buClr>
                <a:srgbClr val="FF9900"/>
              </a:buClr>
            </a:pPr>
            <a:r>
              <a:rPr lang="cs-CZ"/>
              <a:t>Druhá úroveň</a:t>
            </a:r>
          </a:p>
          <a:p>
            <a:pPr lvl="2">
              <a:buClr>
                <a:srgbClr val="FF9900"/>
              </a:buClr>
            </a:pPr>
            <a:r>
              <a:rPr lang="cs-CZ"/>
              <a:t>Třetí úroveň</a:t>
            </a:r>
          </a:p>
          <a:p>
            <a:pPr lvl="3">
              <a:buClr>
                <a:srgbClr val="FF9900"/>
              </a:buClr>
            </a:pPr>
            <a:r>
              <a:rPr lang="cs-CZ"/>
              <a:t>Čtvrtá úroveň</a:t>
            </a:r>
          </a:p>
          <a:p>
            <a:pPr lvl="4">
              <a:buClr>
                <a:srgbClr val="FF9900"/>
              </a:buClr>
            </a:pPr>
            <a:r>
              <a:rPr lang="cs-CZ"/>
              <a:t>Pátá úroveň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Abstract template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Vladimír Dytrych, MD </a:t>
            </a:r>
            <a:r>
              <a:rPr lang="en-GB" sz="1800" b="1" dirty="0"/>
              <a:t>[</a:t>
            </a:r>
            <a:r>
              <a:rPr lang="en-US" sz="1800" b="1" dirty="0"/>
              <a:t>2nd Department of Medicine - Clinical Department of Cardiology and Angiology,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Viktoria Zacharová, MD </a:t>
            </a:r>
            <a:r>
              <a:rPr lang="en-GB" sz="1800" b="1" dirty="0"/>
              <a:t>[</a:t>
            </a:r>
            <a:r>
              <a:rPr lang="en-US" sz="1800" b="1" dirty="0"/>
              <a:t>Department of Gastroenterology, ISCARE Clinic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Václav Ptáčník, MD </a:t>
            </a:r>
            <a:r>
              <a:rPr lang="en-GB" sz="1800" b="1" dirty="0"/>
              <a:t>[</a:t>
            </a:r>
            <a:r>
              <a:rPr lang="en-US" sz="1800" b="1" dirty="0"/>
              <a:t>Department of Nuclear Medicine,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Lucie Miksová, MD </a:t>
            </a:r>
            <a:r>
              <a:rPr lang="en-GB" sz="1800" b="1" dirty="0"/>
              <a:t>[</a:t>
            </a:r>
            <a:r>
              <a:rPr lang="en-US" sz="1800" b="1" dirty="0"/>
              <a:t>2nd Department of Medicine - Clinical Department of Cardiology and Angiology,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Marcel Ouřada, MD </a:t>
            </a:r>
            <a:r>
              <a:rPr lang="en-GB" sz="1800" b="1" dirty="0"/>
              <a:t>[</a:t>
            </a:r>
            <a:r>
              <a:rPr lang="en-US" sz="1800" b="1" dirty="0"/>
              <a:t>2nd Department of Medicine - Clinical Department of Cardiology and Angiology,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Mirela Preisler, MD </a:t>
            </a:r>
            <a:r>
              <a:rPr lang="en-GB" sz="1800" b="1" dirty="0"/>
              <a:t>[</a:t>
            </a:r>
            <a:r>
              <a:rPr lang="en-US" sz="1800" b="1" dirty="0"/>
              <a:t>2nd Department of Medicine - Clinical Department of Cardiology and Angiology,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Prof. Milan Lukáš, MD, CSc.</a:t>
            </a:r>
            <a:r>
              <a:rPr lang="en-GB" sz="1800" b="1" dirty="0"/>
              <a:t> [</a:t>
            </a:r>
            <a:r>
              <a:rPr lang="en-US" sz="1800" b="1" dirty="0"/>
              <a:t>Department of Gastroenterology, ISCARE Clinic 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r>
              <a:rPr lang="cs-CZ" sz="1800" b="1" dirty="0"/>
              <a:t>Prof. Pavel Jansa, MD, PhD</a:t>
            </a:r>
            <a:r>
              <a:rPr lang="en-GB" sz="1800" b="1" dirty="0"/>
              <a:t> [</a:t>
            </a:r>
            <a:r>
              <a:rPr lang="en-US" sz="1800" b="1" dirty="0"/>
              <a:t>2nd Department of Medicine - Clinical Department of Cardiology and Angiology, General University Hospital in Prague, Czech Republic</a:t>
            </a:r>
            <a:r>
              <a:rPr lang="en-GB" sz="1800" b="1" dirty="0"/>
              <a:t>]</a:t>
            </a:r>
            <a:endParaRPr lang="cs-CZ" sz="1800" dirty="0"/>
          </a:p>
          <a:p>
            <a:endParaRPr lang="en-GB" dirty="0"/>
          </a:p>
          <a:p>
            <a:r>
              <a:rPr lang="en-GB" dirty="0"/>
              <a:t>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[</a:t>
            </a:r>
            <a:r>
              <a:rPr lang="cs-CZ" sz="2200" dirty="0"/>
              <a:t>Prevalence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perfusion</a:t>
            </a:r>
            <a:r>
              <a:rPr lang="cs-CZ" sz="2200" dirty="0"/>
              <a:t> </a:t>
            </a:r>
            <a:r>
              <a:rPr lang="cs-CZ" sz="2200" dirty="0" err="1"/>
              <a:t>defects</a:t>
            </a:r>
            <a:r>
              <a:rPr lang="cs-CZ" sz="2200" dirty="0"/>
              <a:t> on V/Q SPECT in </a:t>
            </a:r>
            <a:r>
              <a:rPr lang="cs-CZ" sz="2200" dirty="0" err="1"/>
              <a:t>patients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ulcerative</a:t>
            </a:r>
            <a:r>
              <a:rPr lang="cs-CZ" sz="2200" dirty="0"/>
              <a:t> </a:t>
            </a:r>
            <a:r>
              <a:rPr lang="cs-CZ" sz="2200" dirty="0" err="1"/>
              <a:t>colitis</a:t>
            </a:r>
            <a:r>
              <a:rPr lang="cs-CZ" sz="2200" dirty="0"/>
              <a:t> </a:t>
            </a:r>
            <a:r>
              <a:rPr lang="cs-CZ" sz="2200" dirty="0" err="1"/>
              <a:t>requiring</a:t>
            </a:r>
            <a:r>
              <a:rPr lang="cs-CZ" sz="2200" dirty="0"/>
              <a:t> </a:t>
            </a:r>
            <a:r>
              <a:rPr lang="cs-CZ" sz="2200" dirty="0" err="1"/>
              <a:t>hospitalization</a:t>
            </a:r>
            <a:r>
              <a:rPr lang="cs-CZ" sz="2200" dirty="0"/>
              <a:t> </a:t>
            </a:r>
            <a:r>
              <a:rPr lang="cs-CZ" sz="2200" dirty="0" err="1"/>
              <a:t>for</a:t>
            </a:r>
            <a:r>
              <a:rPr lang="cs-CZ" sz="2200" dirty="0"/>
              <a:t> a </a:t>
            </a:r>
            <a:r>
              <a:rPr lang="cs-CZ" sz="2200" dirty="0" err="1"/>
              <a:t>flare</a:t>
            </a:r>
            <a:r>
              <a:rPr lang="cs-CZ" sz="2200" dirty="0"/>
              <a:t> </a:t>
            </a:r>
            <a:r>
              <a:rPr lang="cs-CZ" sz="2200" dirty="0" err="1"/>
              <a:t>within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past 24 </a:t>
            </a:r>
            <a:r>
              <a:rPr lang="cs-CZ" sz="2200" dirty="0" err="1"/>
              <a:t>months</a:t>
            </a:r>
            <a:r>
              <a:rPr lang="en-GB" dirty="0"/>
              <a:t>]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F6B2D-C8A7-6E4E-CC3B-60EC683838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Ulcerative</a:t>
            </a:r>
            <a:r>
              <a:rPr lang="cs-CZ" dirty="0"/>
              <a:t> </a:t>
            </a:r>
            <a:r>
              <a:rPr lang="cs-CZ" dirty="0" err="1"/>
              <a:t>colitis</a:t>
            </a:r>
            <a:r>
              <a:rPr lang="cs-CZ" dirty="0"/>
              <a:t> (UC)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associated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a </a:t>
            </a:r>
            <a:r>
              <a:rPr lang="cs-CZ" b="1" dirty="0"/>
              <a:t>2–3-fold </a:t>
            </a:r>
            <a:r>
              <a:rPr lang="cs-CZ" b="1" dirty="0" err="1"/>
              <a:t>increased</a:t>
            </a:r>
            <a:r>
              <a:rPr lang="cs-CZ" b="1" dirty="0"/>
              <a:t> risk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venous</a:t>
            </a:r>
            <a:r>
              <a:rPr lang="cs-CZ" b="1" dirty="0"/>
              <a:t> </a:t>
            </a:r>
            <a:r>
              <a:rPr lang="cs-CZ" b="1" dirty="0" err="1"/>
              <a:t>thromboembolic</a:t>
            </a:r>
            <a:r>
              <a:rPr lang="cs-CZ" b="1" dirty="0"/>
              <a:t> </a:t>
            </a:r>
            <a:r>
              <a:rPr lang="cs-CZ" b="1" dirty="0" err="1"/>
              <a:t>events</a:t>
            </a:r>
            <a:r>
              <a:rPr lang="cs-CZ" b="1" dirty="0"/>
              <a:t> (VTE)</a:t>
            </a:r>
            <a:r>
              <a:rPr lang="cs-CZ" dirty="0"/>
              <a:t>. </a:t>
            </a:r>
            <a:r>
              <a:rPr lang="cs-CZ" dirty="0" err="1"/>
              <a:t>This</a:t>
            </a:r>
            <a:r>
              <a:rPr lang="cs-CZ" dirty="0"/>
              <a:t> risk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particularly</a:t>
            </a:r>
            <a:r>
              <a:rPr lang="cs-CZ" dirty="0"/>
              <a:t> </a:t>
            </a:r>
            <a:r>
              <a:rPr lang="cs-CZ" dirty="0" err="1"/>
              <a:t>elevated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 </a:t>
            </a:r>
            <a:r>
              <a:rPr lang="cs-CZ" b="1" dirty="0" err="1"/>
              <a:t>disease</a:t>
            </a:r>
            <a:r>
              <a:rPr lang="cs-CZ" b="1" dirty="0"/>
              <a:t> </a:t>
            </a:r>
            <a:r>
              <a:rPr lang="cs-CZ" b="1" dirty="0" err="1"/>
              <a:t>flares</a:t>
            </a:r>
            <a:r>
              <a:rPr lang="cs-CZ" dirty="0"/>
              <a:t>. In </a:t>
            </a:r>
            <a:r>
              <a:rPr lang="cs-CZ" dirty="0" err="1"/>
              <a:t>addition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risk </a:t>
            </a:r>
            <a:r>
              <a:rPr lang="cs-CZ" dirty="0" err="1"/>
              <a:t>of</a:t>
            </a:r>
            <a:r>
              <a:rPr lang="cs-CZ" dirty="0"/>
              <a:t> </a:t>
            </a:r>
            <a:r>
              <a:rPr lang="cs-CZ" b="1" dirty="0" err="1"/>
              <a:t>chronic</a:t>
            </a:r>
            <a:r>
              <a:rPr lang="cs-CZ" b="1" dirty="0"/>
              <a:t> </a:t>
            </a:r>
            <a:r>
              <a:rPr lang="cs-CZ" b="1" dirty="0" err="1"/>
              <a:t>thromboembolic</a:t>
            </a:r>
            <a:r>
              <a:rPr lang="cs-CZ" b="1" dirty="0"/>
              <a:t> </a:t>
            </a:r>
            <a:r>
              <a:rPr lang="cs-CZ" b="1" dirty="0" err="1"/>
              <a:t>pulmonary</a:t>
            </a:r>
            <a:r>
              <a:rPr lang="cs-CZ" b="1" dirty="0"/>
              <a:t> </a:t>
            </a:r>
            <a:r>
              <a:rPr lang="cs-CZ" b="1" dirty="0" err="1"/>
              <a:t>disease</a:t>
            </a:r>
            <a:r>
              <a:rPr lang="cs-CZ" b="1" dirty="0"/>
              <a:t> </a:t>
            </a:r>
            <a:r>
              <a:rPr lang="cs-CZ" b="1" dirty="0" err="1"/>
              <a:t>or</a:t>
            </a:r>
            <a:r>
              <a:rPr lang="cs-CZ" b="1" dirty="0"/>
              <a:t> </a:t>
            </a:r>
            <a:r>
              <a:rPr lang="cs-CZ" b="1" dirty="0" err="1"/>
              <a:t>chronic</a:t>
            </a:r>
            <a:r>
              <a:rPr lang="cs-CZ" b="1" dirty="0"/>
              <a:t> </a:t>
            </a:r>
            <a:r>
              <a:rPr lang="cs-CZ" b="1" dirty="0" err="1"/>
              <a:t>thromboembolic</a:t>
            </a:r>
            <a:r>
              <a:rPr lang="cs-CZ" b="1" dirty="0"/>
              <a:t> </a:t>
            </a:r>
            <a:r>
              <a:rPr lang="cs-CZ" b="1" dirty="0" err="1"/>
              <a:t>pulmonary</a:t>
            </a:r>
            <a:r>
              <a:rPr lang="cs-CZ" b="1" dirty="0"/>
              <a:t> </a:t>
            </a:r>
            <a:r>
              <a:rPr lang="cs-CZ" b="1" dirty="0" err="1"/>
              <a:t>hypertension</a:t>
            </a:r>
            <a:r>
              <a:rPr lang="cs-CZ" dirty="0"/>
              <a:t> 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increased</a:t>
            </a:r>
            <a:r>
              <a:rPr lang="cs-CZ" dirty="0"/>
              <a:t>. </a:t>
            </a:r>
            <a:r>
              <a:rPr lang="cs-CZ" dirty="0" err="1"/>
              <a:t>However</a:t>
            </a:r>
            <a:r>
              <a:rPr lang="cs-CZ" dirty="0"/>
              <a:t>,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lack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studies</a:t>
            </a:r>
            <a:r>
              <a:rPr lang="cs-CZ" dirty="0"/>
              <a:t> </a:t>
            </a:r>
            <a:r>
              <a:rPr lang="cs-CZ" dirty="0" err="1"/>
              <a:t>systematically</a:t>
            </a:r>
            <a:r>
              <a:rPr lang="cs-CZ" dirty="0"/>
              <a:t> </a:t>
            </a:r>
            <a:r>
              <a:rPr lang="cs-CZ" dirty="0" err="1"/>
              <a:t>investigating</a:t>
            </a:r>
            <a:r>
              <a:rPr lang="cs-CZ" dirty="0"/>
              <a:t> these </a:t>
            </a:r>
            <a:r>
              <a:rPr lang="cs-CZ" dirty="0" err="1"/>
              <a:t>complications</a:t>
            </a:r>
            <a:r>
              <a:rPr lang="cs-CZ" dirty="0"/>
              <a:t>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aim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 </a:t>
            </a:r>
            <a:r>
              <a:rPr lang="cs-CZ" b="1" dirty="0" err="1"/>
              <a:t>prospective</a:t>
            </a:r>
            <a:r>
              <a:rPr lang="cs-CZ" b="1" dirty="0"/>
              <a:t> </a:t>
            </a:r>
            <a:r>
              <a:rPr lang="cs-CZ" b="1" dirty="0" err="1"/>
              <a:t>cohort</a:t>
            </a:r>
            <a:r>
              <a:rPr lang="cs-CZ" b="1" dirty="0"/>
              <a:t> study</a:t>
            </a:r>
            <a:r>
              <a:rPr lang="cs-CZ" dirty="0"/>
              <a:t> </a:t>
            </a:r>
            <a:r>
              <a:rPr lang="cs-CZ" dirty="0" err="1"/>
              <a:t>was</a:t>
            </a:r>
            <a:r>
              <a:rPr lang="cs-CZ" dirty="0"/>
              <a:t> to </a:t>
            </a:r>
            <a:r>
              <a:rPr lang="cs-CZ" dirty="0" err="1"/>
              <a:t>evaluate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occurrence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 </a:t>
            </a:r>
            <a:r>
              <a:rPr lang="cs-CZ" b="1" dirty="0" err="1"/>
              <a:t>perfusion</a:t>
            </a:r>
            <a:r>
              <a:rPr lang="cs-CZ" b="1" dirty="0"/>
              <a:t> </a:t>
            </a:r>
            <a:r>
              <a:rPr lang="cs-CZ" b="1" dirty="0" err="1"/>
              <a:t>defects</a:t>
            </a:r>
            <a:r>
              <a:rPr lang="cs-CZ" b="1" dirty="0"/>
              <a:t> on </a:t>
            </a:r>
            <a:r>
              <a:rPr lang="cs-CZ" b="1" dirty="0" err="1"/>
              <a:t>ventilation</a:t>
            </a:r>
            <a:r>
              <a:rPr lang="cs-CZ" b="1" dirty="0"/>
              <a:t>–</a:t>
            </a:r>
            <a:r>
              <a:rPr lang="cs-CZ" b="1" dirty="0" err="1"/>
              <a:t>perfusion</a:t>
            </a:r>
            <a:r>
              <a:rPr lang="cs-CZ" b="1" dirty="0"/>
              <a:t> (V/Q) SPECT</a:t>
            </a:r>
            <a:r>
              <a:rPr lang="cs-CZ" dirty="0"/>
              <a:t> in </a:t>
            </a:r>
            <a:r>
              <a:rPr lang="cs-CZ" dirty="0" err="1"/>
              <a:t>patients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ulcerative</a:t>
            </a:r>
            <a:r>
              <a:rPr lang="cs-CZ" dirty="0"/>
              <a:t> </a:t>
            </a:r>
            <a:r>
              <a:rPr lang="cs-CZ" dirty="0" err="1"/>
              <a:t>colitis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required</a:t>
            </a:r>
            <a:r>
              <a:rPr lang="cs-CZ" dirty="0"/>
              <a:t> </a:t>
            </a:r>
            <a:r>
              <a:rPr lang="cs-CZ" b="1" dirty="0" err="1"/>
              <a:t>hospitalization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a UC </a:t>
            </a:r>
            <a:r>
              <a:rPr lang="cs-CZ" b="1" dirty="0" err="1"/>
              <a:t>flare</a:t>
            </a:r>
            <a:r>
              <a:rPr lang="cs-CZ" b="1" dirty="0"/>
              <a:t> </a:t>
            </a:r>
            <a:r>
              <a:rPr lang="cs-CZ" b="1" dirty="0" err="1"/>
              <a:t>within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previous</a:t>
            </a:r>
            <a:r>
              <a:rPr lang="cs-CZ" b="1" dirty="0"/>
              <a:t> 24 </a:t>
            </a:r>
            <a:r>
              <a:rPr lang="cs-CZ" b="1" dirty="0" err="1"/>
              <a:t>months</a:t>
            </a:r>
            <a:r>
              <a:rPr lang="cs-CZ" dirty="0"/>
              <a:t>.</a:t>
            </a:r>
          </a:p>
          <a:p>
            <a:r>
              <a:rPr lang="cs-CZ" dirty="0" err="1"/>
              <a:t>Patients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recruited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a </a:t>
            </a:r>
            <a:r>
              <a:rPr lang="cs-CZ" b="1" dirty="0"/>
              <a:t>single </a:t>
            </a:r>
            <a:r>
              <a:rPr lang="cs-CZ" b="1" dirty="0" err="1"/>
              <a:t>tertiary</a:t>
            </a:r>
            <a:r>
              <a:rPr lang="cs-CZ" b="1" dirty="0"/>
              <a:t> IBD center</a:t>
            </a:r>
            <a:r>
              <a:rPr lang="cs-CZ" dirty="0"/>
              <a:t> </a:t>
            </a:r>
            <a:r>
              <a:rPr lang="cs-CZ" dirty="0" err="1"/>
              <a:t>between</a:t>
            </a:r>
            <a:r>
              <a:rPr lang="cs-CZ" dirty="0"/>
              <a:t> </a:t>
            </a:r>
            <a:r>
              <a:rPr lang="cs-CZ" b="1" dirty="0" err="1"/>
              <a:t>January</a:t>
            </a:r>
            <a:r>
              <a:rPr lang="cs-CZ" b="1" dirty="0"/>
              <a:t> 2023 and </a:t>
            </a:r>
            <a:r>
              <a:rPr lang="cs-CZ" b="1" dirty="0" err="1"/>
              <a:t>February</a:t>
            </a:r>
            <a:r>
              <a:rPr lang="cs-CZ" b="1" dirty="0"/>
              <a:t> 2025</a:t>
            </a:r>
            <a:r>
              <a:rPr lang="cs-CZ" dirty="0"/>
              <a:t>. V/Q SPECT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in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patients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hospital</a:t>
            </a:r>
            <a:r>
              <a:rPr lang="cs-CZ" dirty="0"/>
              <a:t> </a:t>
            </a:r>
            <a:r>
              <a:rPr lang="cs-CZ" dirty="0" err="1"/>
              <a:t>discharge</a:t>
            </a:r>
            <a:r>
              <a:rPr lang="cs-CZ" dirty="0"/>
              <a:t>.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hospitalization</a:t>
            </a:r>
            <a:r>
              <a:rPr lang="cs-CZ" dirty="0"/>
              <a:t>,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patients</a:t>
            </a:r>
            <a:r>
              <a:rPr lang="cs-CZ" dirty="0"/>
              <a:t> </a:t>
            </a:r>
            <a:r>
              <a:rPr lang="cs-CZ" dirty="0" err="1"/>
              <a:t>received</a:t>
            </a:r>
            <a:r>
              <a:rPr lang="cs-CZ" dirty="0"/>
              <a:t> </a:t>
            </a:r>
            <a:r>
              <a:rPr lang="cs-CZ" b="1" dirty="0" err="1"/>
              <a:t>prophylactic</a:t>
            </a:r>
            <a:r>
              <a:rPr lang="cs-CZ" b="1" dirty="0"/>
              <a:t> </a:t>
            </a:r>
            <a:r>
              <a:rPr lang="cs-CZ" b="1" dirty="0" err="1"/>
              <a:t>anticoagulation</a:t>
            </a:r>
            <a:r>
              <a:rPr lang="cs-CZ" b="1" dirty="0"/>
              <a:t> </a:t>
            </a:r>
            <a:r>
              <a:rPr lang="cs-CZ" b="1" dirty="0" err="1"/>
              <a:t>only</a:t>
            </a:r>
            <a:r>
              <a:rPr lang="cs-CZ" dirty="0"/>
              <a:t>.</a:t>
            </a:r>
          </a:p>
          <a:p>
            <a:r>
              <a:rPr lang="cs-CZ" dirty="0" err="1"/>
              <a:t>If</a:t>
            </a:r>
            <a:r>
              <a:rPr lang="cs-CZ" dirty="0"/>
              <a:t> a </a:t>
            </a:r>
            <a:r>
              <a:rPr lang="cs-CZ" b="1" dirty="0" err="1"/>
              <a:t>perfusion</a:t>
            </a:r>
            <a:r>
              <a:rPr lang="cs-CZ" b="1" dirty="0"/>
              <a:t> </a:t>
            </a:r>
            <a:r>
              <a:rPr lang="cs-CZ" b="1" dirty="0" err="1"/>
              <a:t>defect</a:t>
            </a:r>
            <a:r>
              <a:rPr lang="cs-CZ" b="1" dirty="0"/>
              <a:t> </a:t>
            </a:r>
            <a:r>
              <a:rPr lang="cs-CZ" b="1" dirty="0" err="1"/>
              <a:t>suspected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embolic</a:t>
            </a:r>
            <a:r>
              <a:rPr lang="cs-CZ" b="1" dirty="0"/>
              <a:t> </a:t>
            </a:r>
            <a:r>
              <a:rPr lang="cs-CZ" b="1" dirty="0" err="1"/>
              <a:t>origin</a:t>
            </a:r>
            <a:r>
              <a:rPr lang="cs-CZ" dirty="0"/>
              <a:t> 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detected</a:t>
            </a:r>
            <a:r>
              <a:rPr lang="cs-CZ" dirty="0"/>
              <a:t>, </a:t>
            </a:r>
            <a:r>
              <a:rPr lang="cs-CZ" b="1" dirty="0" err="1"/>
              <a:t>therapeutic</a:t>
            </a:r>
            <a:r>
              <a:rPr lang="cs-CZ" b="1" dirty="0"/>
              <a:t> </a:t>
            </a:r>
            <a:r>
              <a:rPr lang="cs-CZ" b="1" dirty="0" err="1"/>
              <a:t>anticoagulation</a:t>
            </a:r>
            <a:r>
              <a:rPr lang="cs-CZ" dirty="0"/>
              <a:t> 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initiated</a:t>
            </a:r>
            <a:r>
              <a:rPr lang="cs-CZ" dirty="0"/>
              <a:t> and </a:t>
            </a:r>
            <a:r>
              <a:rPr lang="cs-CZ" b="1" dirty="0" err="1"/>
              <a:t>follow</a:t>
            </a:r>
            <a:r>
              <a:rPr lang="cs-CZ" b="1" dirty="0"/>
              <a:t>-up V/Q SPECT</a:t>
            </a:r>
            <a:r>
              <a:rPr lang="cs-CZ" dirty="0"/>
              <a:t> 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</a:t>
            </a:r>
            <a:r>
              <a:rPr lang="cs-CZ" dirty="0" err="1"/>
              <a:t>within</a:t>
            </a:r>
            <a:r>
              <a:rPr lang="cs-CZ" dirty="0"/>
              <a:t> </a:t>
            </a:r>
            <a:r>
              <a:rPr lang="cs-CZ" b="1" dirty="0"/>
              <a:t>6 </a:t>
            </a:r>
            <a:r>
              <a:rPr lang="cs-CZ" b="1" dirty="0" err="1"/>
              <a:t>months</a:t>
            </a:r>
            <a:r>
              <a:rPr lang="cs-CZ" dirty="0"/>
              <a:t>.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CFF77-6B84-D0B6-874F-07E58769C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A </a:t>
            </a:r>
            <a:r>
              <a:rPr lang="cs-CZ" sz="2000" dirty="0" err="1"/>
              <a:t>total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 </a:t>
            </a:r>
            <a:r>
              <a:rPr lang="cs-CZ" sz="2000" b="1" dirty="0"/>
              <a:t>47 </a:t>
            </a:r>
            <a:r>
              <a:rPr lang="cs-CZ" sz="2000" b="1" dirty="0" err="1"/>
              <a:t>patients</a:t>
            </a:r>
            <a:r>
              <a:rPr lang="cs-CZ" sz="2000" dirty="0"/>
              <a:t> </a:t>
            </a:r>
            <a:r>
              <a:rPr lang="cs-CZ" sz="2000" dirty="0" err="1"/>
              <a:t>were</a:t>
            </a:r>
            <a:r>
              <a:rPr lang="cs-CZ" sz="2000" dirty="0"/>
              <a:t> </a:t>
            </a:r>
            <a:r>
              <a:rPr lang="cs-CZ" sz="2000" dirty="0" err="1"/>
              <a:t>included</a:t>
            </a:r>
            <a:r>
              <a:rPr lang="cs-CZ" sz="2000" dirty="0"/>
              <a:t>. </a:t>
            </a:r>
            <a:r>
              <a:rPr lang="cs-CZ" sz="2000" dirty="0" err="1"/>
              <a:t>None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patients</a:t>
            </a:r>
            <a:r>
              <a:rPr lang="cs-CZ" sz="2000" dirty="0"/>
              <a:t> had </a:t>
            </a:r>
            <a:r>
              <a:rPr lang="cs-CZ" sz="2000" b="1" dirty="0" err="1"/>
              <a:t>clinical</a:t>
            </a:r>
            <a:r>
              <a:rPr lang="cs-CZ" sz="2000" b="1" dirty="0"/>
              <a:t> </a:t>
            </a:r>
            <a:r>
              <a:rPr lang="cs-CZ" sz="2000" b="1" dirty="0" err="1"/>
              <a:t>symptoms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pulmonary</a:t>
            </a:r>
            <a:r>
              <a:rPr lang="cs-CZ" sz="2000" b="1" dirty="0"/>
              <a:t> </a:t>
            </a:r>
            <a:r>
              <a:rPr lang="cs-CZ" sz="2000" b="1" dirty="0" err="1"/>
              <a:t>embolism</a:t>
            </a:r>
            <a:r>
              <a:rPr lang="cs-CZ" sz="2000" dirty="0"/>
              <a:t>.</a:t>
            </a:r>
          </a:p>
          <a:p>
            <a:r>
              <a:rPr lang="cs-CZ" sz="2000" dirty="0" err="1"/>
              <a:t>The</a:t>
            </a:r>
            <a:r>
              <a:rPr lang="cs-CZ" sz="2000" dirty="0"/>
              <a:t> </a:t>
            </a:r>
            <a:r>
              <a:rPr lang="cs-CZ" sz="2000" b="1" dirty="0" err="1"/>
              <a:t>mean</a:t>
            </a:r>
            <a:r>
              <a:rPr lang="cs-CZ" sz="2000" b="1" dirty="0"/>
              <a:t> </a:t>
            </a:r>
            <a:r>
              <a:rPr lang="cs-CZ" sz="2000" b="1" dirty="0" err="1"/>
              <a:t>age</a:t>
            </a:r>
            <a:r>
              <a:rPr lang="cs-CZ" sz="2000" dirty="0"/>
              <a:t> 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cohort</a:t>
            </a:r>
            <a:r>
              <a:rPr lang="cs-CZ" sz="2000" dirty="0"/>
              <a:t> </a:t>
            </a:r>
            <a:r>
              <a:rPr lang="cs-CZ" sz="2000" dirty="0" err="1"/>
              <a:t>was</a:t>
            </a:r>
            <a:r>
              <a:rPr lang="cs-CZ" sz="2000" dirty="0"/>
              <a:t> </a:t>
            </a:r>
            <a:r>
              <a:rPr lang="cs-CZ" sz="2000" b="1" dirty="0"/>
              <a:t>36.7 ± 13.2 </a:t>
            </a:r>
            <a:r>
              <a:rPr lang="cs-CZ" sz="2000" b="1" dirty="0" err="1"/>
              <a:t>years</a:t>
            </a:r>
            <a:r>
              <a:rPr lang="cs-CZ" sz="2000" dirty="0"/>
              <a:t> (</a:t>
            </a:r>
            <a:r>
              <a:rPr lang="cs-CZ" sz="2000" dirty="0" err="1"/>
              <a:t>range</a:t>
            </a:r>
            <a:r>
              <a:rPr lang="cs-CZ" sz="2000" dirty="0"/>
              <a:t> </a:t>
            </a:r>
            <a:r>
              <a:rPr lang="cs-CZ" sz="2000" b="1" dirty="0"/>
              <a:t>19–76 </a:t>
            </a:r>
            <a:r>
              <a:rPr lang="cs-CZ" sz="2000" b="1" dirty="0" err="1"/>
              <a:t>years</a:t>
            </a:r>
            <a:r>
              <a:rPr lang="cs-CZ" sz="2000" dirty="0"/>
              <a:t>), and </a:t>
            </a:r>
            <a:r>
              <a:rPr lang="cs-CZ" sz="2000" b="1" dirty="0"/>
              <a:t>53.2% (25/47)</a:t>
            </a:r>
            <a:r>
              <a:rPr lang="cs-CZ" sz="2000" dirty="0"/>
              <a:t> </a:t>
            </a:r>
            <a:r>
              <a:rPr lang="cs-CZ" sz="2000" dirty="0" err="1"/>
              <a:t>were</a:t>
            </a:r>
            <a:r>
              <a:rPr lang="cs-CZ" sz="2000" dirty="0"/>
              <a:t> male.</a:t>
            </a:r>
          </a:p>
          <a:p>
            <a:r>
              <a:rPr lang="cs-CZ" sz="2000" dirty="0" err="1"/>
              <a:t>The</a:t>
            </a:r>
            <a:r>
              <a:rPr lang="cs-CZ" sz="2000" dirty="0"/>
              <a:t> </a:t>
            </a:r>
            <a:r>
              <a:rPr lang="cs-CZ" sz="2000" b="1" dirty="0" err="1"/>
              <a:t>mean</a:t>
            </a:r>
            <a:r>
              <a:rPr lang="cs-CZ" sz="2000" b="1" dirty="0"/>
              <a:t> </a:t>
            </a:r>
            <a:r>
              <a:rPr lang="cs-CZ" sz="2000" b="1" dirty="0" err="1"/>
              <a:t>disease</a:t>
            </a:r>
            <a:r>
              <a:rPr lang="cs-CZ" sz="2000" b="1" dirty="0"/>
              <a:t> </a:t>
            </a:r>
            <a:r>
              <a:rPr lang="cs-CZ" sz="2000" b="1" dirty="0" err="1"/>
              <a:t>duration</a:t>
            </a:r>
            <a:r>
              <a:rPr lang="cs-CZ" sz="2000" dirty="0"/>
              <a:t> </a:t>
            </a:r>
            <a:r>
              <a:rPr lang="cs-CZ" sz="2000" dirty="0" err="1"/>
              <a:t>at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time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V/Q SPECT </a:t>
            </a:r>
            <a:r>
              <a:rPr lang="cs-CZ" sz="2000" dirty="0" err="1"/>
              <a:t>was</a:t>
            </a:r>
            <a:r>
              <a:rPr lang="cs-CZ" sz="2000" dirty="0"/>
              <a:t> </a:t>
            </a:r>
            <a:r>
              <a:rPr lang="cs-CZ" sz="2000" b="1" dirty="0"/>
              <a:t>7.3 ± 7.4 </a:t>
            </a:r>
            <a:r>
              <a:rPr lang="cs-CZ" sz="2000" b="1" dirty="0" err="1"/>
              <a:t>years</a:t>
            </a:r>
            <a:r>
              <a:rPr lang="cs-CZ" sz="2000" dirty="0"/>
              <a:t> (</a:t>
            </a:r>
            <a:r>
              <a:rPr lang="cs-CZ" sz="2000" dirty="0" err="1"/>
              <a:t>range</a:t>
            </a:r>
            <a:r>
              <a:rPr lang="cs-CZ" sz="2000" dirty="0"/>
              <a:t> </a:t>
            </a:r>
            <a:r>
              <a:rPr lang="cs-CZ" sz="2000" b="1" dirty="0"/>
              <a:t>1–35 </a:t>
            </a:r>
            <a:r>
              <a:rPr lang="cs-CZ" sz="2000" b="1" dirty="0" err="1"/>
              <a:t>years</a:t>
            </a:r>
            <a:r>
              <a:rPr lang="cs-CZ" sz="2000" dirty="0"/>
              <a:t>).</a:t>
            </a:r>
            <a:br>
              <a:rPr lang="cs-CZ" sz="2000" dirty="0"/>
            </a:br>
            <a:r>
              <a:rPr lang="cs-CZ" sz="2000" dirty="0" err="1"/>
              <a:t>The</a:t>
            </a:r>
            <a:r>
              <a:rPr lang="cs-CZ" sz="2000" dirty="0"/>
              <a:t> </a:t>
            </a:r>
            <a:r>
              <a:rPr lang="cs-CZ" sz="2000" b="1" dirty="0" err="1"/>
              <a:t>mean</a:t>
            </a:r>
            <a:r>
              <a:rPr lang="cs-CZ" sz="2000" b="1" dirty="0"/>
              <a:t> </a:t>
            </a:r>
            <a:r>
              <a:rPr lang="cs-CZ" sz="2000" b="1" dirty="0" err="1"/>
              <a:t>time</a:t>
            </a:r>
            <a:r>
              <a:rPr lang="cs-CZ" sz="2000" b="1" dirty="0"/>
              <a:t> </a:t>
            </a:r>
            <a:r>
              <a:rPr lang="cs-CZ" sz="2000" b="1" dirty="0" err="1"/>
              <a:t>between</a:t>
            </a:r>
            <a:r>
              <a:rPr lang="cs-CZ" sz="2000" b="1" dirty="0"/>
              <a:t> </a:t>
            </a:r>
            <a:r>
              <a:rPr lang="cs-CZ" sz="2000" b="1" dirty="0" err="1"/>
              <a:t>the</a:t>
            </a:r>
            <a:r>
              <a:rPr lang="cs-CZ" sz="2000" b="1" dirty="0"/>
              <a:t> last </a:t>
            </a:r>
            <a:r>
              <a:rPr lang="cs-CZ" sz="2000" b="1" dirty="0" err="1"/>
              <a:t>hospitalization</a:t>
            </a:r>
            <a:r>
              <a:rPr lang="cs-CZ" sz="2000" b="1" dirty="0"/>
              <a:t> </a:t>
            </a:r>
            <a:r>
              <a:rPr lang="cs-CZ" sz="2000" b="1" dirty="0" err="1"/>
              <a:t>due</a:t>
            </a:r>
            <a:r>
              <a:rPr lang="cs-CZ" sz="2000" b="1" dirty="0"/>
              <a:t> to UC </a:t>
            </a:r>
            <a:r>
              <a:rPr lang="cs-CZ" sz="2000" b="1" dirty="0" err="1"/>
              <a:t>activity</a:t>
            </a:r>
            <a:r>
              <a:rPr lang="cs-CZ" sz="2000" b="1" dirty="0"/>
              <a:t> and V/Q SPECT</a:t>
            </a:r>
            <a:r>
              <a:rPr lang="cs-CZ" sz="2000" dirty="0"/>
              <a:t> </a:t>
            </a:r>
            <a:r>
              <a:rPr lang="cs-CZ" sz="2000" dirty="0" err="1"/>
              <a:t>was</a:t>
            </a:r>
            <a:r>
              <a:rPr lang="cs-CZ" sz="2000" dirty="0"/>
              <a:t> </a:t>
            </a:r>
            <a:r>
              <a:rPr lang="cs-CZ" sz="2000" b="1" dirty="0"/>
              <a:t>263 ± 209 </a:t>
            </a:r>
            <a:r>
              <a:rPr lang="cs-CZ" sz="2000" b="1" dirty="0" err="1"/>
              <a:t>days</a:t>
            </a:r>
            <a:r>
              <a:rPr lang="cs-CZ" sz="2000" dirty="0"/>
              <a:t> (</a:t>
            </a:r>
            <a:r>
              <a:rPr lang="cs-CZ" sz="2000" dirty="0" err="1"/>
              <a:t>range</a:t>
            </a:r>
            <a:r>
              <a:rPr lang="cs-CZ" sz="2000" dirty="0"/>
              <a:t> </a:t>
            </a:r>
            <a:r>
              <a:rPr lang="cs-CZ" sz="2000" b="1" dirty="0"/>
              <a:t>12–745 </a:t>
            </a:r>
            <a:r>
              <a:rPr lang="cs-CZ" sz="2000" b="1" dirty="0" err="1"/>
              <a:t>days</a:t>
            </a:r>
            <a:r>
              <a:rPr lang="cs-CZ" sz="2000" dirty="0"/>
              <a:t>).</a:t>
            </a:r>
          </a:p>
          <a:p>
            <a:r>
              <a:rPr lang="cs-CZ" sz="2000" b="1" dirty="0" err="1"/>
              <a:t>Segmental</a:t>
            </a:r>
            <a:r>
              <a:rPr lang="cs-CZ" sz="2000" b="1" dirty="0"/>
              <a:t> </a:t>
            </a:r>
            <a:r>
              <a:rPr lang="cs-CZ" sz="2000" b="1" dirty="0" err="1"/>
              <a:t>perfusion</a:t>
            </a:r>
            <a:r>
              <a:rPr lang="cs-CZ" sz="2000" b="1" dirty="0"/>
              <a:t> </a:t>
            </a:r>
            <a:r>
              <a:rPr lang="cs-CZ" sz="2000" b="1" dirty="0" err="1"/>
              <a:t>defects</a:t>
            </a:r>
            <a:r>
              <a:rPr lang="cs-CZ" sz="2000" dirty="0"/>
              <a:t> on V/Q SPECT </a:t>
            </a:r>
            <a:r>
              <a:rPr lang="cs-CZ" sz="2000" dirty="0" err="1"/>
              <a:t>were</a:t>
            </a:r>
            <a:r>
              <a:rPr lang="cs-CZ" sz="2000" dirty="0"/>
              <a:t> </a:t>
            </a:r>
            <a:r>
              <a:rPr lang="cs-CZ" sz="2000" dirty="0" err="1"/>
              <a:t>detected</a:t>
            </a:r>
            <a:r>
              <a:rPr lang="cs-CZ" sz="2000" dirty="0"/>
              <a:t> in </a:t>
            </a:r>
            <a:r>
              <a:rPr lang="cs-CZ" sz="2000" b="1" dirty="0"/>
              <a:t>17.0% (8/47)</a:t>
            </a:r>
            <a:r>
              <a:rPr lang="cs-CZ" sz="2000" dirty="0"/>
              <a:t> 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patients</a:t>
            </a:r>
            <a:r>
              <a:rPr lang="cs-CZ" sz="2000" dirty="0"/>
              <a:t>, </a:t>
            </a:r>
            <a:r>
              <a:rPr lang="cs-CZ" sz="2000" dirty="0" err="1"/>
              <a:t>which</a:t>
            </a:r>
            <a:r>
              <a:rPr lang="cs-CZ" sz="2000" dirty="0"/>
              <a:t> </a:t>
            </a:r>
            <a:r>
              <a:rPr lang="cs-CZ" sz="2000" dirty="0" err="1"/>
              <a:t>was</a:t>
            </a:r>
            <a:r>
              <a:rPr lang="cs-CZ" sz="2000" dirty="0"/>
              <a:t> </a:t>
            </a:r>
            <a:r>
              <a:rPr lang="cs-CZ" sz="2000" dirty="0" err="1"/>
              <a:t>considered</a:t>
            </a:r>
            <a:r>
              <a:rPr lang="cs-CZ" sz="2000" dirty="0"/>
              <a:t> </a:t>
            </a:r>
            <a:r>
              <a:rPr lang="cs-CZ" sz="2000" dirty="0" err="1"/>
              <a:t>an</a:t>
            </a:r>
            <a:r>
              <a:rPr lang="cs-CZ" sz="2000" dirty="0"/>
              <a:t> </a:t>
            </a:r>
            <a:r>
              <a:rPr lang="cs-CZ" sz="2000" dirty="0" err="1"/>
              <a:t>indication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 </a:t>
            </a:r>
            <a:r>
              <a:rPr lang="cs-CZ" sz="2000" b="1" dirty="0" err="1"/>
              <a:t>therapeutic</a:t>
            </a:r>
            <a:r>
              <a:rPr lang="cs-CZ" sz="2000" b="1" dirty="0"/>
              <a:t> </a:t>
            </a:r>
            <a:r>
              <a:rPr lang="cs-CZ" sz="2000" b="1" dirty="0" err="1"/>
              <a:t>anticoagulation</a:t>
            </a:r>
            <a:r>
              <a:rPr lang="cs-CZ" sz="2000" dirty="0"/>
              <a:t>.</a:t>
            </a:r>
          </a:p>
          <a:p>
            <a:r>
              <a:rPr lang="cs-CZ" sz="2000" dirty="0" err="1"/>
              <a:t>None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patients</a:t>
            </a:r>
            <a:r>
              <a:rPr lang="cs-CZ" sz="2000" dirty="0"/>
              <a:t> </a:t>
            </a:r>
            <a:r>
              <a:rPr lang="cs-CZ" sz="2000" dirty="0" err="1"/>
              <a:t>with</a:t>
            </a:r>
            <a:r>
              <a:rPr lang="cs-CZ" sz="2000" dirty="0"/>
              <a:t> positive </a:t>
            </a:r>
            <a:r>
              <a:rPr lang="cs-CZ" sz="2000" dirty="0" err="1"/>
              <a:t>findings</a:t>
            </a:r>
            <a:r>
              <a:rPr lang="cs-CZ" sz="2000" dirty="0"/>
              <a:t> had a </a:t>
            </a:r>
            <a:r>
              <a:rPr lang="cs-CZ" sz="2000" b="1" dirty="0" err="1"/>
              <a:t>previous</a:t>
            </a:r>
            <a:r>
              <a:rPr lang="cs-CZ" sz="2000" b="1" dirty="0"/>
              <a:t> </a:t>
            </a:r>
            <a:r>
              <a:rPr lang="cs-CZ" sz="2000" b="1" dirty="0" err="1"/>
              <a:t>history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thrombotic</a:t>
            </a:r>
            <a:r>
              <a:rPr lang="cs-CZ" sz="2000" b="1" dirty="0"/>
              <a:t> </a:t>
            </a:r>
            <a:r>
              <a:rPr lang="cs-CZ" sz="2000" b="1" dirty="0" err="1"/>
              <a:t>events</a:t>
            </a:r>
            <a:r>
              <a:rPr lang="cs-CZ" sz="2000" dirty="0"/>
              <a:t>. </a:t>
            </a:r>
          </a:p>
          <a:p>
            <a:r>
              <a:rPr lang="cs-CZ" sz="2000" dirty="0" err="1"/>
              <a:t>Follow</a:t>
            </a:r>
            <a:r>
              <a:rPr lang="cs-CZ" sz="2000" dirty="0"/>
              <a:t>-up V/Q SPECT </a:t>
            </a:r>
            <a:r>
              <a:rPr lang="cs-CZ" sz="2000" dirty="0" err="1"/>
              <a:t>was</a:t>
            </a:r>
            <a:r>
              <a:rPr lang="cs-CZ" sz="2000" dirty="0"/>
              <a:t> </a:t>
            </a:r>
            <a:r>
              <a:rPr lang="cs-CZ" sz="2000" dirty="0" err="1"/>
              <a:t>performed</a:t>
            </a:r>
            <a:r>
              <a:rPr lang="cs-CZ" sz="2000" dirty="0"/>
              <a:t> in </a:t>
            </a:r>
            <a:r>
              <a:rPr lang="cs-CZ" sz="2000" dirty="0" err="1"/>
              <a:t>all</a:t>
            </a:r>
            <a:r>
              <a:rPr lang="cs-CZ" sz="2000" dirty="0"/>
              <a:t> </a:t>
            </a:r>
            <a:r>
              <a:rPr lang="cs-CZ" sz="2000" dirty="0" err="1"/>
              <a:t>eight</a:t>
            </a:r>
            <a:r>
              <a:rPr lang="cs-CZ" sz="2000" dirty="0"/>
              <a:t> </a:t>
            </a:r>
            <a:r>
              <a:rPr lang="cs-CZ" sz="2000" dirty="0" err="1"/>
              <a:t>patients</a:t>
            </a:r>
            <a:r>
              <a:rPr lang="cs-CZ" sz="2000" dirty="0"/>
              <a:t> </a:t>
            </a:r>
            <a:r>
              <a:rPr lang="cs-CZ" sz="2000" dirty="0" err="1"/>
              <a:t>with</a:t>
            </a:r>
            <a:r>
              <a:rPr lang="cs-CZ" sz="2000" dirty="0"/>
              <a:t> </a:t>
            </a:r>
            <a:r>
              <a:rPr lang="cs-CZ" sz="2000" dirty="0" err="1"/>
              <a:t>initially</a:t>
            </a:r>
            <a:r>
              <a:rPr lang="cs-CZ" sz="2000" dirty="0"/>
              <a:t> positive </a:t>
            </a:r>
            <a:r>
              <a:rPr lang="cs-CZ" sz="2000" dirty="0" err="1"/>
              <a:t>findings</a:t>
            </a:r>
            <a:r>
              <a:rPr lang="cs-CZ" sz="2000" dirty="0"/>
              <a:t> </a:t>
            </a:r>
            <a:r>
              <a:rPr lang="cs-CZ" sz="2000" dirty="0" err="1"/>
              <a:t>after</a:t>
            </a:r>
            <a:r>
              <a:rPr lang="cs-CZ" sz="2000" dirty="0"/>
              <a:t> a </a:t>
            </a:r>
            <a:r>
              <a:rPr lang="cs-CZ" sz="2000" dirty="0" err="1"/>
              <a:t>mean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 </a:t>
            </a:r>
            <a:r>
              <a:rPr lang="cs-CZ" sz="2000" b="1" dirty="0"/>
              <a:t>119 </a:t>
            </a:r>
            <a:r>
              <a:rPr lang="cs-CZ" sz="2000" b="1" dirty="0" err="1"/>
              <a:t>days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b="1" dirty="0" err="1"/>
              <a:t>Complete</a:t>
            </a:r>
            <a:r>
              <a:rPr lang="cs-CZ" sz="2000" b="1" dirty="0"/>
              <a:t> </a:t>
            </a:r>
            <a:r>
              <a:rPr lang="cs-CZ" sz="2000" b="1" dirty="0" err="1"/>
              <a:t>reperfusion</a:t>
            </a:r>
            <a:r>
              <a:rPr lang="cs-CZ" sz="2000" dirty="0"/>
              <a:t> </a:t>
            </a:r>
            <a:r>
              <a:rPr lang="cs-CZ" sz="2000" dirty="0" err="1"/>
              <a:t>was</a:t>
            </a:r>
            <a:r>
              <a:rPr lang="cs-CZ" sz="2000" dirty="0"/>
              <a:t> </a:t>
            </a:r>
            <a:r>
              <a:rPr lang="cs-CZ" sz="2000" dirty="0" err="1"/>
              <a:t>observed</a:t>
            </a:r>
            <a:r>
              <a:rPr lang="cs-CZ" sz="2000" dirty="0"/>
              <a:t> in </a:t>
            </a:r>
            <a:r>
              <a:rPr lang="cs-CZ" sz="2000" b="1" dirty="0"/>
              <a:t>5 </a:t>
            </a:r>
            <a:r>
              <a:rPr lang="cs-CZ" sz="2000" b="1" dirty="0" err="1"/>
              <a:t>patients</a:t>
            </a:r>
            <a:r>
              <a:rPr lang="cs-CZ" sz="2000" dirty="0"/>
              <a:t>, </a:t>
            </a:r>
            <a:r>
              <a:rPr lang="cs-CZ" sz="2000" dirty="0" err="1"/>
              <a:t>while</a:t>
            </a:r>
            <a:r>
              <a:rPr lang="cs-CZ" sz="2000" dirty="0"/>
              <a:t> </a:t>
            </a:r>
            <a:r>
              <a:rPr lang="cs-CZ" sz="2000" b="1" dirty="0"/>
              <a:t>3 </a:t>
            </a:r>
            <a:r>
              <a:rPr lang="cs-CZ" sz="2000" b="1" dirty="0" err="1"/>
              <a:t>patients</a:t>
            </a:r>
            <a:r>
              <a:rPr lang="cs-CZ" sz="2000" b="1" dirty="0"/>
              <a:t> had </a:t>
            </a:r>
            <a:r>
              <a:rPr lang="cs-CZ" sz="2000" b="1" dirty="0" err="1"/>
              <a:t>persistent</a:t>
            </a:r>
            <a:r>
              <a:rPr lang="cs-CZ" sz="2000" b="1" dirty="0"/>
              <a:t> </a:t>
            </a:r>
            <a:r>
              <a:rPr lang="cs-CZ" sz="2000" b="1" dirty="0" err="1"/>
              <a:t>perfusion</a:t>
            </a:r>
            <a:r>
              <a:rPr lang="cs-CZ" sz="2000" b="1" dirty="0"/>
              <a:t> </a:t>
            </a:r>
            <a:r>
              <a:rPr lang="cs-CZ" sz="2000" b="1" dirty="0" err="1"/>
              <a:t>defects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1D4D8-3542-E48C-9B23-E5C0DCD73A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cohort</a:t>
            </a:r>
            <a:r>
              <a:rPr lang="cs-CZ" dirty="0"/>
              <a:t>, </a:t>
            </a:r>
            <a:r>
              <a:rPr lang="cs-CZ" b="1" dirty="0"/>
              <a:t>17%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patients</a:t>
            </a:r>
            <a:r>
              <a:rPr lang="cs-CZ" dirty="0"/>
              <a:t> </a:t>
            </a:r>
            <a:r>
              <a:rPr lang="cs-CZ" dirty="0" err="1"/>
              <a:t>who</a:t>
            </a:r>
            <a:r>
              <a:rPr lang="cs-CZ" dirty="0"/>
              <a:t> had </a:t>
            </a:r>
            <a:r>
              <a:rPr lang="cs-CZ" dirty="0" err="1"/>
              <a:t>experienced</a:t>
            </a:r>
            <a:r>
              <a:rPr lang="cs-CZ" dirty="0"/>
              <a:t> a </a:t>
            </a:r>
            <a:r>
              <a:rPr lang="cs-CZ" b="1" dirty="0"/>
              <a:t>severe UC </a:t>
            </a:r>
            <a:r>
              <a:rPr lang="cs-CZ" b="1" dirty="0" err="1"/>
              <a:t>flare</a:t>
            </a:r>
            <a:r>
              <a:rPr lang="cs-CZ" b="1" dirty="0"/>
              <a:t> </a:t>
            </a:r>
            <a:r>
              <a:rPr lang="cs-CZ" b="1" dirty="0" err="1"/>
              <a:t>requiring</a:t>
            </a:r>
            <a:r>
              <a:rPr lang="cs-CZ" b="1" dirty="0"/>
              <a:t> </a:t>
            </a:r>
            <a:r>
              <a:rPr lang="cs-CZ" b="1" dirty="0" err="1"/>
              <a:t>hospitalization</a:t>
            </a:r>
            <a:r>
              <a:rPr lang="cs-CZ" b="1" dirty="0"/>
              <a:t> </a:t>
            </a:r>
            <a:r>
              <a:rPr lang="cs-CZ" b="1" dirty="0" err="1"/>
              <a:t>within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previous</a:t>
            </a:r>
            <a:r>
              <a:rPr lang="cs-CZ" b="1" dirty="0"/>
              <a:t> </a:t>
            </a:r>
            <a:r>
              <a:rPr lang="cs-CZ" b="1" dirty="0" err="1"/>
              <a:t>two</a:t>
            </a:r>
            <a:r>
              <a:rPr lang="cs-CZ" b="1" dirty="0"/>
              <a:t> </a:t>
            </a:r>
            <a:r>
              <a:rPr lang="cs-CZ" b="1" dirty="0" err="1"/>
              <a:t>years</a:t>
            </a:r>
            <a:r>
              <a:rPr lang="cs-CZ" dirty="0"/>
              <a:t> </a:t>
            </a:r>
            <a:r>
              <a:rPr lang="cs-CZ" dirty="0" err="1"/>
              <a:t>demonstrated</a:t>
            </a:r>
            <a:r>
              <a:rPr lang="cs-CZ" dirty="0"/>
              <a:t> </a:t>
            </a:r>
            <a:r>
              <a:rPr lang="cs-CZ" b="1" dirty="0" err="1"/>
              <a:t>segmental</a:t>
            </a:r>
            <a:r>
              <a:rPr lang="cs-CZ" b="1" dirty="0"/>
              <a:t> </a:t>
            </a:r>
            <a:r>
              <a:rPr lang="cs-CZ" b="1" dirty="0" err="1"/>
              <a:t>perfusion</a:t>
            </a:r>
            <a:r>
              <a:rPr lang="cs-CZ" b="1" dirty="0"/>
              <a:t> </a:t>
            </a:r>
            <a:r>
              <a:rPr lang="cs-CZ" b="1" dirty="0" err="1"/>
              <a:t>defects</a:t>
            </a:r>
            <a:r>
              <a:rPr lang="cs-CZ" b="1" dirty="0"/>
              <a:t> on V/Q SPECT</a:t>
            </a:r>
            <a:r>
              <a:rPr lang="cs-CZ" dirty="0"/>
              <a:t>, </a:t>
            </a:r>
            <a:r>
              <a:rPr lang="cs-CZ" dirty="0" err="1"/>
              <a:t>despite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absence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clinical</a:t>
            </a:r>
            <a:r>
              <a:rPr lang="cs-CZ" dirty="0"/>
              <a:t> </a:t>
            </a:r>
            <a:r>
              <a:rPr lang="cs-CZ" dirty="0" err="1"/>
              <a:t>symptoms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pulmonary</a:t>
            </a:r>
            <a:r>
              <a:rPr lang="cs-CZ" dirty="0"/>
              <a:t> </a:t>
            </a:r>
            <a:r>
              <a:rPr lang="cs-CZ" dirty="0" err="1"/>
              <a:t>embolism</a:t>
            </a:r>
            <a:r>
              <a:rPr lang="cs-CZ" dirty="0"/>
              <a:t>.</a:t>
            </a:r>
          </a:p>
          <a:p>
            <a:r>
              <a:rPr lang="cs-CZ" dirty="0"/>
              <a:t>In </a:t>
            </a:r>
            <a:r>
              <a:rPr lang="cs-CZ" b="1" dirty="0" err="1"/>
              <a:t>three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these </a:t>
            </a:r>
            <a:r>
              <a:rPr lang="cs-CZ" b="1" dirty="0" err="1"/>
              <a:t>eight</a:t>
            </a:r>
            <a:r>
              <a:rPr lang="cs-CZ" b="1" dirty="0"/>
              <a:t> </a:t>
            </a:r>
            <a:r>
              <a:rPr lang="cs-CZ" b="1" dirty="0" err="1"/>
              <a:t>patients</a:t>
            </a:r>
            <a:r>
              <a:rPr lang="cs-CZ" dirty="0"/>
              <a:t>, </a:t>
            </a:r>
            <a:r>
              <a:rPr lang="cs-CZ" dirty="0" err="1"/>
              <a:t>perfusion</a:t>
            </a:r>
            <a:r>
              <a:rPr lang="cs-CZ" dirty="0"/>
              <a:t> </a:t>
            </a:r>
            <a:r>
              <a:rPr lang="cs-CZ" dirty="0" err="1"/>
              <a:t>defects</a:t>
            </a:r>
            <a:r>
              <a:rPr lang="cs-CZ" dirty="0"/>
              <a:t> </a:t>
            </a:r>
            <a:r>
              <a:rPr lang="cs-CZ" b="1" dirty="0" err="1"/>
              <a:t>persisted</a:t>
            </a:r>
            <a:r>
              <a:rPr lang="cs-CZ" b="1" dirty="0"/>
              <a:t> </a:t>
            </a:r>
            <a:r>
              <a:rPr lang="cs-CZ" b="1" dirty="0" err="1"/>
              <a:t>after</a:t>
            </a:r>
            <a:r>
              <a:rPr lang="cs-CZ" b="1" dirty="0"/>
              <a:t> </a:t>
            </a:r>
            <a:r>
              <a:rPr lang="cs-CZ" b="1" dirty="0" err="1"/>
              <a:t>at</a:t>
            </a:r>
            <a:r>
              <a:rPr lang="cs-CZ" b="1" dirty="0"/>
              <a:t> least </a:t>
            </a:r>
            <a:r>
              <a:rPr lang="cs-CZ" b="1" dirty="0" err="1"/>
              <a:t>three</a:t>
            </a:r>
            <a:r>
              <a:rPr lang="cs-CZ" b="1" dirty="0"/>
              <a:t> </a:t>
            </a:r>
            <a:r>
              <a:rPr lang="cs-CZ" b="1" dirty="0" err="1"/>
              <a:t>months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anticoagulant</a:t>
            </a:r>
            <a:r>
              <a:rPr lang="cs-CZ" b="1" dirty="0"/>
              <a:t> </a:t>
            </a:r>
            <a:r>
              <a:rPr lang="cs-CZ" b="1" dirty="0" err="1"/>
              <a:t>therapy</a:t>
            </a:r>
            <a:r>
              <a:rPr lang="cs-CZ" dirty="0"/>
              <a:t>, </a:t>
            </a:r>
            <a:r>
              <a:rPr lang="cs-CZ" dirty="0" err="1"/>
              <a:t>suggesting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possibility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 </a:t>
            </a:r>
            <a:r>
              <a:rPr lang="cs-CZ" b="1" dirty="0" err="1"/>
              <a:t>persistent</a:t>
            </a:r>
            <a:r>
              <a:rPr lang="cs-CZ" b="1" dirty="0"/>
              <a:t> </a:t>
            </a:r>
            <a:r>
              <a:rPr lang="cs-CZ" b="1" dirty="0" err="1"/>
              <a:t>or</a:t>
            </a:r>
            <a:r>
              <a:rPr lang="cs-CZ" b="1" dirty="0"/>
              <a:t> </a:t>
            </a:r>
            <a:r>
              <a:rPr lang="cs-CZ" b="1" dirty="0" err="1"/>
              <a:t>chronic</a:t>
            </a:r>
            <a:r>
              <a:rPr lang="cs-CZ" b="1" dirty="0"/>
              <a:t> </a:t>
            </a:r>
            <a:r>
              <a:rPr lang="cs-CZ" b="1" dirty="0" err="1"/>
              <a:t>thromboembolic</a:t>
            </a:r>
            <a:r>
              <a:rPr lang="cs-CZ" b="1" dirty="0"/>
              <a:t> </a:t>
            </a:r>
            <a:r>
              <a:rPr lang="cs-CZ" b="1" dirty="0" err="1"/>
              <a:t>changes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3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0</TotalTime>
  <Words>642</Words>
  <Application>Microsoft Office PowerPoint</Application>
  <PresentationFormat>Širokoúhlá obrazovka</PresentationFormat>
  <Paragraphs>29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ICC 2021</vt:lpstr>
      <vt:lpstr>Prezentace aplikace PowerPoint</vt:lpstr>
      <vt:lpstr>[Prevalence of perfusion defects on V/Q SPECT in patients with ulcerative colitis requiring hospitalization for a flare within the past 24 months]</vt:lpstr>
      <vt:lpstr>Introduction</vt:lpstr>
      <vt:lpstr>Methods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Dytrych Vladimír, MUDr.</dc:creator>
  <cp:lastModifiedBy>Dytrych Vladimír, MUDr.</cp:lastModifiedBy>
  <cp:revision>1</cp:revision>
  <dcterms:created xsi:type="dcterms:W3CDTF">2026-03-12T15:25:08Z</dcterms:created>
  <dcterms:modified xsi:type="dcterms:W3CDTF">2026-03-12T15:33:37Z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  <property fmtid="{D5CDD505-2E9C-101B-9397-08002B2CF9AE}" pid="14" name="MSIP_Label_2063cd7f-2d21-486a-9f29-9c1683fdd175_Enabled">
    <vt:lpwstr>true</vt:lpwstr>
  </property>
  <property fmtid="{D5CDD505-2E9C-101B-9397-08002B2CF9AE}" pid="15" name="MSIP_Label_2063cd7f-2d21-486a-9f29-9c1683fdd175_SetDate">
    <vt:lpwstr>2026-03-12T15:33:01Z</vt:lpwstr>
  </property>
  <property fmtid="{D5CDD505-2E9C-101B-9397-08002B2CF9AE}" pid="16" name="MSIP_Label_2063cd7f-2d21-486a-9f29-9c1683fdd175_Method">
    <vt:lpwstr>Standard</vt:lpwstr>
  </property>
  <property fmtid="{D5CDD505-2E9C-101B-9397-08002B2CF9AE}" pid="17" name="MSIP_Label_2063cd7f-2d21-486a-9f29-9c1683fdd175_Name">
    <vt:lpwstr>2063cd7f-2d21-486a-9f29-9c1683fdd175</vt:lpwstr>
  </property>
  <property fmtid="{D5CDD505-2E9C-101B-9397-08002B2CF9AE}" pid="18" name="MSIP_Label_2063cd7f-2d21-486a-9f29-9c1683fdd175_SiteId">
    <vt:lpwstr>0f277086-d4e0-4971-bc1a-bbc5df0eb246</vt:lpwstr>
  </property>
  <property fmtid="{D5CDD505-2E9C-101B-9397-08002B2CF9AE}" pid="19" name="MSIP_Label_2063cd7f-2d21-486a-9f29-9c1683fdd175_ActionId">
    <vt:lpwstr>3e9e8c32-1a09-4c19-bf18-e67aa324af73</vt:lpwstr>
  </property>
  <property fmtid="{D5CDD505-2E9C-101B-9397-08002B2CF9AE}" pid="20" name="MSIP_Label_2063cd7f-2d21-486a-9f29-9c1683fdd175_ContentBits">
    <vt:lpwstr>0</vt:lpwstr>
  </property>
  <property fmtid="{D5CDD505-2E9C-101B-9397-08002B2CF9AE}" pid="21" name="MSIP_Label_2063cd7f-2d21-486a-9f29-9c1683fdd175_Tag">
    <vt:lpwstr>10, 3, 0, 1</vt:lpwstr>
  </property>
</Properties>
</file>