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83">
          <p15:clr>
            <a:srgbClr val="A4A3A4"/>
          </p15:clr>
        </p15:guide>
        <p15:guide id="2" pos="3840">
          <p15:clr>
            <a:srgbClr val="A4A3A4"/>
          </p15:clr>
        </p15:guide>
        <p15:guide id="3" orient="horz" pos="30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7" d="100"/>
          <a:sy n="157" d="100"/>
        </p:scale>
        <p:origin x="392" y="76"/>
      </p:cViewPr>
      <p:guideLst>
        <p:guide orient="horz" pos="2183"/>
        <p:guide pos="3840"/>
        <p:guide orient="horz" pos="30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just" rtl="0">
              <a:lnSpc>
                <a:spcPct val="90000"/>
              </a:lnSpc>
              <a:spcBef>
                <a:spcPts val="1000"/>
              </a:spcBef>
              <a:spcAft>
                <a:spcPts val="0"/>
              </a:spcAft>
              <a:buClr>
                <a:schemeClr val="dk1"/>
              </a:buClr>
              <a:buSzPts val="1600"/>
              <a:buFont typeface="Arial"/>
              <a:buNone/>
            </a:pPr>
            <a:endParaRPr/>
          </a:p>
        </p:txBody>
      </p:sp>
      <p:sp>
        <p:nvSpPr>
          <p:cNvPr id="74" name="Google Shape;7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 name="Google Shape;8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33"/>
        <p:cNvGrpSpPr/>
        <p:nvPr/>
      </p:nvGrpSpPr>
      <p:grpSpPr>
        <a:xfrm>
          <a:off x="0" y="0"/>
          <a:ext cx="0" cy="0"/>
          <a:chOff x="0" y="0"/>
          <a:chExt cx="0" cy="0"/>
        </a:xfrm>
      </p:grpSpPr>
      <p:sp>
        <p:nvSpPr>
          <p:cNvPr id="34" name="Google Shape;34;p2"/>
          <p:cNvSpPr txBox="1">
            <a:spLocks noGrp="1"/>
          </p:cNvSpPr>
          <p:nvPr>
            <p:ph type="body" idx="1"/>
          </p:nvPr>
        </p:nvSpPr>
        <p:spPr>
          <a:xfrm>
            <a:off x="396465" y="5457407"/>
            <a:ext cx="11399070" cy="501650"/>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90000"/>
              </a:lnSpc>
              <a:spcBef>
                <a:spcPts val="1000"/>
              </a:spcBef>
              <a:spcAft>
                <a:spcPts val="0"/>
              </a:spcAft>
              <a:buClr>
                <a:schemeClr val="lt1"/>
              </a:buClr>
              <a:buSzPts val="3200"/>
              <a:buFont typeface="Arial"/>
              <a:buNone/>
              <a:defRPr sz="3200" b="0" i="0" u="none" strike="noStrike" cap="none">
                <a:solidFill>
                  <a:schemeClr val="lt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5" name="Google Shape;35;p2"/>
          <p:cNvSpPr txBox="1">
            <a:spLocks noGrp="1"/>
          </p:cNvSpPr>
          <p:nvPr>
            <p:ph type="body" idx="2"/>
          </p:nvPr>
        </p:nvSpPr>
        <p:spPr>
          <a:xfrm>
            <a:off x="3290094" y="5998706"/>
            <a:ext cx="5611813" cy="501650"/>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6" name="Google Shape;36;p2"/>
          <p:cNvSpPr/>
          <p:nvPr/>
        </p:nvSpPr>
        <p:spPr>
          <a:xfrm>
            <a:off x="-38100" y="5171356"/>
            <a:ext cx="12240000" cy="1720496"/>
          </a:xfrm>
          <a:prstGeom prst="rect">
            <a:avLst/>
          </a:prstGeom>
          <a:solidFill>
            <a:srgbClr val="1A335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cxnSp>
        <p:nvCxnSpPr>
          <p:cNvPr id="37" name="Google Shape;37;p2"/>
          <p:cNvCxnSpPr/>
          <p:nvPr/>
        </p:nvCxnSpPr>
        <p:spPr>
          <a:xfrm>
            <a:off x="-38100" y="5342084"/>
            <a:ext cx="12240000" cy="0"/>
          </a:xfrm>
          <a:prstGeom prst="straightConnector1">
            <a:avLst/>
          </a:prstGeom>
          <a:noFill/>
          <a:ln w="38100" cap="flat" cmpd="sng">
            <a:solidFill>
              <a:srgbClr val="FFC000"/>
            </a:solidFill>
            <a:prstDash val="solid"/>
            <a:miter lim="800000"/>
            <a:headEnd type="none" w="sm" len="sm"/>
            <a:tailEnd type="none" w="sm" len="sm"/>
          </a:ln>
        </p:spPr>
      </p:cxnSp>
      <p:pic>
        <p:nvPicPr>
          <p:cNvPr id="38" name="Google Shape;38;p2" descr="A building with a tower and a statue in the background&#10;&#10;Description automatically generated"/>
          <p:cNvPicPr preferRelativeResize="0"/>
          <p:nvPr/>
        </p:nvPicPr>
        <p:blipFill rotWithShape="1">
          <a:blip r:embed="rId2">
            <a:alphaModFix/>
          </a:blip>
          <a:srcRect l="824" r="3486"/>
          <a:stretch/>
        </p:blipFill>
        <p:spPr>
          <a:xfrm>
            <a:off x="-38100" y="-8589"/>
            <a:ext cx="12240000" cy="532969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und Inhalt">
  <p:cSld name="Titel und Inhalt">
    <p:spTree>
      <p:nvGrpSpPr>
        <p:cNvPr id="1" name="Shape 39"/>
        <p:cNvGrpSpPr/>
        <p:nvPr/>
      </p:nvGrpSpPr>
      <p:grpSpPr>
        <a:xfrm>
          <a:off x="0" y="0"/>
          <a:ext cx="0" cy="0"/>
          <a:chOff x="0" y="0"/>
          <a:chExt cx="0" cy="0"/>
        </a:xfrm>
      </p:grpSpPr>
      <p:sp>
        <p:nvSpPr>
          <p:cNvPr id="40" name="Google Shape;40;p3"/>
          <p:cNvSpPr txBox="1">
            <a:spLocks noGrp="1"/>
          </p:cNvSpPr>
          <p:nvPr>
            <p:ph type="body" idx="1"/>
          </p:nvPr>
        </p:nvSpPr>
        <p:spPr>
          <a:xfrm>
            <a:off x="334963" y="1440611"/>
            <a:ext cx="11522075" cy="4471200"/>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000"/>
              </a:spcBef>
              <a:spcAft>
                <a:spcPts val="0"/>
              </a:spcAft>
              <a:buClr>
                <a:srgbClr val="FF9900"/>
              </a:buClr>
              <a:buSzPts val="2400"/>
              <a:buFont typeface="Arial"/>
              <a:buChar char="•"/>
              <a:defRPr sz="2400" b="0" i="0" u="none" strike="noStrike" cap="none">
                <a:solidFill>
                  <a:srgbClr val="002060"/>
                </a:solidFill>
                <a:latin typeface="Arial"/>
                <a:ea typeface="Arial"/>
                <a:cs typeface="Arial"/>
                <a:sym typeface="Arial"/>
              </a:defRPr>
            </a:lvl1pPr>
            <a:lvl2pPr marL="914400" marR="0" lvl="1" indent="-355600" algn="l" rtl="0">
              <a:lnSpc>
                <a:spcPct val="90000"/>
              </a:lnSpc>
              <a:spcBef>
                <a:spcPts val="500"/>
              </a:spcBef>
              <a:spcAft>
                <a:spcPts val="0"/>
              </a:spcAft>
              <a:buClr>
                <a:srgbClr val="FF9900"/>
              </a:buClr>
              <a:buSzPts val="2000"/>
              <a:buFont typeface="Arial"/>
              <a:buChar char="•"/>
              <a:defRPr sz="2000" b="0" i="0" u="none" strike="noStrike" cap="none">
                <a:solidFill>
                  <a:srgbClr val="002060"/>
                </a:solidFill>
                <a:latin typeface="Arial"/>
                <a:ea typeface="Arial"/>
                <a:cs typeface="Arial"/>
                <a:sym typeface="Arial"/>
              </a:defRPr>
            </a:lvl2pPr>
            <a:lvl3pPr marL="1371600" marR="0" lvl="2" indent="-342900" algn="l" rtl="0">
              <a:lnSpc>
                <a:spcPct val="90000"/>
              </a:lnSpc>
              <a:spcBef>
                <a:spcPts val="500"/>
              </a:spcBef>
              <a:spcAft>
                <a:spcPts val="0"/>
              </a:spcAft>
              <a:buClr>
                <a:srgbClr val="FF9900"/>
              </a:buClr>
              <a:buSzPts val="1800"/>
              <a:buFont typeface="Arial"/>
              <a:buChar char="•"/>
              <a:defRPr sz="1800" b="0" i="0" u="none" strike="noStrike" cap="none">
                <a:solidFill>
                  <a:srgbClr val="002060"/>
                </a:solidFill>
                <a:latin typeface="Arial"/>
                <a:ea typeface="Arial"/>
                <a:cs typeface="Arial"/>
                <a:sym typeface="Arial"/>
              </a:defRPr>
            </a:lvl3pPr>
            <a:lvl4pPr marL="1828800" marR="0" lvl="3"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4pPr>
            <a:lvl5pPr marL="2286000" marR="0" lvl="4"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Google Shape;41;p3"/>
          <p:cNvSpPr txBox="1">
            <a:spLocks noGrp="1"/>
          </p:cNvSpPr>
          <p:nvPr>
            <p:ph type="title"/>
          </p:nvPr>
        </p:nvSpPr>
        <p:spPr>
          <a:xfrm>
            <a:off x="334963" y="365126"/>
            <a:ext cx="9982800" cy="867600"/>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rgbClr val="002060"/>
              </a:buClr>
              <a:buSzPts val="3200"/>
              <a:buFont typeface="Arial"/>
              <a:buNone/>
              <a:defRPr sz="32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2" name="Google Shape;42;p3"/>
          <p:cNvSpPr txBox="1">
            <a:spLocks noGrp="1"/>
          </p:cNvSpPr>
          <p:nvPr>
            <p:ph type="body" idx="2"/>
          </p:nvPr>
        </p:nvSpPr>
        <p:spPr>
          <a:xfrm>
            <a:off x="334963" y="6010275"/>
            <a:ext cx="9662477" cy="482599"/>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orient="horz" pos="3725">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ubtitle and Content">
  <p:cSld name="Title Subtitle and Content">
    <p:spTree>
      <p:nvGrpSpPr>
        <p:cNvPr id="1" name="Shape 43"/>
        <p:cNvGrpSpPr/>
        <p:nvPr/>
      </p:nvGrpSpPr>
      <p:grpSpPr>
        <a:xfrm>
          <a:off x="0" y="0"/>
          <a:ext cx="0" cy="0"/>
          <a:chOff x="0" y="0"/>
          <a:chExt cx="0" cy="0"/>
        </a:xfrm>
      </p:grpSpPr>
      <p:sp>
        <p:nvSpPr>
          <p:cNvPr id="44" name="Google Shape;44;p4"/>
          <p:cNvSpPr txBox="1">
            <a:spLocks noGrp="1"/>
          </p:cNvSpPr>
          <p:nvPr>
            <p:ph type="body" idx="1"/>
          </p:nvPr>
        </p:nvSpPr>
        <p:spPr>
          <a:xfrm>
            <a:off x="334800" y="855571"/>
            <a:ext cx="9982800" cy="42706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5" name="Google Shape;45;p4"/>
          <p:cNvSpPr txBox="1">
            <a:spLocks noGrp="1"/>
          </p:cNvSpPr>
          <p:nvPr>
            <p:ph type="title"/>
          </p:nvPr>
        </p:nvSpPr>
        <p:spPr>
          <a:xfrm>
            <a:off x="334800" y="365126"/>
            <a:ext cx="9982800" cy="529200"/>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rgbClr val="002060"/>
              </a:buClr>
              <a:buSzPts val="3200"/>
              <a:buFont typeface="Arial"/>
              <a:buNone/>
              <a:defRPr sz="32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6" name="Google Shape;46;p4"/>
          <p:cNvSpPr txBox="1">
            <a:spLocks noGrp="1"/>
          </p:cNvSpPr>
          <p:nvPr>
            <p:ph type="body" idx="2"/>
          </p:nvPr>
        </p:nvSpPr>
        <p:spPr>
          <a:xfrm>
            <a:off x="334963" y="1440611"/>
            <a:ext cx="11522075" cy="4471200"/>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000"/>
              </a:spcBef>
              <a:spcAft>
                <a:spcPts val="0"/>
              </a:spcAft>
              <a:buClr>
                <a:srgbClr val="FF9900"/>
              </a:buClr>
              <a:buSzPts val="2400"/>
              <a:buFont typeface="Arial"/>
              <a:buChar char="•"/>
              <a:defRPr sz="2400" b="0" i="0" u="none" strike="noStrike" cap="none">
                <a:solidFill>
                  <a:srgbClr val="002060"/>
                </a:solidFill>
                <a:latin typeface="Arial"/>
                <a:ea typeface="Arial"/>
                <a:cs typeface="Arial"/>
                <a:sym typeface="Arial"/>
              </a:defRPr>
            </a:lvl1pPr>
            <a:lvl2pPr marL="914400" marR="0" lvl="1" indent="-355600" algn="l" rtl="0">
              <a:lnSpc>
                <a:spcPct val="90000"/>
              </a:lnSpc>
              <a:spcBef>
                <a:spcPts val="500"/>
              </a:spcBef>
              <a:spcAft>
                <a:spcPts val="0"/>
              </a:spcAft>
              <a:buClr>
                <a:srgbClr val="FF9900"/>
              </a:buClr>
              <a:buSzPts val="2000"/>
              <a:buFont typeface="Arial"/>
              <a:buChar char="•"/>
              <a:defRPr sz="2000" b="0" i="0" u="none" strike="noStrike" cap="none">
                <a:solidFill>
                  <a:srgbClr val="002060"/>
                </a:solidFill>
                <a:latin typeface="Arial"/>
                <a:ea typeface="Arial"/>
                <a:cs typeface="Arial"/>
                <a:sym typeface="Arial"/>
              </a:defRPr>
            </a:lvl2pPr>
            <a:lvl3pPr marL="1371600" marR="0" lvl="2" indent="-342900" algn="l" rtl="0">
              <a:lnSpc>
                <a:spcPct val="90000"/>
              </a:lnSpc>
              <a:spcBef>
                <a:spcPts val="500"/>
              </a:spcBef>
              <a:spcAft>
                <a:spcPts val="0"/>
              </a:spcAft>
              <a:buClr>
                <a:srgbClr val="FF9900"/>
              </a:buClr>
              <a:buSzPts val="1800"/>
              <a:buFont typeface="Arial"/>
              <a:buChar char="•"/>
              <a:defRPr sz="1800" b="0" i="0" u="none" strike="noStrike" cap="none">
                <a:solidFill>
                  <a:srgbClr val="002060"/>
                </a:solidFill>
                <a:latin typeface="Arial"/>
                <a:ea typeface="Arial"/>
                <a:cs typeface="Arial"/>
                <a:sym typeface="Arial"/>
              </a:defRPr>
            </a:lvl3pPr>
            <a:lvl4pPr marL="1828800" marR="0" lvl="3"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4pPr>
            <a:lvl5pPr marL="2286000" marR="0" lvl="4"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7" name="Google Shape;47;p4"/>
          <p:cNvSpPr txBox="1">
            <a:spLocks noGrp="1"/>
          </p:cNvSpPr>
          <p:nvPr>
            <p:ph type="body" idx="3"/>
          </p:nvPr>
        </p:nvSpPr>
        <p:spPr>
          <a:xfrm>
            <a:off x="334963" y="6010275"/>
            <a:ext cx="9662477" cy="482599"/>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Zwei Inhalte">
  <p:cSld name="Zwei Inhalte">
    <p:spTree>
      <p:nvGrpSpPr>
        <p:cNvPr id="1" name="Shape 48"/>
        <p:cNvGrpSpPr/>
        <p:nvPr/>
      </p:nvGrpSpPr>
      <p:grpSpPr>
        <a:xfrm>
          <a:off x="0" y="0"/>
          <a:ext cx="0" cy="0"/>
          <a:chOff x="0" y="0"/>
          <a:chExt cx="0" cy="0"/>
        </a:xfrm>
      </p:grpSpPr>
      <p:sp>
        <p:nvSpPr>
          <p:cNvPr id="49" name="Google Shape;49;p5"/>
          <p:cNvSpPr txBox="1">
            <a:spLocks noGrp="1"/>
          </p:cNvSpPr>
          <p:nvPr>
            <p:ph type="title"/>
          </p:nvPr>
        </p:nvSpPr>
        <p:spPr>
          <a:xfrm>
            <a:off x="334963" y="365126"/>
            <a:ext cx="9982229" cy="86845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rgbClr val="002060"/>
              </a:buClr>
              <a:buSzPts val="3200"/>
              <a:buFont typeface="Arial"/>
              <a:buNone/>
              <a:defRPr sz="32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0" name="Google Shape;50;p5"/>
          <p:cNvSpPr txBox="1">
            <a:spLocks noGrp="1"/>
          </p:cNvSpPr>
          <p:nvPr>
            <p:ph type="body" idx="1"/>
          </p:nvPr>
        </p:nvSpPr>
        <p:spPr>
          <a:xfrm>
            <a:off x="334963" y="1440000"/>
            <a:ext cx="5508000" cy="4471752"/>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000"/>
              </a:spcBef>
              <a:spcAft>
                <a:spcPts val="0"/>
              </a:spcAft>
              <a:buClr>
                <a:srgbClr val="FF9900"/>
              </a:buClr>
              <a:buSzPts val="2400"/>
              <a:buFont typeface="Arial"/>
              <a:buChar char="•"/>
              <a:defRPr sz="2400" b="0" i="0" u="none" strike="noStrike" cap="none">
                <a:solidFill>
                  <a:srgbClr val="002060"/>
                </a:solidFill>
                <a:latin typeface="Arial"/>
                <a:ea typeface="Arial"/>
                <a:cs typeface="Arial"/>
                <a:sym typeface="Arial"/>
              </a:defRPr>
            </a:lvl1pPr>
            <a:lvl2pPr marL="914400" marR="0" lvl="1" indent="-355600" algn="l" rtl="0">
              <a:lnSpc>
                <a:spcPct val="90000"/>
              </a:lnSpc>
              <a:spcBef>
                <a:spcPts val="500"/>
              </a:spcBef>
              <a:spcAft>
                <a:spcPts val="0"/>
              </a:spcAft>
              <a:buClr>
                <a:srgbClr val="FF9900"/>
              </a:buClr>
              <a:buSzPts val="2000"/>
              <a:buFont typeface="Arial"/>
              <a:buChar char="•"/>
              <a:defRPr sz="2000" b="0" i="0" u="none" strike="noStrike" cap="none">
                <a:solidFill>
                  <a:srgbClr val="002060"/>
                </a:solidFill>
                <a:latin typeface="Arial"/>
                <a:ea typeface="Arial"/>
                <a:cs typeface="Arial"/>
                <a:sym typeface="Arial"/>
              </a:defRPr>
            </a:lvl2pPr>
            <a:lvl3pPr marL="1371600" marR="0" lvl="2" indent="-342900" algn="l" rtl="0">
              <a:lnSpc>
                <a:spcPct val="90000"/>
              </a:lnSpc>
              <a:spcBef>
                <a:spcPts val="500"/>
              </a:spcBef>
              <a:spcAft>
                <a:spcPts val="0"/>
              </a:spcAft>
              <a:buClr>
                <a:srgbClr val="FF9900"/>
              </a:buClr>
              <a:buSzPts val="1800"/>
              <a:buFont typeface="Arial"/>
              <a:buChar char="•"/>
              <a:defRPr sz="1800" b="0" i="0" u="none" strike="noStrike" cap="none">
                <a:solidFill>
                  <a:srgbClr val="002060"/>
                </a:solidFill>
                <a:latin typeface="Arial"/>
                <a:ea typeface="Arial"/>
                <a:cs typeface="Arial"/>
                <a:sym typeface="Arial"/>
              </a:defRPr>
            </a:lvl3pPr>
            <a:lvl4pPr marL="1828800" marR="0" lvl="3"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4pPr>
            <a:lvl5pPr marL="2286000" marR="0" lvl="4"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51" name="Google Shape;51;p5"/>
          <p:cNvSpPr txBox="1">
            <a:spLocks noGrp="1"/>
          </p:cNvSpPr>
          <p:nvPr>
            <p:ph type="body" idx="2"/>
          </p:nvPr>
        </p:nvSpPr>
        <p:spPr>
          <a:xfrm>
            <a:off x="6344547" y="1441606"/>
            <a:ext cx="5508000" cy="4471751"/>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000"/>
              </a:spcBef>
              <a:spcAft>
                <a:spcPts val="0"/>
              </a:spcAft>
              <a:buClr>
                <a:srgbClr val="002060"/>
              </a:buClr>
              <a:buSzPts val="2400"/>
              <a:buFont typeface="Arial"/>
              <a:buChar char="•"/>
              <a:defRPr sz="2400" b="0" i="0" u="none" strike="noStrike" cap="none">
                <a:solidFill>
                  <a:srgbClr val="002060"/>
                </a:solidFill>
                <a:latin typeface="Arial"/>
                <a:ea typeface="Arial"/>
                <a:cs typeface="Arial"/>
                <a:sym typeface="Arial"/>
              </a:defRPr>
            </a:lvl1pPr>
            <a:lvl2pPr marL="914400" marR="0" lvl="1" indent="-355600" algn="l" rtl="0">
              <a:lnSpc>
                <a:spcPct val="90000"/>
              </a:lnSpc>
              <a:spcBef>
                <a:spcPts val="500"/>
              </a:spcBef>
              <a:spcAft>
                <a:spcPts val="0"/>
              </a:spcAft>
              <a:buClr>
                <a:srgbClr val="002060"/>
              </a:buClr>
              <a:buSzPts val="2000"/>
              <a:buFont typeface="Arial"/>
              <a:buChar char="•"/>
              <a:defRPr sz="2000" b="0" i="0" u="none" strike="noStrike" cap="none">
                <a:solidFill>
                  <a:srgbClr val="002060"/>
                </a:solidFill>
                <a:latin typeface="Arial"/>
                <a:ea typeface="Arial"/>
                <a:cs typeface="Arial"/>
                <a:sym typeface="Arial"/>
              </a:defRPr>
            </a:lvl2pPr>
            <a:lvl3pPr marL="1371600" marR="0" lvl="2" indent="-342900" algn="l" rtl="0">
              <a:lnSpc>
                <a:spcPct val="90000"/>
              </a:lnSpc>
              <a:spcBef>
                <a:spcPts val="500"/>
              </a:spcBef>
              <a:spcAft>
                <a:spcPts val="0"/>
              </a:spcAft>
              <a:buClr>
                <a:srgbClr val="002060"/>
              </a:buClr>
              <a:buSzPts val="1800"/>
              <a:buFont typeface="Arial"/>
              <a:buChar char="•"/>
              <a:defRPr sz="1800" b="0" i="0" u="none" strike="noStrike" cap="none">
                <a:solidFill>
                  <a:srgbClr val="002060"/>
                </a:solidFill>
                <a:latin typeface="Arial"/>
                <a:ea typeface="Arial"/>
                <a:cs typeface="Arial"/>
                <a:sym typeface="Arial"/>
              </a:defRPr>
            </a:lvl3pPr>
            <a:lvl4pPr marL="1828800" marR="0" lvl="3" indent="-330200" algn="l" rtl="0">
              <a:lnSpc>
                <a:spcPct val="90000"/>
              </a:lnSpc>
              <a:spcBef>
                <a:spcPts val="500"/>
              </a:spcBef>
              <a:spcAft>
                <a:spcPts val="0"/>
              </a:spcAft>
              <a:buClr>
                <a:srgbClr val="002060"/>
              </a:buClr>
              <a:buSzPts val="1600"/>
              <a:buFont typeface="Arial"/>
              <a:buChar char="•"/>
              <a:defRPr sz="1600" b="0" i="0" u="none" strike="noStrike" cap="none">
                <a:solidFill>
                  <a:srgbClr val="002060"/>
                </a:solidFill>
                <a:latin typeface="Arial"/>
                <a:ea typeface="Arial"/>
                <a:cs typeface="Arial"/>
                <a:sym typeface="Arial"/>
              </a:defRPr>
            </a:lvl4pPr>
            <a:lvl5pPr marL="2286000" marR="0" lvl="4" indent="-330200" algn="l" rtl="0">
              <a:lnSpc>
                <a:spcPct val="90000"/>
              </a:lnSpc>
              <a:spcBef>
                <a:spcPts val="500"/>
              </a:spcBef>
              <a:spcAft>
                <a:spcPts val="0"/>
              </a:spcAft>
              <a:buClr>
                <a:srgbClr val="002060"/>
              </a:buClr>
              <a:buSzPts val="1600"/>
              <a:buFont typeface="Arial"/>
              <a:buChar char="•"/>
              <a:defRPr sz="1600" b="0" i="0" u="none" strike="noStrike" cap="none">
                <a:solidFill>
                  <a:srgbClr val="002060"/>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52" name="Google Shape;52;p5"/>
          <p:cNvSpPr txBox="1">
            <a:spLocks noGrp="1"/>
          </p:cNvSpPr>
          <p:nvPr>
            <p:ph type="body" idx="3"/>
          </p:nvPr>
        </p:nvSpPr>
        <p:spPr>
          <a:xfrm>
            <a:off x="334963" y="6010275"/>
            <a:ext cx="9662477" cy="482599"/>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orient="horz" pos="1865">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and Subtitle">
  <p:cSld name="Two Content and Subtitle">
    <p:spTree>
      <p:nvGrpSpPr>
        <p:cNvPr id="1" name="Shape 53"/>
        <p:cNvGrpSpPr/>
        <p:nvPr/>
      </p:nvGrpSpPr>
      <p:grpSpPr>
        <a:xfrm>
          <a:off x="0" y="0"/>
          <a:ext cx="0" cy="0"/>
          <a:chOff x="0" y="0"/>
          <a:chExt cx="0" cy="0"/>
        </a:xfrm>
      </p:grpSpPr>
      <p:sp>
        <p:nvSpPr>
          <p:cNvPr id="54" name="Google Shape;54;p6"/>
          <p:cNvSpPr txBox="1">
            <a:spLocks noGrp="1"/>
          </p:cNvSpPr>
          <p:nvPr>
            <p:ph type="body" idx="1"/>
          </p:nvPr>
        </p:nvSpPr>
        <p:spPr>
          <a:xfrm>
            <a:off x="334963" y="855571"/>
            <a:ext cx="9982800" cy="42706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55" name="Google Shape;55;p6"/>
          <p:cNvSpPr txBox="1">
            <a:spLocks noGrp="1"/>
          </p:cNvSpPr>
          <p:nvPr>
            <p:ph type="title"/>
          </p:nvPr>
        </p:nvSpPr>
        <p:spPr>
          <a:xfrm>
            <a:off x="334963" y="365126"/>
            <a:ext cx="9982800" cy="529200"/>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rgbClr val="002060"/>
              </a:buClr>
              <a:buSzPts val="3200"/>
              <a:buFont typeface="Arial"/>
              <a:buNone/>
              <a:defRPr sz="32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Google Shape;56;p6"/>
          <p:cNvSpPr txBox="1">
            <a:spLocks noGrp="1"/>
          </p:cNvSpPr>
          <p:nvPr>
            <p:ph type="body" idx="2"/>
          </p:nvPr>
        </p:nvSpPr>
        <p:spPr>
          <a:xfrm>
            <a:off x="334963" y="6010275"/>
            <a:ext cx="9662477" cy="482599"/>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57" name="Google Shape;57;p6"/>
          <p:cNvSpPr txBox="1">
            <a:spLocks noGrp="1"/>
          </p:cNvSpPr>
          <p:nvPr>
            <p:ph type="body" idx="3"/>
          </p:nvPr>
        </p:nvSpPr>
        <p:spPr>
          <a:xfrm>
            <a:off x="334963" y="1440000"/>
            <a:ext cx="5508000" cy="4471752"/>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000"/>
              </a:spcBef>
              <a:spcAft>
                <a:spcPts val="0"/>
              </a:spcAft>
              <a:buClr>
                <a:srgbClr val="FF9900"/>
              </a:buClr>
              <a:buSzPts val="2400"/>
              <a:buFont typeface="Arial"/>
              <a:buChar char="•"/>
              <a:defRPr sz="2400" b="0" i="0" u="none" strike="noStrike" cap="none">
                <a:solidFill>
                  <a:srgbClr val="002060"/>
                </a:solidFill>
                <a:latin typeface="Arial"/>
                <a:ea typeface="Arial"/>
                <a:cs typeface="Arial"/>
                <a:sym typeface="Arial"/>
              </a:defRPr>
            </a:lvl1pPr>
            <a:lvl2pPr marL="914400" marR="0" lvl="1" indent="-355600" algn="l" rtl="0">
              <a:lnSpc>
                <a:spcPct val="90000"/>
              </a:lnSpc>
              <a:spcBef>
                <a:spcPts val="500"/>
              </a:spcBef>
              <a:spcAft>
                <a:spcPts val="0"/>
              </a:spcAft>
              <a:buClr>
                <a:srgbClr val="FF9900"/>
              </a:buClr>
              <a:buSzPts val="2000"/>
              <a:buFont typeface="Arial"/>
              <a:buChar char="•"/>
              <a:defRPr sz="2000" b="0" i="0" u="none" strike="noStrike" cap="none">
                <a:solidFill>
                  <a:srgbClr val="002060"/>
                </a:solidFill>
                <a:latin typeface="Arial"/>
                <a:ea typeface="Arial"/>
                <a:cs typeface="Arial"/>
                <a:sym typeface="Arial"/>
              </a:defRPr>
            </a:lvl2pPr>
            <a:lvl3pPr marL="1371600" marR="0" lvl="2" indent="-342900" algn="l" rtl="0">
              <a:lnSpc>
                <a:spcPct val="90000"/>
              </a:lnSpc>
              <a:spcBef>
                <a:spcPts val="500"/>
              </a:spcBef>
              <a:spcAft>
                <a:spcPts val="0"/>
              </a:spcAft>
              <a:buClr>
                <a:srgbClr val="FF9900"/>
              </a:buClr>
              <a:buSzPts val="1800"/>
              <a:buFont typeface="Arial"/>
              <a:buChar char="•"/>
              <a:defRPr sz="1800" b="0" i="0" u="none" strike="noStrike" cap="none">
                <a:solidFill>
                  <a:srgbClr val="002060"/>
                </a:solidFill>
                <a:latin typeface="Arial"/>
                <a:ea typeface="Arial"/>
                <a:cs typeface="Arial"/>
                <a:sym typeface="Arial"/>
              </a:defRPr>
            </a:lvl3pPr>
            <a:lvl4pPr marL="1828800" marR="0" lvl="3"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4pPr>
            <a:lvl5pPr marL="2286000" marR="0" lvl="4"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58" name="Google Shape;58;p6"/>
          <p:cNvSpPr txBox="1">
            <a:spLocks noGrp="1"/>
          </p:cNvSpPr>
          <p:nvPr>
            <p:ph type="body" idx="4"/>
          </p:nvPr>
        </p:nvSpPr>
        <p:spPr>
          <a:xfrm>
            <a:off x="6344549" y="1440000"/>
            <a:ext cx="5508000" cy="4471752"/>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000"/>
              </a:spcBef>
              <a:spcAft>
                <a:spcPts val="0"/>
              </a:spcAft>
              <a:buClr>
                <a:srgbClr val="FF9900"/>
              </a:buClr>
              <a:buSzPts val="2400"/>
              <a:buFont typeface="Arial"/>
              <a:buChar char="•"/>
              <a:defRPr sz="2400" b="0" i="0" u="none" strike="noStrike" cap="none">
                <a:solidFill>
                  <a:srgbClr val="002060"/>
                </a:solidFill>
                <a:latin typeface="Arial"/>
                <a:ea typeface="Arial"/>
                <a:cs typeface="Arial"/>
                <a:sym typeface="Arial"/>
              </a:defRPr>
            </a:lvl1pPr>
            <a:lvl2pPr marL="914400" marR="0" lvl="1" indent="-355600" algn="l" rtl="0">
              <a:lnSpc>
                <a:spcPct val="90000"/>
              </a:lnSpc>
              <a:spcBef>
                <a:spcPts val="500"/>
              </a:spcBef>
              <a:spcAft>
                <a:spcPts val="0"/>
              </a:spcAft>
              <a:buClr>
                <a:srgbClr val="FF9900"/>
              </a:buClr>
              <a:buSzPts val="2000"/>
              <a:buFont typeface="Arial"/>
              <a:buChar char="•"/>
              <a:defRPr sz="2000" b="0" i="0" u="none" strike="noStrike" cap="none">
                <a:solidFill>
                  <a:srgbClr val="002060"/>
                </a:solidFill>
                <a:latin typeface="Arial"/>
                <a:ea typeface="Arial"/>
                <a:cs typeface="Arial"/>
                <a:sym typeface="Arial"/>
              </a:defRPr>
            </a:lvl2pPr>
            <a:lvl3pPr marL="1371600" marR="0" lvl="2" indent="-342900" algn="l" rtl="0">
              <a:lnSpc>
                <a:spcPct val="90000"/>
              </a:lnSpc>
              <a:spcBef>
                <a:spcPts val="500"/>
              </a:spcBef>
              <a:spcAft>
                <a:spcPts val="0"/>
              </a:spcAft>
              <a:buClr>
                <a:srgbClr val="FF9900"/>
              </a:buClr>
              <a:buSzPts val="1800"/>
              <a:buFont typeface="Arial"/>
              <a:buChar char="•"/>
              <a:defRPr sz="1800" b="0" i="0" u="none" strike="noStrike" cap="none">
                <a:solidFill>
                  <a:srgbClr val="002060"/>
                </a:solidFill>
                <a:latin typeface="Arial"/>
                <a:ea typeface="Arial"/>
                <a:cs typeface="Arial"/>
                <a:sym typeface="Arial"/>
              </a:defRPr>
            </a:lvl3pPr>
            <a:lvl4pPr marL="1828800" marR="0" lvl="3"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4pPr>
            <a:lvl5pPr marL="2286000" marR="0" lvl="4" indent="-330200" algn="l" rtl="0">
              <a:lnSpc>
                <a:spcPct val="90000"/>
              </a:lnSpc>
              <a:spcBef>
                <a:spcPts val="500"/>
              </a:spcBef>
              <a:spcAft>
                <a:spcPts val="0"/>
              </a:spcAft>
              <a:buClr>
                <a:srgbClr val="FF9900"/>
              </a:buClr>
              <a:buSzPts val="1600"/>
              <a:buFont typeface="Arial"/>
              <a:buChar char="•"/>
              <a:defRPr sz="1600" b="0" i="0" u="none" strike="noStrike" cap="none">
                <a:solidFill>
                  <a:srgbClr val="002060"/>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mpty slide">
  <p:cSld name="Empty slide">
    <p:spTree>
      <p:nvGrpSpPr>
        <p:cNvPr id="1" name="Shape 59"/>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cxnSp>
        <p:nvCxnSpPr>
          <p:cNvPr id="10" name="Google Shape;10;p1"/>
          <p:cNvCxnSpPr/>
          <p:nvPr/>
        </p:nvCxnSpPr>
        <p:spPr>
          <a:xfrm>
            <a:off x="334963" y="1200150"/>
            <a:ext cx="11542909" cy="0"/>
          </a:xfrm>
          <a:prstGeom prst="straightConnector1">
            <a:avLst/>
          </a:prstGeom>
          <a:noFill/>
          <a:ln w="19050" cap="flat" cmpd="sng">
            <a:solidFill>
              <a:srgbClr val="FF9900"/>
            </a:solidFill>
            <a:prstDash val="solid"/>
            <a:round/>
            <a:headEnd type="none" w="med" len="med"/>
            <a:tailEnd type="none" w="med" len="med"/>
          </a:ln>
        </p:spPr>
      </p:cxnSp>
      <p:pic>
        <p:nvPicPr>
          <p:cNvPr id="11" name="Google Shape;11;p1"/>
          <p:cNvPicPr preferRelativeResize="0"/>
          <p:nvPr/>
        </p:nvPicPr>
        <p:blipFill rotWithShape="1">
          <a:blip r:embed="rId8">
            <a:alphaModFix/>
          </a:blip>
          <a:srcRect/>
          <a:stretch/>
        </p:blipFill>
        <p:spPr>
          <a:xfrm>
            <a:off x="10410484" y="311433"/>
            <a:ext cx="1467389" cy="484478"/>
          </a:xfrm>
          <a:prstGeom prst="rect">
            <a:avLst/>
          </a:prstGeom>
          <a:noFill/>
          <a:ln>
            <a:noFill/>
          </a:ln>
        </p:spPr>
      </p:pic>
      <p:sp>
        <p:nvSpPr>
          <p:cNvPr id="12" name="Google Shape;12;p1"/>
          <p:cNvSpPr/>
          <p:nvPr/>
        </p:nvSpPr>
        <p:spPr>
          <a:xfrm>
            <a:off x="0" y="6544721"/>
            <a:ext cx="12192000" cy="385789"/>
          </a:xfrm>
          <a:prstGeom prst="rect">
            <a:avLst/>
          </a:prstGeom>
          <a:solidFill>
            <a:srgbClr val="9CBE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9CBE45"/>
              </a:solidFill>
              <a:latin typeface="Arial"/>
              <a:ea typeface="Arial"/>
              <a:cs typeface="Arial"/>
              <a:sym typeface="Arial"/>
            </a:endParaRPr>
          </a:p>
        </p:txBody>
      </p:sp>
      <p:grpSp>
        <p:nvGrpSpPr>
          <p:cNvPr id="13" name="Google Shape;13;p1"/>
          <p:cNvGrpSpPr/>
          <p:nvPr/>
        </p:nvGrpSpPr>
        <p:grpSpPr>
          <a:xfrm>
            <a:off x="10168260" y="5983477"/>
            <a:ext cx="1964535" cy="565062"/>
            <a:chOff x="10161910" y="5983477"/>
            <a:chExt cx="1964535" cy="565062"/>
          </a:xfrm>
        </p:grpSpPr>
        <p:grpSp>
          <p:nvGrpSpPr>
            <p:cNvPr id="14" name="Google Shape;14;p1"/>
            <p:cNvGrpSpPr/>
            <p:nvPr/>
          </p:nvGrpSpPr>
          <p:grpSpPr>
            <a:xfrm>
              <a:off x="11570903" y="5983477"/>
              <a:ext cx="555542" cy="565062"/>
              <a:chOff x="6114980" y="2695609"/>
              <a:chExt cx="831852" cy="846107"/>
            </a:xfrm>
          </p:grpSpPr>
          <p:pic>
            <p:nvPicPr>
              <p:cNvPr id="15" name="Google Shape;15;p1"/>
              <p:cNvPicPr preferRelativeResize="0"/>
              <p:nvPr/>
            </p:nvPicPr>
            <p:blipFill rotWithShape="1">
              <a:blip r:embed="rId9">
                <a:alphaModFix/>
              </a:blip>
              <a:srcRect l="23822" r="23631" b="34108"/>
              <a:stretch/>
            </p:blipFill>
            <p:spPr>
              <a:xfrm>
                <a:off x="6114980" y="2695609"/>
                <a:ext cx="831852" cy="733391"/>
              </a:xfrm>
              <a:prstGeom prst="rect">
                <a:avLst/>
              </a:prstGeom>
              <a:noFill/>
              <a:ln>
                <a:noFill/>
              </a:ln>
            </p:spPr>
          </p:pic>
          <p:pic>
            <p:nvPicPr>
              <p:cNvPr id="16" name="Google Shape;16;p1"/>
              <p:cNvPicPr preferRelativeResize="0"/>
              <p:nvPr/>
            </p:nvPicPr>
            <p:blipFill rotWithShape="1">
              <a:blip r:embed="rId10">
                <a:alphaModFix/>
              </a:blip>
              <a:srcRect l="43983" t="60828" r="45036" b="34108"/>
              <a:stretch/>
            </p:blipFill>
            <p:spPr>
              <a:xfrm>
                <a:off x="6434137" y="3429000"/>
                <a:ext cx="173832" cy="56358"/>
              </a:xfrm>
              <a:prstGeom prst="rect">
                <a:avLst/>
              </a:prstGeom>
              <a:noFill/>
              <a:ln>
                <a:noFill/>
              </a:ln>
            </p:spPr>
          </p:pic>
          <p:pic>
            <p:nvPicPr>
              <p:cNvPr id="17" name="Google Shape;17;p1"/>
              <p:cNvPicPr preferRelativeResize="0"/>
              <p:nvPr/>
            </p:nvPicPr>
            <p:blipFill rotWithShape="1">
              <a:blip r:embed="rId10">
                <a:alphaModFix/>
              </a:blip>
              <a:srcRect l="43983" t="60828" r="45036" b="34108"/>
              <a:stretch/>
            </p:blipFill>
            <p:spPr>
              <a:xfrm>
                <a:off x="6434137" y="3485358"/>
                <a:ext cx="173832" cy="56358"/>
              </a:xfrm>
              <a:prstGeom prst="rect">
                <a:avLst/>
              </a:prstGeom>
              <a:noFill/>
              <a:ln>
                <a:noFill/>
              </a:ln>
            </p:spPr>
          </p:pic>
        </p:grpSp>
        <p:grpSp>
          <p:nvGrpSpPr>
            <p:cNvPr id="18" name="Google Shape;18;p1"/>
            <p:cNvGrpSpPr/>
            <p:nvPr/>
          </p:nvGrpSpPr>
          <p:grpSpPr>
            <a:xfrm>
              <a:off x="10161910" y="5983477"/>
              <a:ext cx="436799" cy="565062"/>
              <a:chOff x="3848029" y="2695609"/>
              <a:chExt cx="654050" cy="846107"/>
            </a:xfrm>
          </p:grpSpPr>
          <p:pic>
            <p:nvPicPr>
              <p:cNvPr id="19" name="Google Shape;19;p1"/>
              <p:cNvPicPr preferRelativeResize="0"/>
              <p:nvPr/>
            </p:nvPicPr>
            <p:blipFill rotWithShape="1">
              <a:blip r:embed="rId11">
                <a:alphaModFix/>
              </a:blip>
              <a:srcRect l="29281" r="29403" b="34108"/>
              <a:stretch/>
            </p:blipFill>
            <p:spPr>
              <a:xfrm>
                <a:off x="3848029" y="2695609"/>
                <a:ext cx="654050" cy="733391"/>
              </a:xfrm>
              <a:prstGeom prst="rect">
                <a:avLst/>
              </a:prstGeom>
              <a:noFill/>
              <a:ln>
                <a:noFill/>
              </a:ln>
            </p:spPr>
          </p:pic>
          <p:pic>
            <p:nvPicPr>
              <p:cNvPr id="20" name="Google Shape;20;p1"/>
              <p:cNvPicPr preferRelativeResize="0"/>
              <p:nvPr/>
            </p:nvPicPr>
            <p:blipFill rotWithShape="1">
              <a:blip r:embed="rId12">
                <a:alphaModFix/>
              </a:blip>
              <a:srcRect l="45832" t="60828" r="45293" b="34108"/>
              <a:stretch/>
            </p:blipFill>
            <p:spPr>
              <a:xfrm>
                <a:off x="4107655" y="3429000"/>
                <a:ext cx="140495" cy="56358"/>
              </a:xfrm>
              <a:prstGeom prst="rect">
                <a:avLst/>
              </a:prstGeom>
              <a:noFill/>
              <a:ln>
                <a:noFill/>
              </a:ln>
            </p:spPr>
          </p:pic>
          <p:pic>
            <p:nvPicPr>
              <p:cNvPr id="21" name="Google Shape;21;p1"/>
              <p:cNvPicPr preferRelativeResize="0"/>
              <p:nvPr/>
            </p:nvPicPr>
            <p:blipFill rotWithShape="1">
              <a:blip r:embed="rId12">
                <a:alphaModFix/>
              </a:blip>
              <a:srcRect l="45832" t="60828" r="45293" b="34108"/>
              <a:stretch/>
            </p:blipFill>
            <p:spPr>
              <a:xfrm>
                <a:off x="4110036" y="3485358"/>
                <a:ext cx="140495" cy="56358"/>
              </a:xfrm>
              <a:prstGeom prst="rect">
                <a:avLst/>
              </a:prstGeom>
              <a:noFill/>
              <a:ln>
                <a:noFill/>
              </a:ln>
            </p:spPr>
          </p:pic>
        </p:grpSp>
        <p:grpSp>
          <p:nvGrpSpPr>
            <p:cNvPr id="22" name="Google Shape;22;p1"/>
            <p:cNvGrpSpPr/>
            <p:nvPr/>
          </p:nvGrpSpPr>
          <p:grpSpPr>
            <a:xfrm>
              <a:off x="10617795" y="5983477"/>
              <a:ext cx="521615" cy="565062"/>
              <a:chOff x="4502079" y="2695609"/>
              <a:chExt cx="781050" cy="846107"/>
            </a:xfrm>
          </p:grpSpPr>
          <p:pic>
            <p:nvPicPr>
              <p:cNvPr id="23" name="Google Shape;23;p1"/>
              <p:cNvPicPr preferRelativeResize="0"/>
              <p:nvPr/>
            </p:nvPicPr>
            <p:blipFill rotWithShape="1">
              <a:blip r:embed="rId13">
                <a:alphaModFix/>
              </a:blip>
              <a:srcRect l="26192" r="24471" b="34108"/>
              <a:stretch/>
            </p:blipFill>
            <p:spPr>
              <a:xfrm>
                <a:off x="4502079" y="2695609"/>
                <a:ext cx="781050" cy="733391"/>
              </a:xfrm>
              <a:prstGeom prst="rect">
                <a:avLst/>
              </a:prstGeom>
              <a:noFill/>
              <a:ln>
                <a:noFill/>
              </a:ln>
            </p:spPr>
          </p:pic>
          <p:pic>
            <p:nvPicPr>
              <p:cNvPr id="24" name="Google Shape;24;p1"/>
              <p:cNvPicPr preferRelativeResize="0"/>
              <p:nvPr/>
            </p:nvPicPr>
            <p:blipFill rotWithShape="1">
              <a:blip r:embed="rId14">
                <a:alphaModFix/>
              </a:blip>
              <a:srcRect l="46402" t="60828" r="46679" b="34108"/>
              <a:stretch/>
            </p:blipFill>
            <p:spPr>
              <a:xfrm>
                <a:off x="4819650" y="3429000"/>
                <a:ext cx="109538" cy="56358"/>
              </a:xfrm>
              <a:prstGeom prst="rect">
                <a:avLst/>
              </a:prstGeom>
              <a:noFill/>
              <a:ln>
                <a:noFill/>
              </a:ln>
            </p:spPr>
          </p:pic>
          <p:pic>
            <p:nvPicPr>
              <p:cNvPr id="25" name="Google Shape;25;p1"/>
              <p:cNvPicPr preferRelativeResize="0"/>
              <p:nvPr/>
            </p:nvPicPr>
            <p:blipFill rotWithShape="1">
              <a:blip r:embed="rId14">
                <a:alphaModFix/>
              </a:blip>
              <a:srcRect l="46402" t="60828" r="46679" b="34108"/>
              <a:stretch/>
            </p:blipFill>
            <p:spPr>
              <a:xfrm>
                <a:off x="4819650" y="3485358"/>
                <a:ext cx="109538" cy="56358"/>
              </a:xfrm>
              <a:prstGeom prst="rect">
                <a:avLst/>
              </a:prstGeom>
              <a:noFill/>
              <a:ln>
                <a:noFill/>
              </a:ln>
            </p:spPr>
          </p:pic>
        </p:grpSp>
        <p:grpSp>
          <p:nvGrpSpPr>
            <p:cNvPr id="26" name="Google Shape;26;p1"/>
            <p:cNvGrpSpPr/>
            <p:nvPr/>
          </p:nvGrpSpPr>
          <p:grpSpPr>
            <a:xfrm>
              <a:off x="11085334" y="5983477"/>
              <a:ext cx="555542" cy="565062"/>
              <a:chOff x="5283128" y="2695609"/>
              <a:chExt cx="831851" cy="846107"/>
            </a:xfrm>
          </p:grpSpPr>
          <p:pic>
            <p:nvPicPr>
              <p:cNvPr id="27" name="Google Shape;27;p1"/>
              <p:cNvPicPr preferRelativeResize="0"/>
              <p:nvPr/>
            </p:nvPicPr>
            <p:blipFill rotWithShape="1">
              <a:blip r:embed="rId15">
                <a:alphaModFix/>
              </a:blip>
              <a:srcRect l="24105" r="23349" b="34108"/>
              <a:stretch/>
            </p:blipFill>
            <p:spPr>
              <a:xfrm>
                <a:off x="5283128" y="2695609"/>
                <a:ext cx="831851" cy="733391"/>
              </a:xfrm>
              <a:prstGeom prst="rect">
                <a:avLst/>
              </a:prstGeom>
              <a:noFill/>
              <a:ln>
                <a:noFill/>
              </a:ln>
            </p:spPr>
          </p:pic>
          <p:pic>
            <p:nvPicPr>
              <p:cNvPr id="28" name="Google Shape;28;p1"/>
              <p:cNvPicPr preferRelativeResize="0"/>
              <p:nvPr/>
            </p:nvPicPr>
            <p:blipFill rotWithShape="1">
              <a:blip r:embed="rId16">
                <a:alphaModFix/>
              </a:blip>
              <a:srcRect l="43865" t="60828" r="46804" b="34108"/>
              <a:stretch/>
            </p:blipFill>
            <p:spPr>
              <a:xfrm>
                <a:off x="5595938" y="3429000"/>
                <a:ext cx="147710" cy="56358"/>
              </a:xfrm>
              <a:prstGeom prst="rect">
                <a:avLst/>
              </a:prstGeom>
              <a:noFill/>
              <a:ln>
                <a:noFill/>
              </a:ln>
            </p:spPr>
          </p:pic>
          <p:pic>
            <p:nvPicPr>
              <p:cNvPr id="29" name="Google Shape;29;p1"/>
              <p:cNvPicPr preferRelativeResize="0"/>
              <p:nvPr/>
            </p:nvPicPr>
            <p:blipFill rotWithShape="1">
              <a:blip r:embed="rId16">
                <a:alphaModFix/>
              </a:blip>
              <a:srcRect l="43865" t="60828" r="46804" b="34108"/>
              <a:stretch/>
            </p:blipFill>
            <p:spPr>
              <a:xfrm>
                <a:off x="5595938" y="3485358"/>
                <a:ext cx="147710" cy="56358"/>
              </a:xfrm>
              <a:prstGeom prst="rect">
                <a:avLst/>
              </a:prstGeom>
              <a:noFill/>
              <a:ln>
                <a:noFill/>
              </a:ln>
            </p:spPr>
          </p:pic>
        </p:grpSp>
      </p:grpSp>
      <p:sp>
        <p:nvSpPr>
          <p:cNvPr id="30" name="Google Shape;30;p1"/>
          <p:cNvSpPr/>
          <p:nvPr/>
        </p:nvSpPr>
        <p:spPr>
          <a:xfrm flipH="1">
            <a:off x="7593547" y="6713999"/>
            <a:ext cx="3924000" cy="144000"/>
          </a:xfrm>
          <a:prstGeom prst="rtTriangle">
            <a:avLst/>
          </a:prstGeom>
          <a:solidFill>
            <a:srgbClr val="9CBE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9CBE45"/>
              </a:solidFill>
              <a:latin typeface="Arial"/>
              <a:ea typeface="Arial"/>
              <a:cs typeface="Arial"/>
              <a:sym typeface="Arial"/>
            </a:endParaRPr>
          </a:p>
        </p:txBody>
      </p:sp>
      <p:sp>
        <p:nvSpPr>
          <p:cNvPr id="31" name="Google Shape;31;p1"/>
          <p:cNvSpPr/>
          <p:nvPr/>
        </p:nvSpPr>
        <p:spPr>
          <a:xfrm>
            <a:off x="11503661" y="6714000"/>
            <a:ext cx="688340" cy="144000"/>
          </a:xfrm>
          <a:prstGeom prst="rect">
            <a:avLst/>
          </a:prstGeom>
          <a:solidFill>
            <a:srgbClr val="9CBE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9CBE45"/>
              </a:solidFill>
              <a:latin typeface="Arial"/>
              <a:ea typeface="Arial"/>
              <a:cs typeface="Arial"/>
              <a:sym typeface="Arial"/>
            </a:endParaRPr>
          </a:p>
        </p:txBody>
      </p:sp>
      <p:sp>
        <p:nvSpPr>
          <p:cNvPr id="32" name="Google Shape;32;p1"/>
          <p:cNvSpPr/>
          <p:nvPr/>
        </p:nvSpPr>
        <p:spPr>
          <a:xfrm>
            <a:off x="340164" y="6544722"/>
            <a:ext cx="5137176" cy="33855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400" b="0" i="0" u="none" strike="noStrike" cap="none">
                <a:solidFill>
                  <a:schemeClr val="dk1"/>
                </a:solidFill>
                <a:latin typeface="Arial"/>
                <a:ea typeface="Arial"/>
                <a:cs typeface="Arial"/>
                <a:sym typeface="Arial"/>
              </a:rPr>
              <a:t>INTERNATIONAL </a:t>
            </a:r>
            <a:r>
              <a:rPr lang="en-GB" sz="1600" b="1" i="0" u="none" strike="noStrike" cap="none">
                <a:solidFill>
                  <a:schemeClr val="dk1"/>
                </a:solidFill>
                <a:latin typeface="Arial"/>
                <a:ea typeface="Arial"/>
                <a:cs typeface="Arial"/>
                <a:sym typeface="Arial"/>
              </a:rPr>
              <a:t>CTEPH</a:t>
            </a:r>
            <a:r>
              <a:rPr lang="en-GB" sz="1400" b="0" i="0" u="none" strike="noStrike" cap="none">
                <a:solidFill>
                  <a:schemeClr val="dk1"/>
                </a:solidFill>
                <a:latin typeface="Arial"/>
                <a:ea typeface="Arial"/>
                <a:cs typeface="Arial"/>
                <a:sym typeface="Arial"/>
              </a:rPr>
              <a:t> CONFERENCE </a:t>
            </a:r>
            <a:r>
              <a:rPr lang="en-GB" sz="1600" b="1" i="0" u="none" strike="noStrike" cap="none">
                <a:solidFill>
                  <a:schemeClr val="dk1"/>
                </a:solidFill>
                <a:latin typeface="Arial"/>
                <a:ea typeface="Arial"/>
                <a:cs typeface="Arial"/>
                <a:sym typeface="Arial"/>
              </a:rPr>
              <a:t>2026</a:t>
            </a:r>
            <a:r>
              <a:rPr lang="en-GB" sz="1400" b="0" i="0" u="none" strike="noStrike" cap="none">
                <a:solidFill>
                  <a:schemeClr val="dk1"/>
                </a:solidFill>
                <a:latin typeface="Arial"/>
                <a:ea typeface="Arial"/>
                <a:cs typeface="Arial"/>
                <a:sym typeface="Arial"/>
              </a:rPr>
              <a:t> </a:t>
            </a:r>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913">
          <p15:clr>
            <a:srgbClr val="F26B43"/>
          </p15:clr>
        </p15:guide>
        <p15:guide id="2" pos="3840">
          <p15:clr>
            <a:srgbClr val="F26B43"/>
          </p15:clr>
        </p15:guide>
        <p15:guide id="3" pos="7469">
          <p15:clr>
            <a:srgbClr val="F26B43"/>
          </p15:clr>
        </p15:guide>
        <p15:guide id="4" pos="211">
          <p15:clr>
            <a:srgbClr val="F26B43"/>
          </p15:clr>
        </p15:guide>
        <p15:guide id="5" orient="horz" pos="3725">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8"/>
          <p:cNvSpPr txBox="1">
            <a:spLocks noGrp="1"/>
          </p:cNvSpPr>
          <p:nvPr>
            <p:ph type="body" idx="1"/>
          </p:nvPr>
        </p:nvSpPr>
        <p:spPr>
          <a:xfrm>
            <a:off x="396465" y="5457407"/>
            <a:ext cx="11399070" cy="50165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3200"/>
              <a:buNone/>
            </a:pPr>
            <a:r>
              <a:rPr lang="en-GB"/>
              <a:t>ICC 2026</a:t>
            </a:r>
            <a:endParaRPr/>
          </a:p>
        </p:txBody>
      </p:sp>
      <p:sp>
        <p:nvSpPr>
          <p:cNvPr id="65" name="Google Shape;65;p8"/>
          <p:cNvSpPr txBox="1">
            <a:spLocks noGrp="1"/>
          </p:cNvSpPr>
          <p:nvPr>
            <p:ph type="body" idx="2"/>
          </p:nvPr>
        </p:nvSpPr>
        <p:spPr>
          <a:xfrm>
            <a:off x="3290094" y="5998706"/>
            <a:ext cx="5611813" cy="50165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GB"/>
              <a:t>Abstract template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9"/>
          <p:cNvSpPr txBox="1">
            <a:spLocks noGrp="1"/>
          </p:cNvSpPr>
          <p:nvPr>
            <p:ph type="body" idx="1"/>
          </p:nvPr>
        </p:nvSpPr>
        <p:spPr>
          <a:xfrm>
            <a:off x="334963" y="1440611"/>
            <a:ext cx="11522075" cy="4778118"/>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SzPts val="2000"/>
              <a:buNone/>
            </a:pPr>
            <a:r>
              <a:rPr lang="en-GB" sz="2000" b="1" dirty="0"/>
              <a:t>Sex Differences in Balloon Pulmonary Angioplasty for Chronic Thromboembolic Pulmonary Hypertension: A German Single-</a:t>
            </a:r>
            <a:r>
              <a:rPr lang="en-GB" sz="2000" b="1" dirty="0" err="1"/>
              <a:t>Center</a:t>
            </a:r>
            <a:r>
              <a:rPr lang="en-GB" sz="2000" b="1" dirty="0"/>
              <a:t> High-Volume Study</a:t>
            </a:r>
            <a:endParaRPr sz="2000" dirty="0"/>
          </a:p>
          <a:p>
            <a:pPr marL="0" lvl="0" indent="0" algn="ctr" rtl="0">
              <a:lnSpc>
                <a:spcPct val="90000"/>
              </a:lnSpc>
              <a:spcBef>
                <a:spcPts val="1000"/>
              </a:spcBef>
              <a:spcAft>
                <a:spcPts val="0"/>
              </a:spcAft>
              <a:buSzPts val="2400"/>
              <a:buNone/>
            </a:pPr>
            <a:endParaRPr dirty="0"/>
          </a:p>
          <a:p>
            <a:pPr marL="228600" lvl="0" indent="-228600" algn="l" rtl="0">
              <a:lnSpc>
                <a:spcPct val="90000"/>
              </a:lnSpc>
              <a:spcBef>
                <a:spcPts val="1000"/>
              </a:spcBef>
              <a:spcAft>
                <a:spcPts val="0"/>
              </a:spcAft>
              <a:buClr>
                <a:srgbClr val="FF9900"/>
              </a:buClr>
              <a:buSzPts val="1400"/>
              <a:buFont typeface="Arial"/>
              <a:buChar char="•"/>
            </a:pPr>
            <a:r>
              <a:rPr lang="en-GB" sz="1400" dirty="0">
                <a:solidFill>
                  <a:srgbClr val="1A335C"/>
                </a:solidFill>
                <a:latin typeface="Calibri"/>
                <a:ea typeface="Calibri"/>
                <a:cs typeface="Calibri"/>
                <a:sym typeface="Calibri"/>
              </a:rPr>
              <a:t>[Leili Jafari], [Justus Liebig University, Giessen, Germany]</a:t>
            </a:r>
            <a:endParaRPr sz="1400" baseline="30000" dirty="0">
              <a:solidFill>
                <a:srgbClr val="1A335C"/>
              </a:solidFill>
              <a:latin typeface="Calibri"/>
              <a:ea typeface="Calibri"/>
              <a:cs typeface="Calibri"/>
              <a:sym typeface="Calibri"/>
            </a:endParaRPr>
          </a:p>
          <a:p>
            <a:pPr marL="228600" lvl="0" indent="-228600" algn="l" rtl="0">
              <a:lnSpc>
                <a:spcPct val="90000"/>
              </a:lnSpc>
              <a:spcBef>
                <a:spcPts val="1000"/>
              </a:spcBef>
              <a:spcAft>
                <a:spcPts val="0"/>
              </a:spcAft>
              <a:buClr>
                <a:srgbClr val="FF9900"/>
              </a:buClr>
              <a:buSzPts val="1400"/>
              <a:buFont typeface="Arial"/>
              <a:buChar char="•"/>
            </a:pPr>
            <a:r>
              <a:rPr lang="en-GB" sz="1400" dirty="0">
                <a:solidFill>
                  <a:srgbClr val="1A335C"/>
                </a:solidFill>
                <a:latin typeface="Calibri"/>
                <a:ea typeface="Calibri"/>
                <a:cs typeface="Calibri"/>
                <a:sym typeface="Calibri"/>
              </a:rPr>
              <a:t>[Till Keller], [Department of Internal Medicine I, Justus Liebig University, Giessen, Germany]</a:t>
            </a:r>
            <a:endParaRPr dirty="0"/>
          </a:p>
          <a:p>
            <a:pPr marL="228600" lvl="0" indent="-228600" algn="l" rtl="0">
              <a:lnSpc>
                <a:spcPct val="90000"/>
              </a:lnSpc>
              <a:spcBef>
                <a:spcPts val="1000"/>
              </a:spcBef>
              <a:spcAft>
                <a:spcPts val="0"/>
              </a:spcAft>
              <a:buClr>
                <a:srgbClr val="FF9900"/>
              </a:buClr>
              <a:buSzPts val="1400"/>
              <a:buFont typeface="Arial"/>
              <a:buChar char="•"/>
            </a:pPr>
            <a:r>
              <a:rPr lang="en-GB" sz="1400" dirty="0">
                <a:solidFill>
                  <a:srgbClr val="1A335C"/>
                </a:solidFill>
                <a:latin typeface="Calibri"/>
                <a:ea typeface="Calibri"/>
                <a:cs typeface="Calibri"/>
                <a:sym typeface="Calibri"/>
              </a:rPr>
              <a:t>[Christoph </a:t>
            </a:r>
            <a:r>
              <a:rPr lang="en-GB" sz="1400" dirty="0" err="1">
                <a:solidFill>
                  <a:srgbClr val="1A335C"/>
                </a:solidFill>
                <a:latin typeface="Calibri"/>
                <a:ea typeface="Calibri"/>
                <a:cs typeface="Calibri"/>
                <a:sym typeface="Calibri"/>
              </a:rPr>
              <a:t>Liebetrau</a:t>
            </a:r>
            <a:r>
              <a:rPr lang="en-GB" sz="1400" dirty="0">
                <a:solidFill>
                  <a:srgbClr val="1A335C"/>
                </a:solidFill>
                <a:latin typeface="Calibri"/>
                <a:ea typeface="Calibri"/>
                <a:cs typeface="Calibri"/>
                <a:sym typeface="Calibri"/>
              </a:rPr>
              <a:t>], [Department of Cardiology, </a:t>
            </a:r>
            <a:r>
              <a:rPr lang="en-GB" sz="1400" dirty="0" err="1">
                <a:solidFill>
                  <a:srgbClr val="1A335C"/>
                </a:solidFill>
                <a:latin typeface="Calibri"/>
                <a:ea typeface="Calibri"/>
                <a:cs typeface="Calibri"/>
                <a:sym typeface="Calibri"/>
              </a:rPr>
              <a:t>Kerckhoff</a:t>
            </a:r>
            <a:r>
              <a:rPr lang="en-GB" sz="1400" dirty="0">
                <a:solidFill>
                  <a:srgbClr val="1A335C"/>
                </a:solidFill>
                <a:latin typeface="Calibri"/>
                <a:ea typeface="Calibri"/>
                <a:cs typeface="Calibri"/>
                <a:sym typeface="Calibri"/>
              </a:rPr>
              <a:t> Heart and Lung </a:t>
            </a:r>
            <a:r>
              <a:rPr lang="en-GB" sz="1400" dirty="0" err="1">
                <a:solidFill>
                  <a:srgbClr val="1A335C"/>
                </a:solidFill>
                <a:latin typeface="Calibri"/>
                <a:ea typeface="Calibri"/>
                <a:cs typeface="Calibri"/>
                <a:sym typeface="Calibri"/>
              </a:rPr>
              <a:t>Center</a:t>
            </a:r>
            <a:r>
              <a:rPr lang="en-GB" sz="1400" dirty="0">
                <a:solidFill>
                  <a:srgbClr val="1A335C"/>
                </a:solidFill>
                <a:latin typeface="Calibri"/>
                <a:ea typeface="Calibri"/>
                <a:cs typeface="Calibri"/>
                <a:sym typeface="Calibri"/>
              </a:rPr>
              <a:t>, Bad Nauheim, Germany]</a:t>
            </a:r>
            <a:endParaRPr sz="1400" dirty="0">
              <a:solidFill>
                <a:srgbClr val="1A335C"/>
              </a:solidFill>
              <a:latin typeface="Calibri"/>
              <a:ea typeface="Calibri"/>
              <a:cs typeface="Calibri"/>
              <a:sym typeface="Calibri"/>
            </a:endParaRPr>
          </a:p>
          <a:p>
            <a:pPr marL="228600" lvl="0" indent="-228600" algn="l" rtl="0">
              <a:lnSpc>
                <a:spcPct val="90000"/>
              </a:lnSpc>
              <a:spcBef>
                <a:spcPts val="1000"/>
              </a:spcBef>
              <a:spcAft>
                <a:spcPts val="0"/>
              </a:spcAft>
              <a:buClr>
                <a:srgbClr val="FF9900"/>
              </a:buClr>
              <a:buSzPts val="1400"/>
              <a:buFont typeface="Arial"/>
              <a:buChar char="•"/>
            </a:pPr>
            <a:r>
              <a:rPr lang="en-GB" sz="1400" dirty="0">
                <a:solidFill>
                  <a:srgbClr val="1A335C"/>
                </a:solidFill>
                <a:latin typeface="Calibri"/>
                <a:ea typeface="Calibri"/>
                <a:cs typeface="Calibri"/>
                <a:sym typeface="Calibri"/>
              </a:rPr>
              <a:t>[Christian </a:t>
            </a:r>
            <a:r>
              <a:rPr lang="en-GB" sz="1400" dirty="0" err="1">
                <a:solidFill>
                  <a:srgbClr val="1A335C"/>
                </a:solidFill>
                <a:latin typeface="Calibri"/>
                <a:ea typeface="Calibri"/>
                <a:cs typeface="Calibri"/>
                <a:sym typeface="Calibri"/>
              </a:rPr>
              <a:t>Troidl</a:t>
            </a:r>
            <a:r>
              <a:rPr lang="en-GB" sz="1400" dirty="0">
                <a:solidFill>
                  <a:srgbClr val="1A335C"/>
                </a:solidFill>
                <a:latin typeface="Calibri"/>
                <a:ea typeface="Calibri"/>
                <a:cs typeface="Calibri"/>
                <a:sym typeface="Calibri"/>
              </a:rPr>
              <a:t>], [Department of Cardiology, </a:t>
            </a:r>
            <a:r>
              <a:rPr lang="en-GB" sz="1400" dirty="0" err="1">
                <a:solidFill>
                  <a:srgbClr val="1A335C"/>
                </a:solidFill>
                <a:latin typeface="Calibri"/>
                <a:ea typeface="Calibri"/>
                <a:cs typeface="Calibri"/>
                <a:sym typeface="Calibri"/>
              </a:rPr>
              <a:t>Kerckhoff</a:t>
            </a:r>
            <a:r>
              <a:rPr lang="en-GB" sz="1400" dirty="0">
                <a:solidFill>
                  <a:srgbClr val="1A335C"/>
                </a:solidFill>
                <a:latin typeface="Calibri"/>
                <a:ea typeface="Calibri"/>
                <a:cs typeface="Calibri"/>
                <a:sym typeface="Calibri"/>
              </a:rPr>
              <a:t> Heart and Lung </a:t>
            </a:r>
            <a:r>
              <a:rPr lang="en-GB" sz="1400" dirty="0" err="1">
                <a:solidFill>
                  <a:srgbClr val="1A335C"/>
                </a:solidFill>
                <a:latin typeface="Calibri"/>
                <a:ea typeface="Calibri"/>
                <a:cs typeface="Calibri"/>
                <a:sym typeface="Calibri"/>
              </a:rPr>
              <a:t>Center</a:t>
            </a:r>
            <a:r>
              <a:rPr lang="en-GB" sz="1400" dirty="0">
                <a:solidFill>
                  <a:srgbClr val="1A335C"/>
                </a:solidFill>
                <a:latin typeface="Calibri"/>
                <a:ea typeface="Calibri"/>
                <a:cs typeface="Calibri"/>
                <a:sym typeface="Calibri"/>
              </a:rPr>
              <a:t>, Bad Nauheim, Germany]</a:t>
            </a:r>
            <a:endParaRPr dirty="0"/>
          </a:p>
          <a:p>
            <a:pPr marL="228600" lvl="0" indent="-228600" algn="l" rtl="0">
              <a:lnSpc>
                <a:spcPct val="90000"/>
              </a:lnSpc>
              <a:spcBef>
                <a:spcPts val="1000"/>
              </a:spcBef>
              <a:spcAft>
                <a:spcPts val="0"/>
              </a:spcAft>
              <a:buClr>
                <a:srgbClr val="FF9900"/>
              </a:buClr>
              <a:buSzPts val="1400"/>
              <a:buFont typeface="Arial"/>
              <a:buChar char="•"/>
            </a:pPr>
            <a:r>
              <a:rPr lang="en-GB" sz="1400" dirty="0">
                <a:solidFill>
                  <a:srgbClr val="1A335C"/>
                </a:solidFill>
                <a:latin typeface="Calibri"/>
                <a:ea typeface="Calibri"/>
                <a:cs typeface="Calibri"/>
                <a:sym typeface="Calibri"/>
              </a:rPr>
              <a:t>[Steffen </a:t>
            </a:r>
            <a:r>
              <a:rPr lang="en-GB" sz="1400" dirty="0" smtClean="0">
                <a:solidFill>
                  <a:srgbClr val="1A335C"/>
                </a:solidFill>
                <a:latin typeface="Calibri"/>
                <a:ea typeface="Calibri"/>
                <a:cs typeface="Calibri"/>
                <a:sym typeface="Calibri"/>
              </a:rPr>
              <a:t>D. </a:t>
            </a:r>
            <a:r>
              <a:rPr lang="en-GB" sz="1400" dirty="0" err="1" smtClean="0">
                <a:solidFill>
                  <a:srgbClr val="1A335C"/>
                </a:solidFill>
                <a:latin typeface="Calibri"/>
                <a:ea typeface="Calibri"/>
                <a:cs typeface="Calibri"/>
                <a:sym typeface="Calibri"/>
              </a:rPr>
              <a:t>Kriechbaum</a:t>
            </a:r>
            <a:r>
              <a:rPr lang="en-GB" sz="1400" dirty="0">
                <a:solidFill>
                  <a:srgbClr val="1A335C"/>
                </a:solidFill>
                <a:latin typeface="Calibri"/>
                <a:ea typeface="Calibri"/>
                <a:cs typeface="Calibri"/>
                <a:sym typeface="Calibri"/>
              </a:rPr>
              <a:t>], [Department of Cardiology, </a:t>
            </a:r>
            <a:r>
              <a:rPr lang="en-GB" sz="1400" dirty="0" err="1">
                <a:solidFill>
                  <a:srgbClr val="1A335C"/>
                </a:solidFill>
                <a:latin typeface="Calibri"/>
                <a:ea typeface="Calibri"/>
                <a:cs typeface="Calibri"/>
                <a:sym typeface="Calibri"/>
              </a:rPr>
              <a:t>Kerckhoff</a:t>
            </a:r>
            <a:r>
              <a:rPr lang="en-GB" sz="1400" dirty="0">
                <a:solidFill>
                  <a:srgbClr val="1A335C"/>
                </a:solidFill>
                <a:latin typeface="Calibri"/>
                <a:ea typeface="Calibri"/>
                <a:cs typeface="Calibri"/>
                <a:sym typeface="Calibri"/>
              </a:rPr>
              <a:t> Heart and Lung </a:t>
            </a:r>
            <a:r>
              <a:rPr lang="en-GB" sz="1400" dirty="0" err="1">
                <a:solidFill>
                  <a:srgbClr val="1A335C"/>
                </a:solidFill>
                <a:latin typeface="Calibri"/>
                <a:ea typeface="Calibri"/>
                <a:cs typeface="Calibri"/>
                <a:sym typeface="Calibri"/>
              </a:rPr>
              <a:t>Center</a:t>
            </a:r>
            <a:r>
              <a:rPr lang="en-GB" sz="1400" dirty="0">
                <a:solidFill>
                  <a:srgbClr val="1A335C"/>
                </a:solidFill>
                <a:latin typeface="Calibri"/>
                <a:ea typeface="Calibri"/>
                <a:cs typeface="Calibri"/>
                <a:sym typeface="Calibri"/>
              </a:rPr>
              <a:t>, Bad Nauheim, Germany]</a:t>
            </a:r>
            <a:endParaRPr dirty="0"/>
          </a:p>
          <a:p>
            <a:pPr marL="228600" lvl="0" indent="-228600">
              <a:buSzPts val="1400"/>
            </a:pPr>
            <a:r>
              <a:rPr lang="en-GB" sz="1400" dirty="0">
                <a:solidFill>
                  <a:srgbClr val="1A335C"/>
                </a:solidFill>
                <a:latin typeface="Calibri"/>
                <a:ea typeface="Calibri"/>
                <a:cs typeface="Calibri"/>
                <a:sym typeface="Calibri"/>
              </a:rPr>
              <a:t>[</a:t>
            </a:r>
            <a:r>
              <a:rPr lang="en-GB" sz="1400" dirty="0" err="1">
                <a:solidFill>
                  <a:srgbClr val="1A335C"/>
                </a:solidFill>
                <a:latin typeface="Calibri"/>
                <a:ea typeface="Calibri"/>
                <a:cs typeface="Calibri"/>
                <a:sym typeface="Calibri"/>
              </a:rPr>
              <a:t>Sören</a:t>
            </a:r>
            <a:r>
              <a:rPr lang="en-GB" sz="1400" dirty="0">
                <a:solidFill>
                  <a:srgbClr val="1A335C"/>
                </a:solidFill>
                <a:latin typeface="Calibri"/>
                <a:ea typeface="Calibri"/>
                <a:cs typeface="Calibri"/>
                <a:sym typeface="Calibri"/>
              </a:rPr>
              <a:t> </a:t>
            </a:r>
            <a:r>
              <a:rPr lang="en-GB" sz="1400" dirty="0" smtClean="0">
                <a:solidFill>
                  <a:srgbClr val="1A335C"/>
                </a:solidFill>
                <a:latin typeface="Calibri"/>
                <a:ea typeface="Calibri"/>
                <a:cs typeface="Calibri"/>
                <a:sym typeface="Calibri"/>
              </a:rPr>
              <a:t>Jan Backhaus</a:t>
            </a:r>
            <a:r>
              <a:rPr lang="en-GB" sz="1400" dirty="0">
                <a:solidFill>
                  <a:srgbClr val="1A335C"/>
                </a:solidFill>
                <a:latin typeface="Calibri"/>
                <a:ea typeface="Calibri"/>
                <a:cs typeface="Calibri"/>
                <a:sym typeface="Calibri"/>
              </a:rPr>
              <a:t>], [Department of Cardiology, </a:t>
            </a:r>
            <a:r>
              <a:rPr lang="en-GB" sz="1400" dirty="0" err="1">
                <a:solidFill>
                  <a:srgbClr val="1A335C"/>
                </a:solidFill>
                <a:latin typeface="Calibri"/>
                <a:ea typeface="Calibri"/>
                <a:cs typeface="Calibri"/>
                <a:sym typeface="Calibri"/>
              </a:rPr>
              <a:t>Kerckhoff</a:t>
            </a:r>
            <a:r>
              <a:rPr lang="en-GB" sz="1400" dirty="0">
                <a:solidFill>
                  <a:srgbClr val="1A335C"/>
                </a:solidFill>
                <a:latin typeface="Calibri"/>
                <a:ea typeface="Calibri"/>
                <a:cs typeface="Calibri"/>
                <a:sym typeface="Calibri"/>
              </a:rPr>
              <a:t> Heart and Lung </a:t>
            </a:r>
            <a:r>
              <a:rPr lang="en-GB" sz="1400" dirty="0" err="1">
                <a:solidFill>
                  <a:srgbClr val="1A335C"/>
                </a:solidFill>
                <a:latin typeface="Calibri"/>
                <a:ea typeface="Calibri"/>
                <a:cs typeface="Calibri"/>
                <a:sym typeface="Calibri"/>
              </a:rPr>
              <a:t>Center</a:t>
            </a:r>
            <a:r>
              <a:rPr lang="en-GB" sz="1400" dirty="0">
                <a:solidFill>
                  <a:srgbClr val="1A335C"/>
                </a:solidFill>
                <a:latin typeface="Calibri"/>
                <a:ea typeface="Calibri"/>
                <a:cs typeface="Calibri"/>
                <a:sym typeface="Calibri"/>
              </a:rPr>
              <a:t>, Bad Nauheim, Germany]</a:t>
            </a:r>
            <a:endParaRPr dirty="0"/>
          </a:p>
          <a:p>
            <a:pPr marL="228600" lvl="0" indent="-228600" algn="l" rtl="0">
              <a:lnSpc>
                <a:spcPct val="90000"/>
              </a:lnSpc>
              <a:spcBef>
                <a:spcPts val="1000"/>
              </a:spcBef>
              <a:spcAft>
                <a:spcPts val="0"/>
              </a:spcAft>
              <a:buClr>
                <a:srgbClr val="FF9900"/>
              </a:buClr>
              <a:buSzPts val="1400"/>
              <a:buFont typeface="Arial"/>
              <a:buChar char="•"/>
            </a:pPr>
            <a:r>
              <a:rPr lang="en-GB" sz="1400" dirty="0">
                <a:solidFill>
                  <a:srgbClr val="1A335C"/>
                </a:solidFill>
                <a:latin typeface="Calibri"/>
                <a:ea typeface="Calibri"/>
                <a:cs typeface="Calibri"/>
                <a:sym typeface="Calibri"/>
              </a:rPr>
              <a:t>[Stefan </a:t>
            </a:r>
            <a:r>
              <a:rPr lang="en-GB" sz="1400" dirty="0" err="1">
                <a:solidFill>
                  <a:srgbClr val="1A335C"/>
                </a:solidFill>
                <a:latin typeface="Calibri"/>
                <a:ea typeface="Calibri"/>
                <a:cs typeface="Calibri"/>
                <a:sym typeface="Calibri"/>
              </a:rPr>
              <a:t>Guth</a:t>
            </a:r>
            <a:r>
              <a:rPr lang="en-GB" sz="1400" dirty="0">
                <a:solidFill>
                  <a:srgbClr val="1A335C"/>
                </a:solidFill>
                <a:latin typeface="Calibri"/>
                <a:ea typeface="Calibri"/>
                <a:cs typeface="Calibri"/>
                <a:sym typeface="Calibri"/>
              </a:rPr>
              <a:t>], [Department of Thoracic Surgery, </a:t>
            </a:r>
            <a:r>
              <a:rPr lang="en-GB" sz="1400" dirty="0" err="1">
                <a:solidFill>
                  <a:srgbClr val="1A335C"/>
                </a:solidFill>
                <a:latin typeface="Calibri"/>
                <a:ea typeface="Calibri"/>
                <a:cs typeface="Calibri"/>
                <a:sym typeface="Calibri"/>
              </a:rPr>
              <a:t>Kerckhoff</a:t>
            </a:r>
            <a:r>
              <a:rPr lang="en-GB" sz="1400" dirty="0">
                <a:solidFill>
                  <a:srgbClr val="1A335C"/>
                </a:solidFill>
                <a:latin typeface="Calibri"/>
                <a:ea typeface="Calibri"/>
                <a:cs typeface="Calibri"/>
                <a:sym typeface="Calibri"/>
              </a:rPr>
              <a:t> Heart and Lung </a:t>
            </a:r>
            <a:r>
              <a:rPr lang="en-GB" sz="1400" dirty="0" err="1">
                <a:solidFill>
                  <a:srgbClr val="1A335C"/>
                </a:solidFill>
                <a:latin typeface="Calibri"/>
                <a:ea typeface="Calibri"/>
                <a:cs typeface="Calibri"/>
                <a:sym typeface="Calibri"/>
              </a:rPr>
              <a:t>Center</a:t>
            </a:r>
            <a:r>
              <a:rPr lang="en-GB" sz="1400" dirty="0">
                <a:solidFill>
                  <a:srgbClr val="1A335C"/>
                </a:solidFill>
                <a:latin typeface="Calibri"/>
                <a:ea typeface="Calibri"/>
                <a:cs typeface="Calibri"/>
                <a:sym typeface="Calibri"/>
              </a:rPr>
              <a:t>, Bad Nauheim, Germany] </a:t>
            </a:r>
            <a:endParaRPr sz="1400" dirty="0">
              <a:solidFill>
                <a:srgbClr val="1A335C"/>
              </a:solidFill>
              <a:latin typeface="Calibri"/>
              <a:ea typeface="Calibri"/>
              <a:cs typeface="Calibri"/>
              <a:sym typeface="Calibri"/>
            </a:endParaRPr>
          </a:p>
          <a:p>
            <a:pPr marL="228600" lvl="0" indent="-228600" algn="l" rtl="0">
              <a:lnSpc>
                <a:spcPct val="90000"/>
              </a:lnSpc>
              <a:spcBef>
                <a:spcPts val="1000"/>
              </a:spcBef>
              <a:spcAft>
                <a:spcPts val="0"/>
              </a:spcAft>
              <a:buClr>
                <a:srgbClr val="FF9900"/>
              </a:buClr>
              <a:buSzPts val="1400"/>
              <a:buFont typeface="Arial"/>
              <a:buChar char="•"/>
            </a:pPr>
            <a:r>
              <a:rPr lang="en-GB" sz="1400" dirty="0">
                <a:solidFill>
                  <a:srgbClr val="1A335C"/>
                </a:solidFill>
                <a:latin typeface="Calibri"/>
                <a:ea typeface="Calibri"/>
                <a:cs typeface="Calibri"/>
                <a:sym typeface="Calibri"/>
              </a:rPr>
              <a:t>[Peter </a:t>
            </a:r>
            <a:r>
              <a:rPr lang="en-GB" sz="1400" dirty="0" err="1">
                <a:solidFill>
                  <a:srgbClr val="1A335C"/>
                </a:solidFill>
                <a:latin typeface="Calibri"/>
                <a:ea typeface="Calibri"/>
                <a:cs typeface="Calibri"/>
                <a:sym typeface="Calibri"/>
              </a:rPr>
              <a:t>Dorfmüller</a:t>
            </a:r>
            <a:r>
              <a:rPr lang="en-GB" sz="1400" dirty="0">
                <a:solidFill>
                  <a:srgbClr val="1A335C"/>
                </a:solidFill>
                <a:latin typeface="Calibri"/>
                <a:ea typeface="Calibri"/>
                <a:cs typeface="Calibri"/>
                <a:sym typeface="Calibri"/>
              </a:rPr>
              <a:t>], [Institute for Lung Health, Justus Liebig University, Giessen, Germany]</a:t>
            </a:r>
            <a:endParaRPr dirty="0"/>
          </a:p>
          <a:p>
            <a:pPr marL="228600" lvl="0" indent="-228600" algn="l" rtl="0">
              <a:lnSpc>
                <a:spcPct val="90000"/>
              </a:lnSpc>
              <a:spcBef>
                <a:spcPts val="1000"/>
              </a:spcBef>
              <a:spcAft>
                <a:spcPts val="0"/>
              </a:spcAft>
              <a:buClr>
                <a:srgbClr val="FF9900"/>
              </a:buClr>
              <a:buSzPts val="1400"/>
              <a:buFont typeface="Arial"/>
              <a:buChar char="•"/>
            </a:pPr>
            <a:r>
              <a:rPr lang="en-GB" sz="1400" dirty="0">
                <a:solidFill>
                  <a:srgbClr val="1A335C"/>
                </a:solidFill>
                <a:latin typeface="Calibri"/>
                <a:ea typeface="Calibri"/>
                <a:cs typeface="Calibri"/>
                <a:sym typeface="Calibri"/>
              </a:rPr>
              <a:t>[</a:t>
            </a:r>
            <a:r>
              <a:rPr lang="en-GB" sz="1400" dirty="0" smtClean="0">
                <a:solidFill>
                  <a:srgbClr val="1A335C"/>
                </a:solidFill>
                <a:latin typeface="Calibri"/>
                <a:ea typeface="Calibri"/>
                <a:cs typeface="Calibri"/>
                <a:sym typeface="Calibri"/>
              </a:rPr>
              <a:t>Christoph B. </a:t>
            </a:r>
            <a:r>
              <a:rPr lang="en-GB" sz="1400" dirty="0" err="1" smtClean="0">
                <a:solidFill>
                  <a:srgbClr val="1A335C"/>
                </a:solidFill>
                <a:latin typeface="Calibri"/>
                <a:ea typeface="Calibri"/>
                <a:cs typeface="Calibri"/>
                <a:sym typeface="Calibri"/>
              </a:rPr>
              <a:t>Wiedenroth</a:t>
            </a:r>
            <a:r>
              <a:rPr lang="en-GB" sz="1400" dirty="0">
                <a:solidFill>
                  <a:srgbClr val="1A335C"/>
                </a:solidFill>
                <a:latin typeface="Calibri"/>
                <a:ea typeface="Calibri"/>
                <a:cs typeface="Calibri"/>
                <a:sym typeface="Calibri"/>
              </a:rPr>
              <a:t>], [Department of Thoracic Surgery, </a:t>
            </a:r>
            <a:r>
              <a:rPr lang="en-GB" sz="1400" dirty="0" err="1">
                <a:solidFill>
                  <a:srgbClr val="1A335C"/>
                </a:solidFill>
                <a:latin typeface="Calibri"/>
                <a:ea typeface="Calibri"/>
                <a:cs typeface="Calibri"/>
                <a:sym typeface="Calibri"/>
              </a:rPr>
              <a:t>Kerckhoff</a:t>
            </a:r>
            <a:r>
              <a:rPr lang="en-GB" sz="1400" dirty="0">
                <a:solidFill>
                  <a:srgbClr val="1A335C"/>
                </a:solidFill>
                <a:latin typeface="Calibri"/>
                <a:ea typeface="Calibri"/>
                <a:cs typeface="Calibri"/>
                <a:sym typeface="Calibri"/>
              </a:rPr>
              <a:t> Heart and Lung </a:t>
            </a:r>
            <a:r>
              <a:rPr lang="en-GB" sz="1400" dirty="0" err="1">
                <a:solidFill>
                  <a:srgbClr val="1A335C"/>
                </a:solidFill>
                <a:latin typeface="Calibri"/>
                <a:ea typeface="Calibri"/>
                <a:cs typeface="Calibri"/>
                <a:sym typeface="Calibri"/>
              </a:rPr>
              <a:t>Center</a:t>
            </a:r>
            <a:r>
              <a:rPr lang="en-GB" sz="1400" dirty="0">
                <a:solidFill>
                  <a:srgbClr val="1A335C"/>
                </a:solidFill>
                <a:latin typeface="Calibri"/>
                <a:ea typeface="Calibri"/>
                <a:cs typeface="Calibri"/>
                <a:sym typeface="Calibri"/>
              </a:rPr>
              <a:t>, Bad Nauheim, Germany]</a:t>
            </a:r>
            <a:endParaRPr sz="1400" dirty="0">
              <a:solidFill>
                <a:srgbClr val="1A335C"/>
              </a:solidFill>
              <a:latin typeface="Calibri"/>
              <a:ea typeface="Calibri"/>
              <a:cs typeface="Calibri"/>
              <a:sym typeface="Calibri"/>
            </a:endParaRPr>
          </a:p>
          <a:p>
            <a:pPr marL="228600" lvl="0" indent="-228600" algn="l" rtl="0">
              <a:lnSpc>
                <a:spcPct val="90000"/>
              </a:lnSpc>
              <a:spcBef>
                <a:spcPts val="1000"/>
              </a:spcBef>
              <a:spcAft>
                <a:spcPts val="0"/>
              </a:spcAft>
              <a:buClr>
                <a:srgbClr val="FF9900"/>
              </a:buClr>
              <a:buSzPts val="1400"/>
              <a:buFont typeface="Arial"/>
              <a:buChar char="•"/>
            </a:pPr>
            <a:r>
              <a:rPr lang="en-GB" sz="1400" dirty="0">
                <a:solidFill>
                  <a:srgbClr val="1A335C"/>
                </a:solidFill>
                <a:latin typeface="Calibri"/>
                <a:ea typeface="Calibri"/>
                <a:cs typeface="Calibri"/>
                <a:sym typeface="Calibri"/>
              </a:rPr>
              <a:t>[</a:t>
            </a:r>
            <a:r>
              <a:rPr lang="en-GB" sz="1400" dirty="0" err="1">
                <a:solidFill>
                  <a:srgbClr val="1A335C"/>
                </a:solidFill>
                <a:latin typeface="Calibri"/>
                <a:ea typeface="Calibri"/>
                <a:cs typeface="Calibri"/>
                <a:sym typeface="Calibri"/>
              </a:rPr>
              <a:t>Athiththan</a:t>
            </a:r>
            <a:r>
              <a:rPr lang="en-GB" sz="1400" dirty="0">
                <a:solidFill>
                  <a:srgbClr val="1A335C"/>
                </a:solidFill>
                <a:latin typeface="Calibri"/>
                <a:ea typeface="Calibri"/>
                <a:cs typeface="Calibri"/>
                <a:sym typeface="Calibri"/>
              </a:rPr>
              <a:t> </a:t>
            </a:r>
            <a:r>
              <a:rPr lang="en-GB" sz="1400" dirty="0" err="1">
                <a:solidFill>
                  <a:srgbClr val="1A335C"/>
                </a:solidFill>
                <a:latin typeface="Calibri"/>
                <a:ea typeface="Calibri"/>
                <a:cs typeface="Calibri"/>
                <a:sym typeface="Calibri"/>
              </a:rPr>
              <a:t>Yogeswaran</a:t>
            </a:r>
            <a:r>
              <a:rPr lang="en-GB" sz="1400" dirty="0">
                <a:solidFill>
                  <a:srgbClr val="1A335C"/>
                </a:solidFill>
                <a:latin typeface="Calibri"/>
                <a:ea typeface="Calibri"/>
                <a:cs typeface="Calibri"/>
                <a:sym typeface="Calibri"/>
              </a:rPr>
              <a:t>], [Department of Internal Medicine, Justus-Liebig-University Giessen, Universities of Giessen and Marburg Lung </a:t>
            </a:r>
            <a:r>
              <a:rPr lang="en-GB" sz="1400" dirty="0" err="1">
                <a:solidFill>
                  <a:srgbClr val="1A335C"/>
                </a:solidFill>
                <a:latin typeface="Calibri"/>
                <a:ea typeface="Calibri"/>
                <a:cs typeface="Calibri"/>
                <a:sym typeface="Calibri"/>
              </a:rPr>
              <a:t>Center</a:t>
            </a:r>
            <a:r>
              <a:rPr lang="en-GB" sz="1400" dirty="0">
                <a:solidFill>
                  <a:srgbClr val="1A335C"/>
                </a:solidFill>
                <a:latin typeface="Calibri"/>
                <a:ea typeface="Calibri"/>
                <a:cs typeface="Calibri"/>
                <a:sym typeface="Calibri"/>
              </a:rPr>
              <a:t> (UGMLC), Institute for Lung Health (ILH), Cardio-Pulmonary Institute (CPI), Member of the German </a:t>
            </a:r>
            <a:r>
              <a:rPr lang="en-GB" sz="1400" dirty="0" err="1">
                <a:solidFill>
                  <a:srgbClr val="1A335C"/>
                </a:solidFill>
                <a:latin typeface="Calibri"/>
                <a:ea typeface="Calibri"/>
                <a:cs typeface="Calibri"/>
                <a:sym typeface="Calibri"/>
              </a:rPr>
              <a:t>Center</a:t>
            </a:r>
            <a:r>
              <a:rPr lang="en-GB" sz="1400" dirty="0">
                <a:solidFill>
                  <a:srgbClr val="1A335C"/>
                </a:solidFill>
                <a:latin typeface="Calibri"/>
                <a:ea typeface="Calibri"/>
                <a:cs typeface="Calibri"/>
                <a:sym typeface="Calibri"/>
              </a:rPr>
              <a:t> for Lung Research (DZL), Giessen, Germany</a:t>
            </a:r>
            <a:r>
              <a:rPr lang="en-GB" sz="1400" dirty="0" smtClean="0">
                <a:solidFill>
                  <a:srgbClr val="1A335C"/>
                </a:solidFill>
                <a:latin typeface="Calibri"/>
                <a:ea typeface="Calibri"/>
                <a:cs typeface="Calibri"/>
                <a:sym typeface="Calibri"/>
              </a:rPr>
              <a:t>]</a:t>
            </a:r>
            <a:endParaRPr sz="1400" dirty="0">
              <a:solidFill>
                <a:srgbClr val="1A335C"/>
              </a:solidFill>
              <a:latin typeface="Calibri"/>
              <a:ea typeface="Calibri"/>
              <a:cs typeface="Calibri"/>
              <a:sym typeface="Calibri"/>
            </a:endParaRPr>
          </a:p>
        </p:txBody>
      </p:sp>
      <p:sp>
        <p:nvSpPr>
          <p:cNvPr id="71" name="Google Shape;71;p9"/>
          <p:cNvSpPr txBox="1">
            <a:spLocks noGrp="1"/>
          </p:cNvSpPr>
          <p:nvPr>
            <p:ph type="title"/>
          </p:nvPr>
        </p:nvSpPr>
        <p:spPr>
          <a:xfrm>
            <a:off x="334963" y="365126"/>
            <a:ext cx="9982800" cy="867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2060"/>
              </a:buClr>
              <a:buSzPts val="3200"/>
              <a:buFont typeface="Arial"/>
              <a:buNone/>
            </a:pPr>
            <a:r>
              <a:rPr lang="en-GB"/>
              <a:t>[Abstract title]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0"/>
          <p:cNvSpPr txBox="1">
            <a:spLocks noGrp="1"/>
          </p:cNvSpPr>
          <p:nvPr>
            <p:ph type="body" idx="1"/>
          </p:nvPr>
        </p:nvSpPr>
        <p:spPr>
          <a:xfrm>
            <a:off x="334963" y="1440611"/>
            <a:ext cx="11522075" cy="3337736"/>
          </a:xfrm>
          <a:prstGeom prst="rect">
            <a:avLst/>
          </a:prstGeom>
          <a:noFill/>
          <a:ln>
            <a:noFill/>
          </a:ln>
        </p:spPr>
        <p:txBody>
          <a:bodyPr spcFirstLastPara="1" wrap="square" lIns="91425" tIns="45700" rIns="91425" bIns="45700" anchor="t" anchorCtr="0">
            <a:noAutofit/>
          </a:bodyPr>
          <a:lstStyle/>
          <a:p>
            <a:pPr marL="0" lvl="0" indent="0" algn="just" rtl="0">
              <a:lnSpc>
                <a:spcPct val="120000"/>
              </a:lnSpc>
              <a:spcBef>
                <a:spcPts val="0"/>
              </a:spcBef>
              <a:spcAft>
                <a:spcPts val="0"/>
              </a:spcAft>
              <a:buSzPts val="1600"/>
              <a:buNone/>
            </a:pPr>
            <a:r>
              <a:rPr lang="en-GB" sz="1600" dirty="0">
                <a:latin typeface="Calibri"/>
                <a:ea typeface="Calibri"/>
                <a:cs typeface="Calibri"/>
                <a:sym typeface="Calibri"/>
              </a:rPr>
              <a:t>Based on the European Society of Cardiology (ESC) and the European Respiratory Society (ERS), chronic thromboembolic pulmonary hypertension (CTEPH) is categorized as group 4 pulmonary hypertension (PH) and is caused by obstructions of the pulmonary arteries. The</a:t>
            </a:r>
            <a:r>
              <a:rPr lang="en-GB" sz="1600" dirty="0">
                <a:solidFill>
                  <a:srgbClr val="FF0000"/>
                </a:solidFill>
                <a:latin typeface="Calibri"/>
                <a:ea typeface="Calibri"/>
                <a:cs typeface="Calibri"/>
                <a:sym typeface="Calibri"/>
              </a:rPr>
              <a:t> </a:t>
            </a:r>
            <a:r>
              <a:rPr lang="en-GB" sz="1600" dirty="0">
                <a:latin typeface="Calibri"/>
                <a:ea typeface="Calibri"/>
                <a:cs typeface="Calibri"/>
                <a:sym typeface="Calibri"/>
              </a:rPr>
              <a:t>ESC/ERS guidelines recommend balloon pulmonary angioplasty (BPA) for patients who are technically inoperable or who have persistent PH after pulmonary endarterectomy (PEA)</a:t>
            </a:r>
            <a:r>
              <a:rPr lang="en-GB" sz="1600" baseline="30000" dirty="0">
                <a:latin typeface="Calibri"/>
                <a:ea typeface="Calibri"/>
                <a:cs typeface="Calibri"/>
                <a:sym typeface="Calibri"/>
              </a:rPr>
              <a:t>1</a:t>
            </a:r>
            <a:r>
              <a:rPr lang="en-GB" sz="1600" dirty="0">
                <a:latin typeface="Calibri"/>
                <a:ea typeface="Calibri"/>
                <a:cs typeface="Calibri"/>
                <a:sym typeface="Calibri"/>
              </a:rPr>
              <a:t>. The influence of sex on pulmonary hypertension is still not fully understood, but new evidence is clarifying it. In the largest study ever, over 21,000 patients, men were found to have worse survival</a:t>
            </a:r>
            <a:r>
              <a:rPr lang="en-GB" sz="1600" baseline="30000" dirty="0">
                <a:latin typeface="Calibri"/>
                <a:ea typeface="Calibri"/>
                <a:cs typeface="Calibri"/>
                <a:sym typeface="Calibri"/>
              </a:rPr>
              <a:t>2</a:t>
            </a:r>
            <a:r>
              <a:rPr lang="en-GB" sz="1600" dirty="0">
                <a:latin typeface="Calibri"/>
                <a:ea typeface="Calibri"/>
                <a:cs typeface="Calibri"/>
                <a:sym typeface="Calibri"/>
              </a:rPr>
              <a:t>. In patients with CTEPH, women were less likely than men to undergo pulmonary endarterectomy. They generally carried a lower burden of cardiovascular risk factors and were less frequently subjected to adjunctive cardiac‑surgery procedures. Despite these differences, women achieved better long‑term survival</a:t>
            </a:r>
            <a:r>
              <a:rPr lang="en-GB" sz="1600" baseline="30000" dirty="0">
                <a:latin typeface="Calibri"/>
                <a:ea typeface="Calibri"/>
                <a:cs typeface="Calibri"/>
                <a:sym typeface="Calibri"/>
              </a:rPr>
              <a:t>3</a:t>
            </a:r>
            <a:r>
              <a:rPr lang="en-GB" sz="1600" dirty="0">
                <a:latin typeface="Calibri"/>
                <a:ea typeface="Calibri"/>
                <a:cs typeface="Calibri"/>
                <a:sym typeface="Calibri"/>
              </a:rPr>
              <a:t>. Sex differences in CTEPH are becoming evident, but it’s still unclear how sex affects the results of BPA.</a:t>
            </a:r>
            <a:endParaRPr dirty="0"/>
          </a:p>
          <a:p>
            <a:pPr marL="0" lvl="0" indent="0" algn="just" rtl="0">
              <a:lnSpc>
                <a:spcPct val="120000"/>
              </a:lnSpc>
              <a:spcBef>
                <a:spcPts val="0"/>
              </a:spcBef>
              <a:spcAft>
                <a:spcPts val="0"/>
              </a:spcAft>
              <a:buSzPts val="1600"/>
              <a:buNone/>
            </a:pPr>
            <a:endParaRPr sz="1600" dirty="0">
              <a:solidFill>
                <a:schemeClr val="dk1"/>
              </a:solidFill>
              <a:latin typeface="Calibri"/>
              <a:ea typeface="Calibri"/>
              <a:cs typeface="Calibri"/>
              <a:sym typeface="Calibri"/>
            </a:endParaRPr>
          </a:p>
          <a:p>
            <a:pPr marL="0" lvl="0" indent="0" algn="just" rtl="0">
              <a:lnSpc>
                <a:spcPct val="90000"/>
              </a:lnSpc>
              <a:spcBef>
                <a:spcPts val="1000"/>
              </a:spcBef>
              <a:spcAft>
                <a:spcPts val="0"/>
              </a:spcAft>
              <a:buSzPts val="1600"/>
              <a:buNone/>
            </a:pPr>
            <a:endParaRPr sz="1600" dirty="0">
              <a:latin typeface="Calibri"/>
              <a:ea typeface="Calibri"/>
              <a:cs typeface="Calibri"/>
              <a:sym typeface="Calibri"/>
            </a:endParaRPr>
          </a:p>
          <a:p>
            <a:pPr marL="0" lvl="0" indent="0" algn="just" rtl="0">
              <a:lnSpc>
                <a:spcPct val="90000"/>
              </a:lnSpc>
              <a:spcBef>
                <a:spcPts val="1000"/>
              </a:spcBef>
              <a:spcAft>
                <a:spcPts val="0"/>
              </a:spcAft>
              <a:buSzPts val="1600"/>
              <a:buNone/>
            </a:pPr>
            <a:endParaRPr sz="1600" dirty="0">
              <a:latin typeface="Calibri"/>
              <a:ea typeface="Calibri"/>
              <a:cs typeface="Calibri"/>
              <a:sym typeface="Calibri"/>
            </a:endParaRPr>
          </a:p>
          <a:p>
            <a:pPr marL="0" lvl="0" indent="0" algn="just" rtl="0">
              <a:lnSpc>
                <a:spcPct val="90000"/>
              </a:lnSpc>
              <a:spcBef>
                <a:spcPts val="1000"/>
              </a:spcBef>
              <a:spcAft>
                <a:spcPts val="0"/>
              </a:spcAft>
              <a:buSzPts val="1600"/>
              <a:buNone/>
            </a:pPr>
            <a:endParaRPr sz="1600" dirty="0">
              <a:latin typeface="Calibri"/>
              <a:ea typeface="Calibri"/>
              <a:cs typeface="Calibri"/>
              <a:sym typeface="Calibri"/>
            </a:endParaRPr>
          </a:p>
        </p:txBody>
      </p:sp>
      <p:sp>
        <p:nvSpPr>
          <p:cNvPr id="77" name="Google Shape;77;p10"/>
          <p:cNvSpPr txBox="1">
            <a:spLocks noGrp="1"/>
          </p:cNvSpPr>
          <p:nvPr>
            <p:ph type="title"/>
          </p:nvPr>
        </p:nvSpPr>
        <p:spPr>
          <a:xfrm>
            <a:off x="334963" y="365126"/>
            <a:ext cx="9982800" cy="867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2060"/>
              </a:buClr>
              <a:buSzPts val="3200"/>
              <a:buFont typeface="Arial"/>
              <a:buNone/>
            </a:pPr>
            <a:r>
              <a:rPr lang="en-GB"/>
              <a:t>Introduction</a:t>
            </a:r>
            <a:endParaRPr/>
          </a:p>
        </p:txBody>
      </p:sp>
      <p:sp>
        <p:nvSpPr>
          <p:cNvPr id="78" name="Google Shape;78;p10"/>
          <p:cNvSpPr txBox="1"/>
          <p:nvPr/>
        </p:nvSpPr>
        <p:spPr>
          <a:xfrm>
            <a:off x="334963" y="4962356"/>
            <a:ext cx="11382300" cy="10158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GB" sz="1000" b="0" i="0" u="none" strike="noStrike" cap="none" baseline="30000">
                <a:solidFill>
                  <a:schemeClr val="dk1"/>
                </a:solidFill>
                <a:latin typeface="Calibri"/>
                <a:ea typeface="Calibri"/>
                <a:cs typeface="Calibri"/>
                <a:sym typeface="Calibri"/>
              </a:rPr>
              <a:t>1</a:t>
            </a:r>
            <a:r>
              <a:rPr lang="en-GB" sz="1000" b="0" i="0" u="none" strike="noStrike" cap="none">
                <a:solidFill>
                  <a:schemeClr val="dk1"/>
                </a:solidFill>
                <a:latin typeface="Calibri"/>
                <a:ea typeface="Calibri"/>
                <a:cs typeface="Calibri"/>
                <a:sym typeface="Calibri"/>
              </a:rPr>
              <a:t>Humbert M, Kovacs G, Hoeper MM, et al. 2022 ESC/ERS Guidelines for the diagnosis and treatment of pulmonary hypertension. </a:t>
            </a:r>
            <a:r>
              <a:rPr lang="en-GB" sz="1000" b="0" i="1" u="none" strike="noStrike" cap="none">
                <a:solidFill>
                  <a:schemeClr val="dk1"/>
                </a:solidFill>
                <a:latin typeface="Calibri"/>
                <a:ea typeface="Calibri"/>
                <a:cs typeface="Calibri"/>
                <a:sym typeface="Calibri"/>
              </a:rPr>
              <a:t>Eur Heart J</a:t>
            </a:r>
            <a:r>
              <a:rPr lang="en-GB" sz="1000" b="0" i="0" u="none" strike="noStrike" cap="none">
                <a:solidFill>
                  <a:schemeClr val="dk1"/>
                </a:solidFill>
                <a:latin typeface="Calibri"/>
                <a:ea typeface="Calibri"/>
                <a:cs typeface="Calibri"/>
                <a:sym typeface="Calibri"/>
              </a:rPr>
              <a:t>. 2022;43(38):3618-3731. doi:10.1093/eurheartj/ehac237</a:t>
            </a:r>
            <a:endParaRPr/>
          </a:p>
          <a:p>
            <a:pPr marL="0" marR="0" lvl="0" indent="0" algn="just" rtl="0">
              <a:spcBef>
                <a:spcPts val="0"/>
              </a:spcBef>
              <a:spcAft>
                <a:spcPts val="0"/>
              </a:spcAft>
              <a:buNone/>
            </a:pPr>
            <a:r>
              <a:rPr lang="en-GB" sz="1000" b="0" i="0" u="none" strike="noStrike" cap="none" baseline="30000">
                <a:solidFill>
                  <a:schemeClr val="dk1"/>
                </a:solidFill>
                <a:latin typeface="Calibri"/>
                <a:ea typeface="Calibri"/>
                <a:cs typeface="Calibri"/>
                <a:sym typeface="Calibri"/>
              </a:rPr>
              <a:t>2</a:t>
            </a:r>
            <a:r>
              <a:rPr lang="en-GB" sz="1000" b="0" i="0" u="none" strike="noStrike" cap="none">
                <a:solidFill>
                  <a:schemeClr val="dk1"/>
                </a:solidFill>
                <a:latin typeface="Calibri"/>
                <a:ea typeface="Calibri"/>
                <a:cs typeface="Calibri"/>
                <a:sym typeface="Calibri"/>
              </a:rPr>
              <a:t>Yogeswaran A, Annis JS, Fünderich M, et al. Male survival disadvantage in pulmonary hypertension: independent of aetiology, age, disease severity, comorbidities and treatment. </a:t>
            </a:r>
            <a:r>
              <a:rPr lang="en-GB" sz="1000" b="0" i="1" u="none" strike="noStrike" cap="none">
                <a:solidFill>
                  <a:schemeClr val="dk1"/>
                </a:solidFill>
                <a:latin typeface="Calibri"/>
                <a:ea typeface="Calibri"/>
                <a:cs typeface="Calibri"/>
                <a:sym typeface="Calibri"/>
              </a:rPr>
              <a:t>EBioMedicine</a:t>
            </a:r>
            <a:r>
              <a:rPr lang="en-GB" sz="1000" b="0" i="0" u="none" strike="noStrike" cap="none">
                <a:solidFill>
                  <a:schemeClr val="dk1"/>
                </a:solidFill>
                <a:latin typeface="Calibri"/>
                <a:ea typeface="Calibri"/>
                <a:cs typeface="Calibri"/>
                <a:sym typeface="Calibri"/>
              </a:rPr>
              <a:t>. 2026;123:106063. doi:10.1016/j.ebiom.2025.106063</a:t>
            </a:r>
            <a:endParaRPr/>
          </a:p>
          <a:p>
            <a:pPr marL="0" marR="0" lvl="0" indent="0" algn="just" rtl="0">
              <a:spcBef>
                <a:spcPts val="0"/>
              </a:spcBef>
              <a:spcAft>
                <a:spcPts val="0"/>
              </a:spcAft>
              <a:buNone/>
            </a:pPr>
            <a:r>
              <a:rPr lang="en-GB" sz="1000" b="0" i="0" u="none" strike="noStrike" cap="none" baseline="30000">
                <a:solidFill>
                  <a:schemeClr val="dk1"/>
                </a:solidFill>
                <a:latin typeface="Calibri"/>
                <a:ea typeface="Calibri"/>
                <a:cs typeface="Calibri"/>
                <a:sym typeface="Calibri"/>
              </a:rPr>
              <a:t>3</a:t>
            </a:r>
            <a:r>
              <a:rPr lang="en-GB" sz="1000" b="0" i="0" u="none" strike="noStrike" cap="none">
                <a:solidFill>
                  <a:schemeClr val="dk1"/>
                </a:solidFill>
                <a:latin typeface="Calibri"/>
                <a:ea typeface="Calibri"/>
                <a:cs typeface="Calibri"/>
                <a:sym typeface="Calibri"/>
              </a:rPr>
              <a:t>Barco S, Klok FA, Konstantinides SV, et al. Sex-specific differences in chronic thromboembolic pulmonary hypertension. Results from the European CTEPH registry. </a:t>
            </a:r>
            <a:r>
              <a:rPr lang="en-GB" sz="1000" b="0" i="1" u="none" strike="noStrike" cap="none">
                <a:solidFill>
                  <a:schemeClr val="dk1"/>
                </a:solidFill>
                <a:latin typeface="Calibri"/>
                <a:ea typeface="Calibri"/>
                <a:cs typeface="Calibri"/>
                <a:sym typeface="Calibri"/>
              </a:rPr>
              <a:t>J Thromb Haemost</a:t>
            </a:r>
            <a:r>
              <a:rPr lang="en-GB" sz="1000" b="0" i="0" u="none" strike="noStrike" cap="none">
                <a:solidFill>
                  <a:schemeClr val="dk1"/>
                </a:solidFill>
                <a:latin typeface="Calibri"/>
                <a:ea typeface="Calibri"/>
                <a:cs typeface="Calibri"/>
                <a:sym typeface="Calibri"/>
              </a:rPr>
              <a:t>. 2020;18(1):151-161. doi:10.1111/jth.14629</a:t>
            </a:r>
            <a:endParaRPr/>
          </a:p>
          <a:p>
            <a:pPr marL="0" marR="0" lvl="0" indent="0" algn="just" rtl="0">
              <a:spcBef>
                <a:spcPts val="0"/>
              </a:spcBef>
              <a:spcAft>
                <a:spcPts val="0"/>
              </a:spcAft>
              <a:buNone/>
            </a:pPr>
            <a:endParaRPr sz="1000" b="0" i="0" u="none" strike="noStrike" cap="non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1"/>
          <p:cNvSpPr txBox="1">
            <a:spLocks noGrp="1"/>
          </p:cNvSpPr>
          <p:nvPr>
            <p:ph type="body" idx="1"/>
          </p:nvPr>
        </p:nvSpPr>
        <p:spPr>
          <a:xfrm>
            <a:off x="173122" y="1485117"/>
            <a:ext cx="11522075" cy="4471200"/>
          </a:xfrm>
          <a:prstGeom prst="rect">
            <a:avLst/>
          </a:prstGeom>
          <a:noFill/>
          <a:ln>
            <a:noFill/>
          </a:ln>
        </p:spPr>
        <p:txBody>
          <a:bodyPr spcFirstLastPara="1" wrap="square" lIns="91425" tIns="45700" rIns="91425" bIns="45700" anchor="t" anchorCtr="0">
            <a:noAutofit/>
          </a:bodyPr>
          <a:lstStyle/>
          <a:p>
            <a:pPr marL="0" lvl="0" indent="0" algn="just" rtl="0">
              <a:lnSpc>
                <a:spcPct val="120000"/>
              </a:lnSpc>
              <a:spcBef>
                <a:spcPts val="0"/>
              </a:spcBef>
              <a:spcAft>
                <a:spcPts val="0"/>
              </a:spcAft>
              <a:buSzPts val="1600"/>
              <a:buNone/>
            </a:pPr>
            <a:r>
              <a:rPr lang="en-GB" sz="1600">
                <a:latin typeface="Calibri"/>
                <a:ea typeface="Calibri"/>
                <a:cs typeface="Calibri"/>
                <a:sym typeface="Calibri"/>
              </a:rPr>
              <a:t>The Kerckhoff Heart and Thorax Center, Department of Thoracic Surgery in Bad Nauheim, Germany, serves as a national and international reference hub for CTEPH treatment, carrying out more than 150 PEA procedures and 250 BPA interventions annually; over 500 patients completed a full series of BPA interventions. </a:t>
            </a:r>
            <a:endParaRPr sz="1600">
              <a:latin typeface="Calibri"/>
              <a:ea typeface="Calibri"/>
              <a:cs typeface="Calibri"/>
              <a:sym typeface="Calibri"/>
            </a:endParaRPr>
          </a:p>
          <a:p>
            <a:pPr marL="0" lvl="0" indent="0" algn="just" rtl="0">
              <a:lnSpc>
                <a:spcPct val="120000"/>
              </a:lnSpc>
              <a:spcBef>
                <a:spcPts val="1000"/>
              </a:spcBef>
              <a:spcAft>
                <a:spcPts val="0"/>
              </a:spcAft>
              <a:buSzPts val="1600"/>
              <a:buNone/>
            </a:pPr>
            <a:r>
              <a:rPr lang="en-GB" sz="1600">
                <a:latin typeface="Calibri"/>
                <a:ea typeface="Calibri"/>
                <a:cs typeface="Calibri"/>
                <a:sym typeface="Calibri"/>
              </a:rPr>
              <a:t>In this study, 493 consecutive CTEPH patients who underwent BPA between 2014 and 2024 were analyzed. This study included 493 consecutive CTEPH patients who underwent BPA between 2014 and 2024. All patients were informed in detail about the investigational nature of the study, including potential risks and benefits, and gave written informed consent to participate. Baseline characteristics, procedural details, and post‑intervention outcomes were compared according to sex, and statistical analyses including t‑tests, Wilcoxon rank‑sum tests, chi‑square tests, and survival analyses were performed using R version 4.0.4.</a:t>
            </a:r>
            <a:endParaRPr/>
          </a:p>
          <a:p>
            <a:pPr marL="0" lvl="0" indent="0" algn="just" rtl="0">
              <a:lnSpc>
                <a:spcPct val="120000"/>
              </a:lnSpc>
              <a:spcBef>
                <a:spcPts val="1000"/>
              </a:spcBef>
              <a:spcAft>
                <a:spcPts val="0"/>
              </a:spcAft>
              <a:buSzPts val="1800"/>
              <a:buNone/>
            </a:pPr>
            <a:endParaRPr sz="1800">
              <a:latin typeface="Calibri"/>
              <a:ea typeface="Calibri"/>
              <a:cs typeface="Calibri"/>
              <a:sym typeface="Calibri"/>
            </a:endParaRPr>
          </a:p>
        </p:txBody>
      </p:sp>
      <p:sp>
        <p:nvSpPr>
          <p:cNvPr id="84" name="Google Shape;84;p11"/>
          <p:cNvSpPr txBox="1">
            <a:spLocks noGrp="1"/>
          </p:cNvSpPr>
          <p:nvPr>
            <p:ph type="title"/>
          </p:nvPr>
        </p:nvSpPr>
        <p:spPr>
          <a:xfrm>
            <a:off x="334963" y="365126"/>
            <a:ext cx="9982800" cy="867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2060"/>
              </a:buClr>
              <a:buSzPts val="3200"/>
              <a:buFont typeface="Arial"/>
              <a:buNone/>
            </a:pPr>
            <a:r>
              <a:rPr lang="en-GB"/>
              <a:t>Methods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2"/>
          <p:cNvSpPr txBox="1">
            <a:spLocks noGrp="1"/>
          </p:cNvSpPr>
          <p:nvPr>
            <p:ph type="body" idx="1"/>
          </p:nvPr>
        </p:nvSpPr>
        <p:spPr>
          <a:xfrm>
            <a:off x="334963" y="1533669"/>
            <a:ext cx="11522075" cy="2686327"/>
          </a:xfrm>
          <a:prstGeom prst="rect">
            <a:avLst/>
          </a:prstGeom>
          <a:noFill/>
          <a:ln>
            <a:noFill/>
          </a:ln>
        </p:spPr>
        <p:txBody>
          <a:bodyPr spcFirstLastPara="1" wrap="square" lIns="91425" tIns="45700" rIns="91425" bIns="45700" anchor="t" anchorCtr="0">
            <a:noAutofit/>
          </a:bodyPr>
          <a:lstStyle/>
          <a:p>
            <a:pPr marL="0" lvl="0" indent="0" algn="just" rtl="0">
              <a:lnSpc>
                <a:spcPct val="120000"/>
              </a:lnSpc>
              <a:spcBef>
                <a:spcPts val="0"/>
              </a:spcBef>
              <a:spcAft>
                <a:spcPts val="0"/>
              </a:spcAft>
              <a:buSzPts val="1600"/>
              <a:buNone/>
            </a:pPr>
            <a:r>
              <a:rPr lang="en-GB" sz="1600">
                <a:latin typeface="Calibri"/>
                <a:ea typeface="Calibri"/>
                <a:cs typeface="Calibri"/>
                <a:sym typeface="Calibri"/>
              </a:rPr>
              <a:t>In this study, a total of 493 patients (median age: 64 years) with severely impaired physical capacity and hemodynamics were enrolled. Females were older and had lower functional capacity, six-minute walk distances, and Cambridge pulmonary hypertension outcome review (CAMPHOR) score for quality of life (QoL) compared to males. Although baseline hemodynamics were similar, males exhibited greater congestion, underwent more BPA sessions, and had longer intervention times and higher contrast agent use. Following BPA, males showed greater functional improvement, lower N-terminal pro-brain natriuretic peptide (NT-proBNP) levels, and reduced congestion, though the diffusing capacity of the lung for carbon monoxide (DLCO) improvement was less pronounced. Survival rates were high overall, and females showed significantly better survival probabilities at 1-year, 3-year, and 5-year follow-up compared with males (log-rank test p-value=0.022; hazard ratio (HR) 3.6 [95% confidence interval (CI): 1.1, 11.6]; p-value=0.031).    </a:t>
            </a:r>
            <a:endParaRPr/>
          </a:p>
        </p:txBody>
      </p:sp>
      <p:sp>
        <p:nvSpPr>
          <p:cNvPr id="90" name="Google Shape;90;p12"/>
          <p:cNvSpPr txBox="1">
            <a:spLocks noGrp="1"/>
          </p:cNvSpPr>
          <p:nvPr>
            <p:ph type="title"/>
          </p:nvPr>
        </p:nvSpPr>
        <p:spPr>
          <a:xfrm>
            <a:off x="334963" y="365126"/>
            <a:ext cx="9982800" cy="867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2060"/>
              </a:buClr>
              <a:buSzPts val="3200"/>
              <a:buFont typeface="Arial"/>
              <a:buNone/>
            </a:pPr>
            <a:r>
              <a:rPr lang="en-GB"/>
              <a:t>Results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3"/>
          <p:cNvSpPr txBox="1">
            <a:spLocks noGrp="1"/>
          </p:cNvSpPr>
          <p:nvPr>
            <p:ph type="body" idx="1"/>
          </p:nvPr>
        </p:nvSpPr>
        <p:spPr>
          <a:xfrm>
            <a:off x="334963" y="1232726"/>
            <a:ext cx="11459179" cy="4471200"/>
          </a:xfrm>
          <a:prstGeom prst="rect">
            <a:avLst/>
          </a:prstGeom>
          <a:noFill/>
          <a:ln>
            <a:noFill/>
          </a:ln>
        </p:spPr>
        <p:txBody>
          <a:bodyPr spcFirstLastPara="1" wrap="square" lIns="91425" tIns="45700" rIns="91425" bIns="45700" anchor="t" anchorCtr="0">
            <a:noAutofit/>
          </a:bodyPr>
          <a:lstStyle/>
          <a:p>
            <a:pPr marL="0" lvl="0" indent="0" algn="just" rtl="0">
              <a:lnSpc>
                <a:spcPct val="120000"/>
              </a:lnSpc>
              <a:spcBef>
                <a:spcPts val="0"/>
              </a:spcBef>
              <a:spcAft>
                <a:spcPts val="0"/>
              </a:spcAft>
              <a:buSzPts val="1600"/>
              <a:buNone/>
            </a:pPr>
            <a:r>
              <a:rPr lang="en-GB" sz="1600" dirty="0">
                <a:latin typeface="Calibri"/>
                <a:ea typeface="Calibri"/>
                <a:cs typeface="Calibri"/>
                <a:sym typeface="Calibri"/>
              </a:rPr>
              <a:t>Our analysis revealed pronounced sex-related differences in baseline characteristics, procedural details, and post‑interventional outcomes, including survival, among CTEPH patients who underwent BPA. Female patients were older, reported poorer functional status, and scored lower on </a:t>
            </a:r>
            <a:r>
              <a:rPr lang="en-GB" sz="1600" dirty="0" err="1">
                <a:latin typeface="Calibri"/>
                <a:ea typeface="Calibri"/>
                <a:cs typeface="Calibri"/>
                <a:sym typeface="Calibri"/>
              </a:rPr>
              <a:t>QoL</a:t>
            </a:r>
            <a:r>
              <a:rPr lang="en-GB" sz="1600" dirty="0">
                <a:latin typeface="Calibri"/>
                <a:ea typeface="Calibri"/>
                <a:cs typeface="Calibri"/>
                <a:sym typeface="Calibri"/>
              </a:rPr>
              <a:t> measures, yet their baseline pulmonary </a:t>
            </a:r>
            <a:r>
              <a:rPr lang="en-GB" sz="1600" dirty="0" err="1">
                <a:latin typeface="Calibri"/>
                <a:ea typeface="Calibri"/>
                <a:cs typeface="Calibri"/>
                <a:sym typeface="Calibri"/>
              </a:rPr>
              <a:t>hemodynamics</a:t>
            </a:r>
            <a:r>
              <a:rPr lang="en-GB" sz="1600" dirty="0">
                <a:latin typeface="Calibri"/>
                <a:ea typeface="Calibri"/>
                <a:cs typeface="Calibri"/>
                <a:sym typeface="Calibri"/>
              </a:rPr>
              <a:t> were comparable to those of male patients. In contrast, an age‑matched cohort documented markedly higher baseline pulmonary vascular </a:t>
            </a:r>
            <a:r>
              <a:rPr lang="en-GB" sz="1600" dirty="0" smtClean="0">
                <a:latin typeface="Calibri"/>
                <a:ea typeface="Calibri"/>
                <a:cs typeface="Calibri"/>
                <a:sym typeface="Calibri"/>
              </a:rPr>
              <a:t>resistance (PVR) </a:t>
            </a:r>
            <a:r>
              <a:rPr lang="en-GB" sz="1600" dirty="0">
                <a:latin typeface="Calibri"/>
                <a:ea typeface="Calibri"/>
                <a:cs typeface="Calibri"/>
                <a:sym typeface="Calibri"/>
              </a:rPr>
              <a:t>in females but also a similar pattern of worse functional class and shorter 6‑minute walk distances, mirroring our observations. BPA consistently reduced pulmonary artery pressure, improved overall </a:t>
            </a:r>
            <a:r>
              <a:rPr lang="en-GB" sz="1600" dirty="0" err="1">
                <a:latin typeface="Calibri"/>
                <a:ea typeface="Calibri"/>
                <a:cs typeface="Calibri"/>
                <a:sym typeface="Calibri"/>
              </a:rPr>
              <a:t>haemodynamics</a:t>
            </a:r>
            <a:r>
              <a:rPr lang="en-GB" sz="1600" dirty="0">
                <a:latin typeface="Calibri"/>
                <a:ea typeface="Calibri"/>
                <a:cs typeface="Calibri"/>
                <a:sym typeface="Calibri"/>
              </a:rPr>
              <a:t>, and enhanced functional capacity in both sexes. However, female patients exhibit higher residual </a:t>
            </a:r>
            <a:r>
              <a:rPr lang="en-GB" sz="1600" dirty="0" smtClean="0">
                <a:latin typeface="Calibri"/>
                <a:ea typeface="Calibri"/>
                <a:cs typeface="Calibri"/>
                <a:sym typeface="Calibri"/>
              </a:rPr>
              <a:t>PVR and </a:t>
            </a:r>
            <a:r>
              <a:rPr lang="en-GB" sz="1600" dirty="0">
                <a:latin typeface="Calibri"/>
                <a:ea typeface="Calibri"/>
                <a:cs typeface="Calibri"/>
                <a:sym typeface="Calibri"/>
              </a:rPr>
              <a:t>elevated NT‑</a:t>
            </a:r>
            <a:r>
              <a:rPr lang="en-GB" sz="1600" dirty="0" err="1">
                <a:latin typeface="Calibri"/>
                <a:ea typeface="Calibri"/>
                <a:cs typeface="Calibri"/>
                <a:sym typeface="Calibri"/>
              </a:rPr>
              <a:t>proBNP</a:t>
            </a:r>
            <a:r>
              <a:rPr lang="en-GB" sz="1600" dirty="0">
                <a:latin typeface="Calibri"/>
                <a:ea typeface="Calibri"/>
                <a:cs typeface="Calibri"/>
                <a:sym typeface="Calibri"/>
              </a:rPr>
              <a:t>, and poorer functional class after BPA</a:t>
            </a:r>
            <a:r>
              <a:rPr lang="en-GB" sz="1600" baseline="30000" dirty="0">
                <a:latin typeface="Calibri"/>
                <a:ea typeface="Calibri"/>
                <a:cs typeface="Calibri"/>
                <a:sym typeface="Calibri"/>
              </a:rPr>
              <a:t>4</a:t>
            </a:r>
            <a:r>
              <a:rPr lang="en-GB" sz="1600" dirty="0">
                <a:latin typeface="Calibri"/>
                <a:ea typeface="Calibri"/>
                <a:cs typeface="Calibri"/>
                <a:sym typeface="Calibri"/>
              </a:rPr>
              <a:t>. In our cohort, at post-procedure, males showed greater improvements in measures like right atrial pressure and DLCO. Overall survival rates were excellent, with females demonstrating significantly higher survival probabilities than males, underscoring the importance of sex-sensitive approaches in CTEPH management.</a:t>
            </a:r>
            <a:endParaRPr sz="1600" dirty="0">
              <a:latin typeface="Calibri"/>
              <a:ea typeface="Calibri"/>
              <a:cs typeface="Calibri"/>
              <a:sym typeface="Calibri"/>
            </a:endParaRPr>
          </a:p>
          <a:p>
            <a:pPr marL="0" lvl="0" indent="0" algn="just" rtl="0">
              <a:lnSpc>
                <a:spcPct val="120000"/>
              </a:lnSpc>
              <a:spcBef>
                <a:spcPts val="1000"/>
              </a:spcBef>
              <a:spcAft>
                <a:spcPts val="0"/>
              </a:spcAft>
              <a:buSzPts val="1600"/>
              <a:buNone/>
            </a:pPr>
            <a:endParaRPr sz="1600" dirty="0">
              <a:latin typeface="Calibri"/>
              <a:ea typeface="Calibri"/>
              <a:cs typeface="Calibri"/>
              <a:sym typeface="Calibri"/>
            </a:endParaRPr>
          </a:p>
          <a:p>
            <a:pPr marL="0" lvl="0" indent="0" algn="l" rtl="0">
              <a:lnSpc>
                <a:spcPct val="120000"/>
              </a:lnSpc>
              <a:spcBef>
                <a:spcPts val="1000"/>
              </a:spcBef>
              <a:spcAft>
                <a:spcPts val="0"/>
              </a:spcAft>
              <a:buSzPts val="1600"/>
              <a:buNone/>
            </a:pPr>
            <a:endParaRPr sz="1600" dirty="0">
              <a:latin typeface="Calibri"/>
              <a:ea typeface="Calibri"/>
              <a:cs typeface="Calibri"/>
              <a:sym typeface="Calibri"/>
            </a:endParaRPr>
          </a:p>
        </p:txBody>
      </p:sp>
      <p:sp>
        <p:nvSpPr>
          <p:cNvPr id="96" name="Google Shape;96;p13"/>
          <p:cNvSpPr txBox="1">
            <a:spLocks noGrp="1"/>
          </p:cNvSpPr>
          <p:nvPr>
            <p:ph type="title"/>
          </p:nvPr>
        </p:nvSpPr>
        <p:spPr>
          <a:xfrm>
            <a:off x="334963" y="365126"/>
            <a:ext cx="9982800" cy="867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2060"/>
              </a:buClr>
              <a:buSzPts val="3200"/>
              <a:buFont typeface="Arial"/>
              <a:buNone/>
            </a:pPr>
            <a:r>
              <a:rPr lang="en-GB"/>
              <a:t>Discussion</a:t>
            </a:r>
            <a:endParaRPr/>
          </a:p>
        </p:txBody>
      </p:sp>
      <p:sp>
        <p:nvSpPr>
          <p:cNvPr id="97" name="Google Shape;97;p13"/>
          <p:cNvSpPr txBox="1">
            <a:spLocks noGrp="1"/>
          </p:cNvSpPr>
          <p:nvPr>
            <p:ph type="body" idx="2"/>
          </p:nvPr>
        </p:nvSpPr>
        <p:spPr>
          <a:xfrm>
            <a:off x="351150" y="5221314"/>
            <a:ext cx="11426700" cy="4827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1000"/>
              <a:buNone/>
            </a:pPr>
            <a:r>
              <a:rPr lang="en-GB" baseline="30000">
                <a:latin typeface="Calibri"/>
                <a:ea typeface="Calibri"/>
                <a:cs typeface="Calibri"/>
                <a:sym typeface="Calibri"/>
              </a:rPr>
              <a:t>4</a:t>
            </a:r>
            <a:r>
              <a:rPr lang="en-GB">
                <a:latin typeface="Calibri"/>
                <a:ea typeface="Calibri"/>
                <a:cs typeface="Calibri"/>
                <a:sym typeface="Calibri"/>
              </a:rPr>
              <a:t>Chan CC, Teixeira BL, Yang JZ, et al. Sex Differences Among Patients Treated With Balloon Pulmonary Angioplasty for Chronic Thromboembolic Pulmonary Hypertension. </a:t>
            </a:r>
            <a:r>
              <a:rPr lang="en-GB" i="1">
                <a:latin typeface="Calibri"/>
                <a:ea typeface="Calibri"/>
                <a:cs typeface="Calibri"/>
                <a:sym typeface="Calibri"/>
              </a:rPr>
              <a:t>Pulm Circ</a:t>
            </a:r>
            <a:r>
              <a:rPr lang="en-GB">
                <a:latin typeface="Calibri"/>
                <a:ea typeface="Calibri"/>
                <a:cs typeface="Calibri"/>
                <a:sym typeface="Calibri"/>
              </a:rPr>
              <a:t>. 2025;15(3):e70128. Published 2025 Jul 15. doi:10.1002/pul2.70128</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4"/>
          <p:cNvSpPr txBox="1">
            <a:spLocks noGrp="1"/>
          </p:cNvSpPr>
          <p:nvPr>
            <p:ph type="body" idx="1"/>
          </p:nvPr>
        </p:nvSpPr>
        <p:spPr>
          <a:xfrm>
            <a:off x="334963" y="1440611"/>
            <a:ext cx="11522075" cy="4471200"/>
          </a:xfrm>
          <a:prstGeom prst="rect">
            <a:avLst/>
          </a:prstGeom>
          <a:noFill/>
          <a:ln>
            <a:noFill/>
          </a:ln>
        </p:spPr>
        <p:txBody>
          <a:bodyPr spcFirstLastPara="1" wrap="square" lIns="91425" tIns="45700" rIns="91425" bIns="45700" anchor="t" anchorCtr="0">
            <a:noAutofit/>
          </a:bodyPr>
          <a:lstStyle/>
          <a:p>
            <a:pPr marL="0" lvl="0" indent="0" algn="just" rtl="0">
              <a:lnSpc>
                <a:spcPct val="120000"/>
              </a:lnSpc>
              <a:spcBef>
                <a:spcPts val="0"/>
              </a:spcBef>
              <a:spcAft>
                <a:spcPts val="0"/>
              </a:spcAft>
              <a:buSzPts val="1600"/>
              <a:buNone/>
            </a:pPr>
            <a:r>
              <a:rPr lang="en-GB" sz="1600" dirty="0" smtClean="0">
                <a:latin typeface="Calibri"/>
                <a:ea typeface="Calibri"/>
                <a:cs typeface="Calibri"/>
                <a:sym typeface="Calibri"/>
              </a:rPr>
              <a:t>Sex differences </a:t>
            </a:r>
            <a:r>
              <a:rPr lang="en-GB" sz="1600" dirty="0">
                <a:latin typeface="Calibri"/>
                <a:ea typeface="Calibri"/>
                <a:cs typeface="Calibri"/>
                <a:sym typeface="Calibri"/>
              </a:rPr>
              <a:t>influence outcomes in patients with CTEPH </a:t>
            </a:r>
            <a:r>
              <a:rPr lang="en-GB" sz="1600" dirty="0" smtClean="0">
                <a:latin typeface="Calibri"/>
                <a:ea typeface="Calibri"/>
                <a:cs typeface="Calibri"/>
                <a:sym typeface="Calibri"/>
              </a:rPr>
              <a:t>who undergo BPA. Females </a:t>
            </a:r>
            <a:r>
              <a:rPr lang="en-GB" sz="1600" dirty="0">
                <a:latin typeface="Calibri"/>
                <a:ea typeface="Calibri"/>
                <a:cs typeface="Calibri"/>
                <a:sym typeface="Calibri"/>
              </a:rPr>
              <a:t>demonstrate superior long‑term survival but experience less functional improvement. These findings underscore the importance of incorporating sex considerations into CTEPH treatment and management strategies.</a:t>
            </a:r>
            <a:endParaRPr dirty="0"/>
          </a:p>
        </p:txBody>
      </p:sp>
      <p:sp>
        <p:nvSpPr>
          <p:cNvPr id="103" name="Google Shape;103;p14"/>
          <p:cNvSpPr txBox="1">
            <a:spLocks noGrp="1"/>
          </p:cNvSpPr>
          <p:nvPr>
            <p:ph type="title"/>
          </p:nvPr>
        </p:nvSpPr>
        <p:spPr>
          <a:xfrm>
            <a:off x="334963" y="365126"/>
            <a:ext cx="9982800" cy="867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2060"/>
              </a:buClr>
              <a:buSzPts val="3200"/>
              <a:buFont typeface="Arial"/>
              <a:buNone/>
            </a:pPr>
            <a:r>
              <a:rPr lang="en-GB" dirty="0"/>
              <a:t>Conclusion</a:t>
            </a:r>
            <a:endParaRPr dirty="0"/>
          </a:p>
        </p:txBody>
      </p:sp>
    </p:spTree>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1132</Words>
  <Application>Microsoft Office PowerPoint</Application>
  <PresentationFormat>Breitbild</PresentationFormat>
  <Paragraphs>32</Paragraphs>
  <Slides>7</Slides>
  <Notes>7</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7</vt:i4>
      </vt:variant>
    </vt:vector>
  </HeadingPairs>
  <TitlesOfParts>
    <vt:vector size="10" baseType="lpstr">
      <vt:lpstr>Arial</vt:lpstr>
      <vt:lpstr>Calibri</vt:lpstr>
      <vt:lpstr>ICC 2021</vt:lpstr>
      <vt:lpstr>PowerPoint-Präsentation</vt:lpstr>
      <vt:lpstr>[Abstract title]</vt:lpstr>
      <vt:lpstr>Introduction</vt:lpstr>
      <vt:lpstr>Methods</vt:lpstr>
      <vt:lpstr>Results</vt:lpstr>
      <vt:lpstr>Discussion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jlu-su</dc:creator>
  <cp:lastModifiedBy>Leili Jafari</cp:lastModifiedBy>
  <cp:revision>6</cp:revision>
  <dcterms:modified xsi:type="dcterms:W3CDTF">2026-03-15T17:52:00Z</dcterms:modified>
</cp:coreProperties>
</file>