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335C"/>
    <a:srgbClr val="102550"/>
    <a:srgbClr val="97BAFF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039B6-218B-4A6B-8886-F2E019CF2B73}" v="26" dt="2026-03-15T21:11:08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8" y="870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ss Zicans" userId="29a53bde19fa7eb3" providerId="LiveId" clId="{8B78D4CF-0E80-4201-B3C4-FEFA6201AC8A}"/>
    <pc:docChg chg="undo custSel addSld delSld modSld">
      <pc:chgData name="Matiss Zicans" userId="29a53bde19fa7eb3" providerId="LiveId" clId="{8B78D4CF-0E80-4201-B3C4-FEFA6201AC8A}" dt="2026-03-15T21:39:18.468" v="4452" actId="108"/>
      <pc:docMkLst>
        <pc:docMk/>
      </pc:docMkLst>
      <pc:sldChg chg="modSp mod">
        <pc:chgData name="Matiss Zicans" userId="29a53bde19fa7eb3" providerId="LiveId" clId="{8B78D4CF-0E80-4201-B3C4-FEFA6201AC8A}" dt="2026-03-15T21:37:43.323" v="4445" actId="20577"/>
        <pc:sldMkLst>
          <pc:docMk/>
          <pc:sldMk cId="3920440479" sldId="259"/>
        </pc:sldMkLst>
        <pc:spChg chg="mod">
          <ac:chgData name="Matiss Zicans" userId="29a53bde19fa7eb3" providerId="LiveId" clId="{8B78D4CF-0E80-4201-B3C4-FEFA6201AC8A}" dt="2026-03-15T21:37:43.323" v="4445" actId="20577"/>
          <ac:spMkLst>
            <pc:docMk/>
            <pc:sldMk cId="3920440479" sldId="259"/>
            <ac:spMk id="2" creationId="{FDEFE197-C596-2577-6D4E-E24792135B7B}"/>
          </ac:spMkLst>
        </pc:spChg>
        <pc:spChg chg="mod">
          <ac:chgData name="Matiss Zicans" userId="29a53bde19fa7eb3" providerId="LiveId" clId="{8B78D4CF-0E80-4201-B3C4-FEFA6201AC8A}" dt="2026-03-15T19:58:55.520" v="351" actId="20577"/>
          <ac:spMkLst>
            <pc:docMk/>
            <pc:sldMk cId="3920440479" sldId="259"/>
            <ac:spMk id="3" creationId="{8B60EAA6-E668-ACD9-C881-6EA1F70112F2}"/>
          </ac:spMkLst>
        </pc:spChg>
      </pc:sldChg>
      <pc:sldChg chg="addSp modSp mod">
        <pc:chgData name="Matiss Zicans" userId="29a53bde19fa7eb3" providerId="LiveId" clId="{8B78D4CF-0E80-4201-B3C4-FEFA6201AC8A}" dt="2026-03-15T21:38:20.790" v="4446" actId="108"/>
        <pc:sldMkLst>
          <pc:docMk/>
          <pc:sldMk cId="2718190542" sldId="260"/>
        </pc:sldMkLst>
        <pc:spChg chg="mod">
          <ac:chgData name="Matiss Zicans" userId="29a53bde19fa7eb3" providerId="LiveId" clId="{8B78D4CF-0E80-4201-B3C4-FEFA6201AC8A}" dt="2026-03-15T20:17:09.364" v="1121" actId="113"/>
          <ac:spMkLst>
            <pc:docMk/>
            <pc:sldMk cId="2718190542" sldId="260"/>
            <ac:spMk id="2" creationId="{7FA141CE-FA6E-E54B-3DBB-A899B2566374}"/>
          </ac:spMkLst>
        </pc:spChg>
        <pc:spChg chg="mod">
          <ac:chgData name="Matiss Zicans" userId="29a53bde19fa7eb3" providerId="LiveId" clId="{8B78D4CF-0E80-4201-B3C4-FEFA6201AC8A}" dt="2026-03-15T21:38:20.790" v="4446" actId="108"/>
          <ac:spMkLst>
            <pc:docMk/>
            <pc:sldMk cId="2718190542" sldId="260"/>
            <ac:spMk id="4" creationId="{815E5AAC-B70B-2BDB-E8C3-A8E9E4BD0401}"/>
          </ac:spMkLst>
        </pc:spChg>
        <pc:spChg chg="add mod">
          <ac:chgData name="Matiss Zicans" userId="29a53bde19fa7eb3" providerId="LiveId" clId="{8B78D4CF-0E80-4201-B3C4-FEFA6201AC8A}" dt="2026-03-15T20:18:43.232" v="1176" actId="1076"/>
          <ac:spMkLst>
            <pc:docMk/>
            <pc:sldMk cId="2718190542" sldId="260"/>
            <ac:spMk id="5" creationId="{BAF33058-ED14-490F-E61C-6FD03A025CFC}"/>
          </ac:spMkLst>
        </pc:spChg>
        <pc:picChg chg="add mod">
          <ac:chgData name="Matiss Zicans" userId="29a53bde19fa7eb3" providerId="LiveId" clId="{8B78D4CF-0E80-4201-B3C4-FEFA6201AC8A}" dt="2026-03-15T20:18:47.599" v="1177" actId="1076"/>
          <ac:picMkLst>
            <pc:docMk/>
            <pc:sldMk cId="2718190542" sldId="260"/>
            <ac:picMk id="1026" creationId="{DA2261C4-3289-596B-65BB-0A3617D8940F}"/>
          </ac:picMkLst>
        </pc:picChg>
      </pc:sldChg>
      <pc:sldChg chg="addSp modSp mod">
        <pc:chgData name="Matiss Zicans" userId="29a53bde19fa7eb3" providerId="LiveId" clId="{8B78D4CF-0E80-4201-B3C4-FEFA6201AC8A}" dt="2026-03-15T20:31:15.853" v="1912" actId="1076"/>
        <pc:sldMkLst>
          <pc:docMk/>
          <pc:sldMk cId="1415613660" sldId="261"/>
        </pc:sldMkLst>
        <pc:spChg chg="mod">
          <ac:chgData name="Matiss Zicans" userId="29a53bde19fa7eb3" providerId="LiveId" clId="{8B78D4CF-0E80-4201-B3C4-FEFA6201AC8A}" dt="2026-03-15T20:30:32.290" v="1904" actId="113"/>
          <ac:spMkLst>
            <pc:docMk/>
            <pc:sldMk cId="1415613660" sldId="261"/>
            <ac:spMk id="2" creationId="{70548C2F-52F7-7704-EF05-ED7A76537383}"/>
          </ac:spMkLst>
        </pc:spChg>
        <pc:spChg chg="mod">
          <ac:chgData name="Matiss Zicans" userId="29a53bde19fa7eb3" providerId="LiveId" clId="{8B78D4CF-0E80-4201-B3C4-FEFA6201AC8A}" dt="2026-03-15T20:22:00.923" v="1440"/>
          <ac:spMkLst>
            <pc:docMk/>
            <pc:sldMk cId="1415613660" sldId="261"/>
            <ac:spMk id="4" creationId="{209CFF77-6B84-D0B6-874F-07E58769C54E}"/>
          </ac:spMkLst>
        </pc:spChg>
        <pc:spChg chg="add mod">
          <ac:chgData name="Matiss Zicans" userId="29a53bde19fa7eb3" providerId="LiveId" clId="{8B78D4CF-0E80-4201-B3C4-FEFA6201AC8A}" dt="2026-03-15T20:30:47.868" v="1907" actId="1076"/>
          <ac:spMkLst>
            <pc:docMk/>
            <pc:sldMk cId="1415613660" sldId="261"/>
            <ac:spMk id="5" creationId="{FA35CC38-E7D8-99EF-4187-33BB7AB1878F}"/>
          </ac:spMkLst>
        </pc:spChg>
        <pc:spChg chg="add mod">
          <ac:chgData name="Matiss Zicans" userId="29a53bde19fa7eb3" providerId="LiveId" clId="{8B78D4CF-0E80-4201-B3C4-FEFA6201AC8A}" dt="2026-03-15T20:30:53.003" v="1908" actId="1076"/>
          <ac:spMkLst>
            <pc:docMk/>
            <pc:sldMk cId="1415613660" sldId="261"/>
            <ac:spMk id="6" creationId="{46BC1DEE-CB57-DE8E-BBDE-160907264CBB}"/>
          </ac:spMkLst>
        </pc:spChg>
        <pc:spChg chg="add mod">
          <ac:chgData name="Matiss Zicans" userId="29a53bde19fa7eb3" providerId="LiveId" clId="{8B78D4CF-0E80-4201-B3C4-FEFA6201AC8A}" dt="2026-03-15T20:28:20.451" v="1786" actId="1076"/>
          <ac:spMkLst>
            <pc:docMk/>
            <pc:sldMk cId="1415613660" sldId="261"/>
            <ac:spMk id="7" creationId="{3276F613-A1E9-48E4-1FB4-C6FC6BEC404E}"/>
          </ac:spMkLst>
        </pc:spChg>
        <pc:spChg chg="add mod">
          <ac:chgData name="Matiss Zicans" userId="29a53bde19fa7eb3" providerId="LiveId" clId="{8B78D4CF-0E80-4201-B3C4-FEFA6201AC8A}" dt="2026-03-15T20:28:58.035" v="1804" actId="403"/>
          <ac:spMkLst>
            <pc:docMk/>
            <pc:sldMk cId="1415613660" sldId="261"/>
            <ac:spMk id="8" creationId="{ED73A86B-768F-015E-A05A-BB6623230937}"/>
          </ac:spMkLst>
        </pc:spChg>
        <pc:spChg chg="add mod">
          <ac:chgData name="Matiss Zicans" userId="29a53bde19fa7eb3" providerId="LiveId" clId="{8B78D4CF-0E80-4201-B3C4-FEFA6201AC8A}" dt="2026-03-15T20:31:07.875" v="1910" actId="14100"/>
          <ac:spMkLst>
            <pc:docMk/>
            <pc:sldMk cId="1415613660" sldId="261"/>
            <ac:spMk id="9" creationId="{0D352955-BEA6-4E09-0EC0-B2739F203314}"/>
          </ac:spMkLst>
        </pc:spChg>
        <pc:spChg chg="add mod">
          <ac:chgData name="Matiss Zicans" userId="29a53bde19fa7eb3" providerId="LiveId" clId="{8B78D4CF-0E80-4201-B3C4-FEFA6201AC8A}" dt="2026-03-15T20:31:05.316" v="1909" actId="1076"/>
          <ac:spMkLst>
            <pc:docMk/>
            <pc:sldMk cId="1415613660" sldId="261"/>
            <ac:spMk id="10" creationId="{E343163E-6693-0268-8DF2-08281BEE2408}"/>
          </ac:spMkLst>
        </pc:spChg>
        <pc:spChg chg="add mod">
          <ac:chgData name="Matiss Zicans" userId="29a53bde19fa7eb3" providerId="LiveId" clId="{8B78D4CF-0E80-4201-B3C4-FEFA6201AC8A}" dt="2026-03-15T20:31:10.752" v="1911" actId="1076"/>
          <ac:spMkLst>
            <pc:docMk/>
            <pc:sldMk cId="1415613660" sldId="261"/>
            <ac:spMk id="11" creationId="{874917AE-12C3-6387-15EB-1BB101D7D81B}"/>
          </ac:spMkLst>
        </pc:spChg>
        <pc:spChg chg="add mod">
          <ac:chgData name="Matiss Zicans" userId="29a53bde19fa7eb3" providerId="LiveId" clId="{8B78D4CF-0E80-4201-B3C4-FEFA6201AC8A}" dt="2026-03-15T20:31:15.853" v="1912" actId="1076"/>
          <ac:spMkLst>
            <pc:docMk/>
            <pc:sldMk cId="1415613660" sldId="261"/>
            <ac:spMk id="12" creationId="{E8DC17AF-BA5F-D62F-D59D-AEC668161540}"/>
          </ac:spMkLst>
        </pc:spChg>
      </pc:sldChg>
      <pc:sldChg chg="addSp modSp mod">
        <pc:chgData name="Matiss Zicans" userId="29a53bde19fa7eb3" providerId="LiveId" clId="{8B78D4CF-0E80-4201-B3C4-FEFA6201AC8A}" dt="2026-03-15T21:39:18.468" v="4452" actId="108"/>
        <pc:sldMkLst>
          <pc:docMk/>
          <pc:sldMk cId="2982354140" sldId="262"/>
        </pc:sldMkLst>
        <pc:spChg chg="mod">
          <ac:chgData name="Matiss Zicans" userId="29a53bde19fa7eb3" providerId="LiveId" clId="{8B78D4CF-0E80-4201-B3C4-FEFA6201AC8A}" dt="2026-03-15T21:39:18.468" v="4452" actId="108"/>
          <ac:spMkLst>
            <pc:docMk/>
            <pc:sldMk cId="2982354140" sldId="262"/>
            <ac:spMk id="2" creationId="{BA7A76E5-EFCD-8593-7B99-C781B445363F}"/>
          </ac:spMkLst>
        </pc:spChg>
        <pc:spChg chg="add mod">
          <ac:chgData name="Matiss Zicans" userId="29a53bde19fa7eb3" providerId="LiveId" clId="{8B78D4CF-0E80-4201-B3C4-FEFA6201AC8A}" dt="2026-03-15T20:52:37.295" v="2431" actId="1076"/>
          <ac:spMkLst>
            <pc:docMk/>
            <pc:sldMk cId="2982354140" sldId="262"/>
            <ac:spMk id="6" creationId="{00A97311-1393-6588-DA57-11721F1CB2B2}"/>
          </ac:spMkLst>
        </pc:spChg>
        <pc:graphicFrameChg chg="add mod modGraphic">
          <ac:chgData name="Matiss Zicans" userId="29a53bde19fa7eb3" providerId="LiveId" clId="{8B78D4CF-0E80-4201-B3C4-FEFA6201AC8A}" dt="2026-03-15T21:06:49.881" v="2740" actId="20577"/>
          <ac:graphicFrameMkLst>
            <pc:docMk/>
            <pc:sldMk cId="2982354140" sldId="262"/>
            <ac:graphicFrameMk id="5" creationId="{39A3CFB2-D2FD-DE03-C7D5-8029BB33A580}"/>
          </ac:graphicFrameMkLst>
        </pc:graphicFrameChg>
      </pc:sldChg>
      <pc:sldChg chg="modSp mod">
        <pc:chgData name="Matiss Zicans" userId="29a53bde19fa7eb3" providerId="LiveId" clId="{8B78D4CF-0E80-4201-B3C4-FEFA6201AC8A}" dt="2026-03-15T21:30:54.175" v="4007" actId="113"/>
        <pc:sldMkLst>
          <pc:docMk/>
          <pc:sldMk cId="1083242261" sldId="263"/>
        </pc:sldMkLst>
        <pc:spChg chg="mod">
          <ac:chgData name="Matiss Zicans" userId="29a53bde19fa7eb3" providerId="LiveId" clId="{8B78D4CF-0E80-4201-B3C4-FEFA6201AC8A}" dt="2026-03-15T21:30:54.175" v="4007" actId="113"/>
          <ac:spMkLst>
            <pc:docMk/>
            <pc:sldMk cId="1083242261" sldId="263"/>
            <ac:spMk id="2" creationId="{C07CCBFD-1546-2788-C7C5-C99662EAB847}"/>
          </ac:spMkLst>
        </pc:spChg>
      </pc:sldChg>
      <pc:sldChg chg="modSp mod">
        <pc:chgData name="Matiss Zicans" userId="29a53bde19fa7eb3" providerId="LiveId" clId="{8B78D4CF-0E80-4201-B3C4-FEFA6201AC8A}" dt="2026-03-15T21:36:42.945" v="4402" actId="20577"/>
        <pc:sldMkLst>
          <pc:docMk/>
          <pc:sldMk cId="3338898105" sldId="264"/>
        </pc:sldMkLst>
        <pc:spChg chg="mod">
          <ac:chgData name="Matiss Zicans" userId="29a53bde19fa7eb3" providerId="LiveId" clId="{8B78D4CF-0E80-4201-B3C4-FEFA6201AC8A}" dt="2026-03-15T21:36:42.945" v="4402" actId="20577"/>
          <ac:spMkLst>
            <pc:docMk/>
            <pc:sldMk cId="3338898105" sldId="264"/>
            <ac:spMk id="2" creationId="{B568D00B-498B-C309-6337-14276B7AD27F}"/>
          </ac:spMkLst>
        </pc:spChg>
      </pc:sldChg>
      <pc:sldChg chg="addSp modSp add mod">
        <pc:chgData name="Matiss Zicans" userId="29a53bde19fa7eb3" providerId="LiveId" clId="{8B78D4CF-0E80-4201-B3C4-FEFA6201AC8A}" dt="2026-03-15T21:11:29.777" v="3010" actId="113"/>
        <pc:sldMkLst>
          <pc:docMk/>
          <pc:sldMk cId="17060808" sldId="265"/>
        </pc:sldMkLst>
        <pc:spChg chg="mod">
          <ac:chgData name="Matiss Zicans" userId="29a53bde19fa7eb3" providerId="LiveId" clId="{8B78D4CF-0E80-4201-B3C4-FEFA6201AC8A}" dt="2026-03-15T21:10:47.457" v="2973" actId="113"/>
          <ac:spMkLst>
            <pc:docMk/>
            <pc:sldMk cId="17060808" sldId="265"/>
            <ac:spMk id="2" creationId="{76221CA5-5B61-FE0D-6879-A672E523E64A}"/>
          </ac:spMkLst>
        </pc:spChg>
        <pc:spChg chg="mod">
          <ac:chgData name="Matiss Zicans" userId="29a53bde19fa7eb3" providerId="LiveId" clId="{8B78D4CF-0E80-4201-B3C4-FEFA6201AC8A}" dt="2026-03-15T21:07:10.529" v="2750" actId="1076"/>
          <ac:spMkLst>
            <pc:docMk/>
            <pc:sldMk cId="17060808" sldId="265"/>
            <ac:spMk id="6" creationId="{AF12EDD0-C685-E9AB-52EF-D196ADB39A3B}"/>
          </ac:spMkLst>
        </pc:spChg>
        <pc:spChg chg="add mod">
          <ac:chgData name="Matiss Zicans" userId="29a53bde19fa7eb3" providerId="LiveId" clId="{8B78D4CF-0E80-4201-B3C4-FEFA6201AC8A}" dt="2026-03-15T20:55:21.114" v="2529" actId="1076"/>
          <ac:spMkLst>
            <pc:docMk/>
            <pc:sldMk cId="17060808" sldId="265"/>
            <ac:spMk id="7" creationId="{67A8C86D-79C8-B7FE-2148-B2944638030E}"/>
          </ac:spMkLst>
        </pc:spChg>
        <pc:spChg chg="add mod">
          <ac:chgData name="Matiss Zicans" userId="29a53bde19fa7eb3" providerId="LiveId" clId="{8B78D4CF-0E80-4201-B3C4-FEFA6201AC8A}" dt="2026-03-15T21:11:04.308" v="2975" actId="1076"/>
          <ac:spMkLst>
            <pc:docMk/>
            <pc:sldMk cId="17060808" sldId="265"/>
            <ac:spMk id="8" creationId="{C807ACF5-E7E8-CA83-C559-A043FF9F6E73}"/>
          </ac:spMkLst>
        </pc:spChg>
        <pc:spChg chg="add mod">
          <ac:chgData name="Matiss Zicans" userId="29a53bde19fa7eb3" providerId="LiveId" clId="{8B78D4CF-0E80-4201-B3C4-FEFA6201AC8A}" dt="2026-03-15T21:11:29.777" v="3010" actId="113"/>
          <ac:spMkLst>
            <pc:docMk/>
            <pc:sldMk cId="17060808" sldId="265"/>
            <ac:spMk id="9" creationId="{6ACC4477-8039-30AF-1EA3-00C4DF9D642F}"/>
          </ac:spMkLst>
        </pc:spChg>
        <pc:graphicFrameChg chg="mod modGraphic">
          <ac:chgData name="Matiss Zicans" userId="29a53bde19fa7eb3" providerId="LiveId" clId="{8B78D4CF-0E80-4201-B3C4-FEFA6201AC8A}" dt="2026-03-15T21:07:02.891" v="2749" actId="20577"/>
          <ac:graphicFrameMkLst>
            <pc:docMk/>
            <pc:sldMk cId="17060808" sldId="265"/>
            <ac:graphicFrameMk id="5" creationId="{F07B2FC8-4693-2FB9-0702-F8884436EB10}"/>
          </ac:graphicFrameMkLst>
        </pc:graphicFrameChg>
      </pc:sldChg>
      <pc:sldChg chg="modSp add del mod">
        <pc:chgData name="Matiss Zicans" userId="29a53bde19fa7eb3" providerId="LiveId" clId="{8B78D4CF-0E80-4201-B3C4-FEFA6201AC8A}" dt="2026-03-15T20:50:29.462" v="2411" actId="2696"/>
        <pc:sldMkLst>
          <pc:docMk/>
          <pc:sldMk cId="4209902839" sldId="265"/>
        </pc:sldMkLst>
        <pc:spChg chg="mod">
          <ac:chgData name="Matiss Zicans" userId="29a53bde19fa7eb3" providerId="LiveId" clId="{8B78D4CF-0E80-4201-B3C4-FEFA6201AC8A}" dt="2026-03-15T20:46:48.120" v="2322" actId="20577"/>
          <ac:spMkLst>
            <pc:docMk/>
            <pc:sldMk cId="4209902839" sldId="265"/>
            <ac:spMk id="2" creationId="{0FA3E0F1-9570-DD3B-2F90-DC8A7962A1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03/15/2026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en-GB"/>
              <a:t>Click to edit Master text styles</a:t>
            </a:r>
          </a:p>
          <a:p>
            <a:pPr lvl="1">
              <a:buClr>
                <a:srgbClr val="FF9900"/>
              </a:buClr>
            </a:pPr>
            <a:r>
              <a:rPr lang="en-GB"/>
              <a:t>Second level</a:t>
            </a:r>
          </a:p>
          <a:p>
            <a:pPr lvl="2">
              <a:buClr>
                <a:srgbClr val="FF9900"/>
              </a:buClr>
            </a:pPr>
            <a:r>
              <a:rPr lang="en-GB"/>
              <a:t>Third level</a:t>
            </a:r>
          </a:p>
          <a:p>
            <a:pPr lvl="3">
              <a:buClr>
                <a:srgbClr val="FF9900"/>
              </a:buClr>
            </a:pPr>
            <a:r>
              <a:rPr lang="en-GB"/>
              <a:t>Fourth level</a:t>
            </a:r>
          </a:p>
          <a:p>
            <a:pPr lvl="4">
              <a:buClr>
                <a:srgbClr val="FF9900"/>
              </a:buClr>
            </a:pPr>
            <a:r>
              <a:rPr lang="en-GB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rr.ersjournals.com/content/errev/26/143/160121.ful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Abstract template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Matiss Zicans</a:t>
            </a:r>
            <a:r>
              <a:rPr lang="en-GB" dirty="0"/>
              <a:t>, </a:t>
            </a:r>
            <a:r>
              <a:rPr lang="lv-LV" dirty="0"/>
              <a:t>Riga Stradins University;</a:t>
            </a:r>
          </a:p>
          <a:p>
            <a:r>
              <a:rPr lang="lv-LV" dirty="0"/>
              <a:t>Assoc. prof. </a:t>
            </a:r>
            <a:r>
              <a:rPr lang="lv-LV" b="1" dirty="0"/>
              <a:t>Ainars Rudzitis</a:t>
            </a:r>
            <a:r>
              <a:rPr lang="lv-LV" dirty="0"/>
              <a:t>, Riga Stradins University, Pauls Stradins Clinical University hospital;</a:t>
            </a:r>
          </a:p>
          <a:p>
            <a:r>
              <a:rPr lang="lv-LV" b="1" dirty="0"/>
              <a:t>Ricards Kaulins</a:t>
            </a:r>
            <a:r>
              <a:rPr lang="lv-LV" dirty="0"/>
              <a:t>, Riga Stradins University;</a:t>
            </a:r>
          </a:p>
          <a:p>
            <a:r>
              <a:rPr lang="lv-LV" b="1" dirty="0"/>
              <a:t>Dana Kigitovica</a:t>
            </a:r>
            <a:r>
              <a:rPr lang="lv-LV" dirty="0"/>
              <a:t>, Riga Stradins University, Pauls Stradins Clinical University hospital</a:t>
            </a:r>
            <a:endParaRPr lang="en-GB" dirty="0"/>
          </a:p>
          <a:p>
            <a:r>
              <a:rPr lang="lv-LV" b="1" dirty="0"/>
              <a:t>Haralds Cesnieks</a:t>
            </a:r>
            <a:r>
              <a:rPr lang="lv-LV" dirty="0"/>
              <a:t>, University of Latvia;</a:t>
            </a:r>
          </a:p>
          <a:p>
            <a:r>
              <a:rPr lang="lv-LV" b="1" dirty="0"/>
              <a:t>Martins Bode</a:t>
            </a:r>
            <a:r>
              <a:rPr lang="lv-LV" dirty="0"/>
              <a:t>, Riga Stradins University;</a:t>
            </a:r>
          </a:p>
          <a:p>
            <a:r>
              <a:rPr lang="lv-LV" dirty="0"/>
              <a:t>Assoc. prof. </a:t>
            </a:r>
            <a:r>
              <a:rPr lang="lv-LV" b="1" dirty="0"/>
              <a:t>Andris Skride</a:t>
            </a:r>
            <a:r>
              <a:rPr lang="lv-LV" dirty="0"/>
              <a:t>, Riga Stradins University, Pauls Stradins Clinical University hospital;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b="1" dirty="0"/>
              <a:t>Latvian Pulmonary Hypertension centre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Incidence and hemodynamic data of Latvian CTEPH patients diagnosed in 2024-2025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F6B2D-C8A7-6E4E-CC3B-60EC6838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CTEPH incidence </a:t>
            </a:r>
            <a:r>
              <a:rPr lang="lv-LV" dirty="0"/>
              <a:t>is widely variable throughout the world;</a:t>
            </a:r>
          </a:p>
          <a:p>
            <a:pPr lvl="1"/>
            <a:r>
              <a:rPr lang="lv-LV" dirty="0"/>
              <a:t>Registries: </a:t>
            </a:r>
            <a:r>
              <a:rPr lang="lv-LV" b="1" dirty="0"/>
              <a:t>4-7 cases per million</a:t>
            </a:r>
            <a:r>
              <a:rPr lang="lv-LV" baseline="30000" dirty="0"/>
              <a:t>1,2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Calculations: </a:t>
            </a:r>
            <a:r>
              <a:rPr lang="lv-LV" b="1" dirty="0"/>
              <a:t>3-30 cases per million</a:t>
            </a:r>
            <a:r>
              <a:rPr lang="lv-LV" baseline="30000" dirty="0"/>
              <a:t>3</a:t>
            </a:r>
            <a:r>
              <a:rPr lang="lv-LV" dirty="0"/>
              <a:t>;</a:t>
            </a:r>
          </a:p>
          <a:p>
            <a:pPr lvl="2"/>
            <a:r>
              <a:rPr lang="lv-LV" dirty="0"/>
              <a:t>Based on epidemiology of pulmonary embolism (PE);</a:t>
            </a:r>
          </a:p>
          <a:p>
            <a:r>
              <a:rPr lang="lv-LV" b="1" dirty="0"/>
              <a:t>Diagnostic delay </a:t>
            </a:r>
            <a:r>
              <a:rPr lang="lv-LV" dirty="0"/>
              <a:t>is associated with higher mortality;</a:t>
            </a:r>
          </a:p>
          <a:p>
            <a:pPr lvl="1"/>
            <a:r>
              <a:rPr lang="lv-LV" dirty="0"/>
              <a:t>14 month delay </a:t>
            </a:r>
            <a:r>
              <a:rPr lang="lv-LV" dirty="0">
                <a:sym typeface="Wingdings" panose="05000000000000000000" pitchFamily="2" charset="2"/>
              </a:rPr>
              <a:t> Life expectancy </a:t>
            </a:r>
            <a:r>
              <a:rPr lang="lv-LV" b="1" dirty="0">
                <a:sym typeface="Wingdings" panose="05000000000000000000" pitchFamily="2" charset="2"/>
              </a:rPr>
              <a:t>reduced by 3 years</a:t>
            </a:r>
            <a:r>
              <a:rPr lang="lv-LV" baseline="30000" dirty="0">
                <a:sym typeface="Wingdings" panose="05000000000000000000" pitchFamily="2" charset="2"/>
              </a:rPr>
              <a:t>4</a:t>
            </a:r>
            <a:r>
              <a:rPr lang="lv-LV" dirty="0">
                <a:sym typeface="Wingdings" panose="05000000000000000000" pitchFamily="2" charset="2"/>
              </a:rPr>
              <a:t>;</a:t>
            </a:r>
          </a:p>
          <a:p>
            <a:r>
              <a:rPr lang="lv-LV" b="1" dirty="0"/>
              <a:t>Latvian</a:t>
            </a:r>
            <a:r>
              <a:rPr lang="lv-LV" dirty="0"/>
              <a:t> pulmonary hypertension centre;</a:t>
            </a:r>
          </a:p>
          <a:p>
            <a:pPr lvl="1"/>
            <a:r>
              <a:rPr lang="lv-LV" dirty="0"/>
              <a:t>Registries </a:t>
            </a:r>
            <a:r>
              <a:rPr lang="lv-LV" b="1" dirty="0"/>
              <a:t>since 2007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The </a:t>
            </a:r>
            <a:r>
              <a:rPr lang="lv-LV" b="1" dirty="0"/>
              <a:t>only</a:t>
            </a:r>
            <a:r>
              <a:rPr lang="lv-LV" dirty="0"/>
              <a:t> pulmonary hypertension centre in Latvia;</a:t>
            </a:r>
          </a:p>
          <a:p>
            <a:pPr lvl="1"/>
            <a:r>
              <a:rPr lang="lv-LV" dirty="0"/>
              <a:t>Present </a:t>
            </a:r>
            <a:r>
              <a:rPr lang="lv-LV" b="1" dirty="0"/>
              <a:t>nationwide</a:t>
            </a:r>
            <a:r>
              <a:rPr lang="lv-LV" dirty="0"/>
              <a:t> epidemiological </a:t>
            </a:r>
            <a:r>
              <a:rPr lang="lv-LV" b="1" dirty="0"/>
              <a:t>data</a:t>
            </a:r>
            <a:r>
              <a:rPr lang="lv-LV" dirty="0"/>
              <a:t>;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6010275"/>
            <a:ext cx="9982800" cy="482599"/>
          </a:xfrm>
        </p:spPr>
        <p:txBody>
          <a:bodyPr/>
          <a:lstStyle/>
          <a:p>
            <a:r>
              <a:rPr lang="lv-LV" dirty="0"/>
              <a:t>1. Gall H, Hoeper MM, Richter MJ, et al. An epidemiological analysis of the burden of chronic thromboembolic pulmonary hypertension in the USA, Europe and Japan. European Respiratory Review [Internet]. 2017 Mar 29 [cited 2021 Oct 6];26(143):160121. Available from: </a:t>
            </a:r>
            <a:r>
              <a:rPr lang="lv-LV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https://err.ersjournals.com/content/errev/26/143/160121.full.pdf</a:t>
            </a:r>
            <a:br>
              <a:rPr lang="lv-LV" dirty="0"/>
            </a:br>
            <a:r>
              <a:rPr lang="lv-LV" dirty="0"/>
              <a:t>2. </a:t>
            </a:r>
            <a:r>
              <a:rPr lang="en-US" dirty="0"/>
              <a:t>Kramm T, Wilkens H, Fuge J, et al. Incidence and characteristics of chronic thromboembolic pulmonary hypertension in Germany. Clinical Research in Cardiology. 2018 Feb 15;107(7):548–53.</a:t>
            </a:r>
            <a:br>
              <a:rPr lang="lv-LV" dirty="0"/>
            </a:br>
            <a:r>
              <a:rPr lang="lv-LV" dirty="0"/>
              <a:t>3. Lang IM, Pesavento R, Bonderman D, et al. Risk factors and basic mechanisms of chronic thromboembolic pulmonary hypertension: a current understanding. European Respiratory Journal. 2012 Jun 14;41(2):462–8.</a:t>
            </a:r>
            <a:br>
              <a:rPr lang="lv-LV" dirty="0"/>
            </a:br>
            <a:r>
              <a:rPr lang="lv-LV" dirty="0"/>
              <a:t>4. </a:t>
            </a:r>
            <a:r>
              <a:rPr lang="en-US" dirty="0"/>
              <a:t>Boon GJAM, van den Hout WB, Barco S, et al. A model for estimating the health economic impact of earlier diagnosis of chronic thromboembolic pulmonary hypertension. ERJ Open Research. 2021 Jul;7(3):00719-2020.</a:t>
            </a:r>
            <a:endParaRPr lang="lv-LV" dirty="0"/>
          </a:p>
        </p:txBody>
      </p:sp>
      <p:pic>
        <p:nvPicPr>
          <p:cNvPr id="1026" name="Picture 2" descr="Stradiņa slimnīcas A2 korpusa būvdarbu vadību uztic «Valsts nekustamajiem  īpašumiem» / Raksts">
            <a:extLst>
              <a:ext uri="{FF2B5EF4-FFF2-40B4-BE49-F238E27FC236}">
                <a16:creationId xmlns:a16="http://schemas.microsoft.com/office/drawing/2014/main" id="{DA2261C4-3289-596B-65BB-0A3617D8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61" y="2772227"/>
            <a:ext cx="3240398" cy="24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33058-ED14-490F-E61C-6FD03A025CFC}"/>
              </a:ext>
            </a:extLst>
          </p:cNvPr>
          <p:cNvSpPr txBox="1"/>
          <p:nvPr/>
        </p:nvSpPr>
        <p:spPr>
          <a:xfrm>
            <a:off x="8374743" y="2249007"/>
            <a:ext cx="303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solidFill>
                  <a:srgbClr val="FF9900"/>
                </a:solidFill>
              </a:rPr>
              <a:t>Pauls Stradins Clinical University hospital</a:t>
            </a:r>
            <a:endParaRPr lang="en-GB" sz="1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48C2F-52F7-7704-EF05-ED7A7653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Study population</a:t>
            </a:r>
            <a:r>
              <a:rPr lang="lv-LV" dirty="0"/>
              <a:t>:</a:t>
            </a:r>
          </a:p>
          <a:p>
            <a:pPr lvl="1"/>
            <a:r>
              <a:rPr lang="lv-LV" dirty="0"/>
              <a:t>All CTEPH patients diagnosed via RHC + conventional PA in Latvia 01.01.2024. – 31.12.2025.</a:t>
            </a:r>
          </a:p>
          <a:p>
            <a:pPr lvl="1"/>
            <a:r>
              <a:rPr lang="lv-LV" dirty="0"/>
              <a:t>Diagnosis – in accordance with ESC PH (2022) guidelines</a:t>
            </a:r>
            <a:r>
              <a:rPr lang="lv-LV" baseline="30000" dirty="0"/>
              <a:t>5</a:t>
            </a:r>
            <a:r>
              <a:rPr lang="lv-LV" dirty="0"/>
              <a:t>;</a:t>
            </a:r>
          </a:p>
          <a:p>
            <a:r>
              <a:rPr lang="lv-LV" dirty="0"/>
              <a:t>Patients with </a:t>
            </a:r>
            <a:r>
              <a:rPr lang="lv-LV" b="1" dirty="0"/>
              <a:t>suspected CTEPH </a:t>
            </a:r>
            <a:r>
              <a:rPr lang="lv-LV" dirty="0"/>
              <a:t>- referred to our centre;</a:t>
            </a:r>
          </a:p>
          <a:p>
            <a:pPr lvl="1"/>
            <a:r>
              <a:rPr lang="lv-LV" b="1" dirty="0"/>
              <a:t>Medical history </a:t>
            </a:r>
            <a:r>
              <a:rPr lang="lv-LV" dirty="0">
                <a:sym typeface="Wingdings" panose="05000000000000000000" pitchFamily="2" charset="2"/>
              </a:rPr>
              <a:t> Probability of CTEPH;</a:t>
            </a:r>
          </a:p>
          <a:p>
            <a:pPr lvl="1"/>
            <a:r>
              <a:rPr lang="lv-LV" b="1" dirty="0">
                <a:sym typeface="Wingdings" panose="05000000000000000000" pitchFamily="2" charset="2"/>
              </a:rPr>
              <a:t>Clinical interview </a:t>
            </a:r>
            <a:r>
              <a:rPr lang="lv-LV" dirty="0">
                <a:sym typeface="Wingdings" panose="05000000000000000000" pitchFamily="2" charset="2"/>
              </a:rPr>
              <a:t> Risk factors, onset of symptoms, questionnaires;</a:t>
            </a:r>
          </a:p>
          <a:p>
            <a:pPr lvl="1"/>
            <a:r>
              <a:rPr lang="lv-LV" b="1" dirty="0">
                <a:sym typeface="Wingdings" panose="05000000000000000000" pitchFamily="2" charset="2"/>
              </a:rPr>
              <a:t>Additional investigation</a:t>
            </a:r>
            <a:r>
              <a:rPr lang="lv-LV" dirty="0">
                <a:sym typeface="Wingdings" panose="05000000000000000000" pitchFamily="2" charset="2"/>
              </a:rPr>
              <a:t>;</a:t>
            </a:r>
          </a:p>
          <a:p>
            <a:pPr lvl="2"/>
            <a:r>
              <a:rPr lang="lv-LV" dirty="0">
                <a:sym typeface="Wingdings" panose="05000000000000000000" pitchFamily="2" charset="2"/>
              </a:rPr>
              <a:t>Echocardiography;</a:t>
            </a:r>
          </a:p>
          <a:p>
            <a:pPr lvl="2"/>
            <a:r>
              <a:rPr lang="lv-LV" dirty="0">
                <a:sym typeface="Wingdings" panose="05000000000000000000" pitchFamily="2" charset="2"/>
              </a:rPr>
              <a:t>V/Q scintigraphy;</a:t>
            </a:r>
            <a:endParaRPr lang="lv-LV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FF77-6B84-D0B6-874F-07E58769C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5. </a:t>
            </a:r>
            <a:r>
              <a:rPr lang="en-US" dirty="0"/>
              <a:t>Humbert M, Kovacs G, Hoeper MM, et al. 2022 ESC/ERS Guidelines for the diagnosis and treatment of pulmonary hypertension. European Heart Journal. 2022 Aug 26;43(38).</a:t>
            </a:r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A35CC38-E7D8-99EF-4187-33BB7AB1878F}"/>
              </a:ext>
            </a:extLst>
          </p:cNvPr>
          <p:cNvSpPr/>
          <p:nvPr/>
        </p:nvSpPr>
        <p:spPr>
          <a:xfrm>
            <a:off x="4104686" y="3701143"/>
            <a:ext cx="174171" cy="867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DEE-CB57-DE8E-BBDE-160907264CBB}"/>
              </a:ext>
            </a:extLst>
          </p:cNvPr>
          <p:cNvSpPr txBox="1"/>
          <p:nvPr/>
        </p:nvSpPr>
        <p:spPr>
          <a:xfrm>
            <a:off x="4278857" y="396479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i="1" dirty="0"/>
              <a:t>If needed</a:t>
            </a:r>
            <a:endParaRPr lang="en-GB" i="1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276F613-A1E9-48E4-1FB4-C6FC6BEC404E}"/>
              </a:ext>
            </a:extLst>
          </p:cNvPr>
          <p:cNvSpPr/>
          <p:nvPr/>
        </p:nvSpPr>
        <p:spPr>
          <a:xfrm>
            <a:off x="2133599" y="4659643"/>
            <a:ext cx="362857" cy="867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3A86B-768F-015E-A05A-BB6623230937}"/>
              </a:ext>
            </a:extLst>
          </p:cNvPr>
          <p:cNvSpPr txBox="1"/>
          <p:nvPr/>
        </p:nvSpPr>
        <p:spPr>
          <a:xfrm>
            <a:off x="1689439" y="5539779"/>
            <a:ext cx="137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/>
              <a:t>RHC + PA</a:t>
            </a:r>
            <a:endParaRPr lang="en-GB" sz="2000" b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D352955-BEA6-4E09-0EC0-B2739F203314}"/>
              </a:ext>
            </a:extLst>
          </p:cNvPr>
          <p:cNvSpPr/>
          <p:nvPr/>
        </p:nvSpPr>
        <p:spPr>
          <a:xfrm rot="16200000">
            <a:off x="4099417" y="4564190"/>
            <a:ext cx="350321" cy="23014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3163E-6693-0268-8DF2-08281BEE2408}"/>
              </a:ext>
            </a:extLst>
          </p:cNvPr>
          <p:cNvSpPr txBox="1"/>
          <p:nvPr/>
        </p:nvSpPr>
        <p:spPr>
          <a:xfrm>
            <a:off x="5431813" y="5525740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/>
              <a:t>Diagnosis &amp; Inclusion in the registry</a:t>
            </a:r>
            <a:endParaRPr lang="en-GB" sz="2000" b="1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74917AE-12C3-6387-15EB-1BB101D7D81B}"/>
              </a:ext>
            </a:extLst>
          </p:cNvPr>
          <p:cNvSpPr/>
          <p:nvPr/>
        </p:nvSpPr>
        <p:spPr>
          <a:xfrm rot="10800000">
            <a:off x="7490563" y="4771964"/>
            <a:ext cx="362858" cy="7645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C17AF-BA5F-D62F-D59D-AEC668161540}"/>
              </a:ext>
            </a:extLst>
          </p:cNvPr>
          <p:cNvSpPr txBox="1"/>
          <p:nvPr/>
        </p:nvSpPr>
        <p:spPr>
          <a:xfrm>
            <a:off x="5565484" y="4406674"/>
            <a:ext cx="421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/>
              <a:t>Epidemiological data &amp; Statistics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800" b="1" dirty="0">
                <a:solidFill>
                  <a:srgbClr val="FF9900"/>
                </a:solidFill>
              </a:rPr>
              <a:t>Incidence</a:t>
            </a:r>
            <a:endParaRPr lang="lv-LV" sz="2000" b="1" dirty="0">
              <a:solidFill>
                <a:srgbClr val="FF9900"/>
              </a:solidFill>
            </a:endParaRPr>
          </a:p>
          <a:p>
            <a:r>
              <a:rPr lang="lv-LV" b="1" dirty="0"/>
              <a:t>RHC + PA performed </a:t>
            </a:r>
            <a:r>
              <a:rPr lang="lv-LV" dirty="0"/>
              <a:t>for 27 patients;</a:t>
            </a:r>
          </a:p>
          <a:p>
            <a:r>
              <a:rPr lang="lv-LV" b="1" u="sng" dirty="0"/>
              <a:t>20 patients </a:t>
            </a:r>
            <a:r>
              <a:rPr lang="lv-LV" dirty="0"/>
              <a:t>diagnosed during 2 years;</a:t>
            </a:r>
          </a:p>
          <a:p>
            <a:pPr lvl="1"/>
            <a:r>
              <a:rPr lang="lv-LV" dirty="0"/>
              <a:t>In 2024 – </a:t>
            </a:r>
            <a:r>
              <a:rPr lang="lv-LV" b="1" dirty="0"/>
              <a:t>15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In 2025 – </a:t>
            </a:r>
            <a:r>
              <a:rPr lang="lv-LV" b="1" dirty="0"/>
              <a:t>5</a:t>
            </a:r>
            <a:r>
              <a:rPr lang="lv-LV" dirty="0"/>
              <a:t>;</a:t>
            </a:r>
          </a:p>
          <a:p>
            <a:r>
              <a:rPr lang="lv-LV" u="sng" dirty="0"/>
              <a:t>Incidence: </a:t>
            </a:r>
            <a:r>
              <a:rPr lang="lv-LV" b="1" u="sng" dirty="0"/>
              <a:t>5.46 cases/million</a:t>
            </a:r>
            <a:r>
              <a:rPr lang="lv-LV" u="sng" dirty="0"/>
              <a:t>;</a:t>
            </a:r>
            <a:endParaRPr lang="lv-LV" b="1" u="sng" dirty="0"/>
          </a:p>
          <a:p>
            <a:r>
              <a:rPr lang="lv-LV" b="1" dirty="0"/>
              <a:t>2 groups </a:t>
            </a:r>
            <a:r>
              <a:rPr lang="lv-LV" dirty="0"/>
              <a:t>compared:</a:t>
            </a:r>
          </a:p>
          <a:p>
            <a:pPr lvl="1"/>
            <a:r>
              <a:rPr lang="lv-LV" dirty="0"/>
              <a:t>«Diagnosed earlier» - in less than 2 years;</a:t>
            </a:r>
          </a:p>
          <a:p>
            <a:pPr lvl="1"/>
            <a:r>
              <a:rPr lang="lv-LV" dirty="0"/>
              <a:t>«Diagnosed later» - more than 2 years;</a:t>
            </a:r>
          </a:p>
          <a:p>
            <a:pPr lvl="2"/>
            <a:r>
              <a:rPr lang="lv-LV" dirty="0"/>
              <a:t>Since the onset of symptoms.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D4D8-3542-E48C-9B23-E5C0DCD73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A3CFB2-D2FD-DE03-C7D5-8029BB3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23383"/>
              </p:ext>
            </p:extLst>
          </p:nvPr>
        </p:nvGraphicFramePr>
        <p:xfrm>
          <a:off x="6756400" y="1105094"/>
          <a:ext cx="4913086" cy="4888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293">
                  <a:extLst>
                    <a:ext uri="{9D8B030D-6E8A-4147-A177-3AD203B41FA5}">
                      <a16:colId xmlns:a16="http://schemas.microsoft.com/office/drawing/2014/main" val="1520409632"/>
                    </a:ext>
                  </a:extLst>
                </a:gridCol>
                <a:gridCol w="1178245">
                  <a:extLst>
                    <a:ext uri="{9D8B030D-6E8A-4147-A177-3AD203B41FA5}">
                      <a16:colId xmlns:a16="http://schemas.microsoft.com/office/drawing/2014/main" val="2746751518"/>
                    </a:ext>
                  </a:extLst>
                </a:gridCol>
                <a:gridCol w="1269028">
                  <a:extLst>
                    <a:ext uri="{9D8B030D-6E8A-4147-A177-3AD203B41FA5}">
                      <a16:colId xmlns:a16="http://schemas.microsoft.com/office/drawing/2014/main" val="3651175650"/>
                    </a:ext>
                  </a:extLst>
                </a:gridCol>
                <a:gridCol w="1257520">
                  <a:extLst>
                    <a:ext uri="{9D8B030D-6E8A-4147-A177-3AD203B41FA5}">
                      <a16:colId xmlns:a16="http://schemas.microsoft.com/office/drawing/2014/main" val="1094393253"/>
                    </a:ext>
                  </a:extLst>
                </a:gridCol>
              </a:tblGrid>
              <a:tr h="8963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00" kern="100" dirty="0">
                          <a:effectLst/>
                        </a:rPr>
                        <a:t> </a:t>
                      </a:r>
                      <a:endParaRPr lang="en-GB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All patients (n=20)</a:t>
                      </a:r>
                      <a:br>
                        <a:rPr lang="lv-LV" sz="1050" kern="100" dirty="0">
                          <a:effectLst/>
                        </a:rPr>
                      </a:br>
                      <a:r>
                        <a:rPr lang="lv-LV" sz="1050" kern="100" dirty="0">
                          <a:effectLst/>
                        </a:rPr>
                        <a:t>Median (IQR)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Diagnosed earlier (n=9)</a:t>
                      </a:r>
                      <a:br>
                        <a:rPr lang="lv-LV" sz="1050" kern="100" dirty="0">
                          <a:effectLst/>
                        </a:rPr>
                      </a:br>
                      <a:r>
                        <a:rPr lang="lv-LV" sz="1050" kern="100" dirty="0">
                          <a:effectLst/>
                        </a:rPr>
                        <a:t>Median (IQR)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Diagnosed later (n=11)</a:t>
                      </a:r>
                      <a:br>
                        <a:rPr lang="lv-LV" sz="1050" kern="100" dirty="0">
                          <a:effectLst/>
                        </a:rPr>
                      </a:br>
                      <a:r>
                        <a:rPr lang="lv-LV" sz="1050" kern="100" dirty="0">
                          <a:effectLst/>
                        </a:rPr>
                        <a:t>Median (IQR)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793146589"/>
                  </a:ext>
                </a:extLst>
              </a:tr>
              <a:tr h="3027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Age, years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67 (18)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60 (18)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71 (13.5)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4259014939"/>
                  </a:ext>
                </a:extLst>
              </a:tr>
              <a:tr h="3027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Male sex, %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65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68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62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2225973177"/>
                  </a:ext>
                </a:extLst>
              </a:tr>
              <a:tr h="8963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Time till diagnosis, months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>
                          <a:effectLst/>
                        </a:rPr>
                        <a:t>24 (20)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14 (6)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30 (18)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9553768"/>
                  </a:ext>
                </a:extLst>
              </a:tr>
              <a:tr h="119860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Doctors visited before referral to PH centre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>
                          <a:effectLst/>
                        </a:rPr>
                        <a:t>3 (2)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2 (2)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4 (2)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3684102121"/>
                  </a:ext>
                </a:extLst>
              </a:tr>
              <a:tr h="12099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Examinations where signs of CTEPH are missed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1 (3)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>
                          <a:effectLst/>
                        </a:rPr>
                        <a:t>1 (3)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</a:rPr>
                        <a:t>2 (3)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7741967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A97311-1393-6588-DA57-11721F1CB2B2}"/>
              </a:ext>
            </a:extLst>
          </p:cNvPr>
          <p:cNvSpPr txBox="1"/>
          <p:nvPr/>
        </p:nvSpPr>
        <p:spPr>
          <a:xfrm>
            <a:off x="6657242" y="782671"/>
            <a:ext cx="375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i="1" dirty="0"/>
              <a:t>Table 1. Patients’ road to diagnosis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67F6-C7F6-6EE2-D243-4BC125E19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21CA5-5B61-FE0D-6879-A672E523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800" b="1" dirty="0">
                <a:solidFill>
                  <a:srgbClr val="FF9900"/>
                </a:solidFill>
              </a:rPr>
              <a:t>Hemodynamic data</a:t>
            </a:r>
            <a:endParaRPr lang="lv-LV" sz="2000" b="1" dirty="0">
              <a:solidFill>
                <a:srgbClr val="FF9900"/>
              </a:solidFill>
            </a:endParaRPr>
          </a:p>
          <a:p>
            <a:r>
              <a:rPr lang="lv-LV" dirty="0"/>
              <a:t>«Later diagnosed group» - </a:t>
            </a:r>
            <a:r>
              <a:rPr lang="lv-LV" b="1" dirty="0"/>
              <a:t>worse</a:t>
            </a:r>
            <a:r>
              <a:rPr lang="lv-LV" dirty="0"/>
              <a:t>!</a:t>
            </a:r>
          </a:p>
          <a:p>
            <a:pPr lvl="1"/>
            <a:r>
              <a:rPr lang="lv-LV" b="1" dirty="0"/>
              <a:t>Higher </a:t>
            </a:r>
            <a:r>
              <a:rPr lang="lv-LV" dirty="0"/>
              <a:t>mPAP and PVR;</a:t>
            </a:r>
          </a:p>
          <a:p>
            <a:pPr lvl="1"/>
            <a:r>
              <a:rPr lang="lv-LV" b="1" dirty="0"/>
              <a:t>Worse </a:t>
            </a:r>
            <a:r>
              <a:rPr lang="lv-LV" dirty="0"/>
              <a:t>in 6MWT;</a:t>
            </a:r>
          </a:p>
          <a:p>
            <a:r>
              <a:rPr lang="lv-LV" dirty="0"/>
              <a:t>NT-proBNP – </a:t>
            </a:r>
            <a:r>
              <a:rPr lang="lv-LV" b="1" dirty="0"/>
              <a:t>not significant </a:t>
            </a:r>
            <a:r>
              <a:rPr lang="lv-LV" dirty="0"/>
              <a:t>differences;</a:t>
            </a:r>
          </a:p>
          <a:p>
            <a:r>
              <a:rPr lang="lv-LV" b="1" dirty="0">
                <a:solidFill>
                  <a:srgbClr val="FF9900"/>
                </a:solidFill>
              </a:rPr>
              <a:t>Functional class:</a:t>
            </a:r>
          </a:p>
          <a:p>
            <a:pPr lvl="1"/>
            <a:r>
              <a:rPr lang="lv-LV" dirty="0"/>
              <a:t>«Earlier diagnosed»</a:t>
            </a:r>
          </a:p>
          <a:p>
            <a:pPr lvl="2"/>
            <a:r>
              <a:rPr lang="lv-LV" b="1" dirty="0"/>
              <a:t>6/9</a:t>
            </a:r>
            <a:r>
              <a:rPr lang="lv-LV" dirty="0"/>
              <a:t> WHO FC </a:t>
            </a:r>
            <a:r>
              <a:rPr lang="lv-LV" b="1" dirty="0"/>
              <a:t>II</a:t>
            </a:r>
            <a:r>
              <a:rPr lang="lv-LV" dirty="0"/>
              <a:t>;</a:t>
            </a:r>
          </a:p>
          <a:p>
            <a:pPr lvl="2"/>
            <a:r>
              <a:rPr lang="lv-LV" b="1" dirty="0"/>
              <a:t>3/9</a:t>
            </a:r>
            <a:r>
              <a:rPr lang="lv-LV" dirty="0"/>
              <a:t> WHO FC </a:t>
            </a:r>
            <a:r>
              <a:rPr lang="lv-LV" b="1" dirty="0"/>
              <a:t>III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«Later diagnosed»</a:t>
            </a:r>
          </a:p>
          <a:p>
            <a:pPr lvl="2"/>
            <a:r>
              <a:rPr lang="lv-LV" b="1" dirty="0"/>
              <a:t>5/11</a:t>
            </a:r>
            <a:r>
              <a:rPr lang="lv-LV" dirty="0"/>
              <a:t> WHO FC </a:t>
            </a:r>
            <a:r>
              <a:rPr lang="lv-LV" b="1" dirty="0"/>
              <a:t>II</a:t>
            </a:r>
            <a:r>
              <a:rPr lang="lv-LV" dirty="0"/>
              <a:t>;</a:t>
            </a:r>
          </a:p>
          <a:p>
            <a:pPr lvl="2"/>
            <a:r>
              <a:rPr lang="lv-LV" b="1" dirty="0"/>
              <a:t>6/11</a:t>
            </a:r>
            <a:r>
              <a:rPr lang="lv-LV" dirty="0"/>
              <a:t> WHO FC </a:t>
            </a:r>
            <a:r>
              <a:rPr lang="lv-LV" b="1" dirty="0"/>
              <a:t>III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84714-025B-DAB4-AADC-B15F3908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ACBE1-6187-088B-0088-522DCF4E9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7B2FC8-4693-2FB9-0702-F8884436E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80540"/>
              </p:ext>
            </p:extLst>
          </p:nvPr>
        </p:nvGraphicFramePr>
        <p:xfrm>
          <a:off x="6695970" y="1500673"/>
          <a:ext cx="4913086" cy="4380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293">
                  <a:extLst>
                    <a:ext uri="{9D8B030D-6E8A-4147-A177-3AD203B41FA5}">
                      <a16:colId xmlns:a16="http://schemas.microsoft.com/office/drawing/2014/main" val="1520409632"/>
                    </a:ext>
                  </a:extLst>
                </a:gridCol>
                <a:gridCol w="1178245">
                  <a:extLst>
                    <a:ext uri="{9D8B030D-6E8A-4147-A177-3AD203B41FA5}">
                      <a16:colId xmlns:a16="http://schemas.microsoft.com/office/drawing/2014/main" val="2746751518"/>
                    </a:ext>
                  </a:extLst>
                </a:gridCol>
                <a:gridCol w="1269028">
                  <a:extLst>
                    <a:ext uri="{9D8B030D-6E8A-4147-A177-3AD203B41FA5}">
                      <a16:colId xmlns:a16="http://schemas.microsoft.com/office/drawing/2014/main" val="3651175650"/>
                    </a:ext>
                  </a:extLst>
                </a:gridCol>
                <a:gridCol w="1257520">
                  <a:extLst>
                    <a:ext uri="{9D8B030D-6E8A-4147-A177-3AD203B41FA5}">
                      <a16:colId xmlns:a16="http://schemas.microsoft.com/office/drawing/2014/main" val="1094393253"/>
                    </a:ext>
                  </a:extLst>
                </a:gridCol>
              </a:tblGrid>
              <a:tr h="8458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00" kern="100" dirty="0">
                          <a:effectLst/>
                        </a:rPr>
                        <a:t> </a:t>
                      </a:r>
                      <a:endParaRPr lang="en-GB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All patients (n=20)</a:t>
                      </a:r>
                      <a:br>
                        <a:rPr lang="lv-LV" sz="1050" kern="100" dirty="0">
                          <a:effectLst/>
                        </a:rPr>
                      </a:br>
                      <a:r>
                        <a:rPr lang="lv-LV" sz="1050" kern="100" dirty="0">
                          <a:effectLst/>
                        </a:rPr>
                        <a:t>Median (IQR)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Diagnosed earlier (n=9)</a:t>
                      </a:r>
                      <a:br>
                        <a:rPr lang="lv-LV" sz="1050" kern="100" dirty="0">
                          <a:effectLst/>
                        </a:rPr>
                      </a:br>
                      <a:r>
                        <a:rPr lang="lv-LV" sz="1050" kern="100" dirty="0">
                          <a:effectLst/>
                        </a:rPr>
                        <a:t>Median (IQR)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050" kern="100" dirty="0">
                          <a:effectLst/>
                        </a:rPr>
                        <a:t>Diagnosed later (n=11)</a:t>
                      </a:r>
                      <a:br>
                        <a:rPr lang="lv-LV" sz="1050" kern="100" dirty="0">
                          <a:effectLst/>
                        </a:rPr>
                      </a:br>
                      <a:r>
                        <a:rPr lang="lv-LV" sz="1050" kern="100" dirty="0">
                          <a:effectLst/>
                        </a:rPr>
                        <a:t>Median (IQR)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793146589"/>
                  </a:ext>
                </a:extLst>
              </a:tr>
              <a:tr h="6159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mPAP, mmHg*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43.0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±7.</a:t>
                      </a:r>
                      <a:r>
                        <a:rPr lang="lv-LV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39.6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±7.</a:t>
                      </a:r>
                      <a:r>
                        <a:rPr lang="lv-LV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lv-LV" sz="12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GB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9014939"/>
                  </a:ext>
                </a:extLst>
              </a:tr>
              <a:tr h="7385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PAWP,</a:t>
                      </a:r>
                      <a:r>
                        <a:rPr lang="lv-LV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2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mmHg</a:t>
                      </a:r>
                      <a:endParaRPr lang="en-GB" sz="12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(9)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(9)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(10)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973177"/>
                  </a:ext>
                </a:extLst>
              </a:tr>
              <a:tr h="5774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PVR, WU*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9.18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±3.9</a:t>
                      </a: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7.49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±3.9</a:t>
                      </a: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10.62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3768"/>
                  </a:ext>
                </a:extLst>
              </a:tr>
              <a:tr h="6445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6MWD, m</a:t>
                      </a:r>
                      <a:endParaRPr lang="en-GB" sz="12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(366)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 (280)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 (385)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4102121"/>
                  </a:ext>
                </a:extLst>
              </a:tr>
              <a:tr h="89002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NT-proBNP, pg/mL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901 (1221)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806 (2318)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956 (1023)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1967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12EDD0-C685-E9AB-52EF-D196ADB39A3B}"/>
              </a:ext>
            </a:extLst>
          </p:cNvPr>
          <p:cNvSpPr txBox="1"/>
          <p:nvPr/>
        </p:nvSpPr>
        <p:spPr>
          <a:xfrm>
            <a:off x="6657242" y="1171891"/>
            <a:ext cx="320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i="1" dirty="0"/>
              <a:t>Table 2. Patients’ clinical data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8C86D-79C8-B7FE-2148-B2944638030E}"/>
              </a:ext>
            </a:extLst>
          </p:cNvPr>
          <p:cNvSpPr txBox="1"/>
          <p:nvPr/>
        </p:nvSpPr>
        <p:spPr>
          <a:xfrm>
            <a:off x="6657242" y="5936829"/>
            <a:ext cx="228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* Calculated using mean (</a:t>
            </a:r>
            <a:r>
              <a:rPr lang="en-US" sz="1200" dirty="0"/>
              <a:t>±</a:t>
            </a:r>
            <a:r>
              <a:rPr lang="lv-LV" sz="1200" dirty="0"/>
              <a:t>SD)</a:t>
            </a:r>
            <a:endParaRPr lang="en-GB" sz="12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07ACF5-E7E8-CA83-C559-A043FF9F6E73}"/>
              </a:ext>
            </a:extLst>
          </p:cNvPr>
          <p:cNvSpPr/>
          <p:nvPr/>
        </p:nvSpPr>
        <p:spPr>
          <a:xfrm>
            <a:off x="3338286" y="4908965"/>
            <a:ext cx="870857" cy="3483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C4477-8039-30AF-1EA3-00C4DF9D642F}"/>
              </a:ext>
            </a:extLst>
          </p:cNvPr>
          <p:cNvSpPr txBox="1"/>
          <p:nvPr/>
        </p:nvSpPr>
        <p:spPr>
          <a:xfrm>
            <a:off x="4015944" y="4771058"/>
            <a:ext cx="230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i="1" dirty="0"/>
              <a:t>Worse functional capabilities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706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CTEPH is </a:t>
            </a:r>
            <a:r>
              <a:rPr lang="lv-LV" b="1" dirty="0"/>
              <a:t>underrecognized</a:t>
            </a:r>
            <a:r>
              <a:rPr lang="lv-LV" dirty="0"/>
              <a:t> and </a:t>
            </a:r>
            <a:r>
              <a:rPr lang="lv-LV" b="1" dirty="0"/>
              <a:t>underestimated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Our median time from symptom onset to diagnosis – </a:t>
            </a:r>
            <a:r>
              <a:rPr lang="lv-LV" b="1" dirty="0"/>
              <a:t>24 months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Many patients remain undiagnosed due to </a:t>
            </a:r>
            <a:r>
              <a:rPr lang="lv-LV" b="1" dirty="0"/>
              <a:t>comorbidities</a:t>
            </a:r>
            <a:r>
              <a:rPr lang="lv-LV" dirty="0"/>
              <a:t> mimicking CTEPH;</a:t>
            </a:r>
          </a:p>
          <a:p>
            <a:r>
              <a:rPr lang="lv-LV" dirty="0"/>
              <a:t>CTEPH is usually </a:t>
            </a:r>
            <a:r>
              <a:rPr lang="lv-LV" b="1" dirty="0"/>
              <a:t>not in the differential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Median physician visits required for referral to PH centre – </a:t>
            </a:r>
            <a:r>
              <a:rPr lang="lv-LV" b="1" dirty="0"/>
              <a:t>3</a:t>
            </a:r>
            <a:r>
              <a:rPr lang="lv-LV" dirty="0"/>
              <a:t>!</a:t>
            </a:r>
          </a:p>
          <a:p>
            <a:pPr lvl="1"/>
            <a:r>
              <a:rPr lang="lv-LV" dirty="0"/>
              <a:t>Often CTEPH is </a:t>
            </a:r>
            <a:r>
              <a:rPr lang="lv-LV" b="1" dirty="0"/>
              <a:t>missed</a:t>
            </a:r>
            <a:r>
              <a:rPr lang="lv-LV" dirty="0"/>
              <a:t> when it is visible;</a:t>
            </a:r>
          </a:p>
          <a:p>
            <a:pPr lvl="2"/>
            <a:r>
              <a:rPr lang="lv-LV" dirty="0"/>
              <a:t>in echocardiography;</a:t>
            </a:r>
          </a:p>
          <a:p>
            <a:pPr lvl="2"/>
            <a:r>
              <a:rPr lang="lv-LV" dirty="0"/>
              <a:t>In CTPA;</a:t>
            </a:r>
          </a:p>
          <a:p>
            <a:r>
              <a:rPr lang="lv-LV" dirty="0"/>
              <a:t>Delay in diagnosis leads to </a:t>
            </a:r>
            <a:r>
              <a:rPr lang="lv-LV" b="1" dirty="0"/>
              <a:t>significant worsening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Worsening </a:t>
            </a:r>
            <a:r>
              <a:rPr lang="lv-LV" b="1" dirty="0"/>
              <a:t>heart failure</a:t>
            </a:r>
            <a:r>
              <a:rPr lang="lv-LV" dirty="0"/>
              <a:t>;</a:t>
            </a:r>
          </a:p>
          <a:p>
            <a:pPr lvl="1"/>
            <a:r>
              <a:rPr lang="lv-LV" dirty="0"/>
              <a:t>More severe </a:t>
            </a:r>
            <a:r>
              <a:rPr lang="lv-LV" b="1" dirty="0"/>
              <a:t>pulmonary hypertension</a:t>
            </a:r>
            <a:r>
              <a:rPr lang="lv-LV" dirty="0"/>
              <a:t>;</a:t>
            </a:r>
          </a:p>
          <a:p>
            <a:endParaRPr lang="lv-LV" dirty="0"/>
          </a:p>
          <a:p>
            <a:pPr lvl="1"/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796C-8F0B-90F0-6846-6D9532E6C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440611"/>
            <a:ext cx="10782980" cy="4471200"/>
          </a:xfrm>
        </p:spPr>
        <p:txBody>
          <a:bodyPr/>
          <a:lstStyle/>
          <a:p>
            <a:r>
              <a:rPr lang="lv-LV" dirty="0"/>
              <a:t>Our reported incidence of </a:t>
            </a:r>
            <a:r>
              <a:rPr lang="lv-LV" b="1" dirty="0"/>
              <a:t>5.46 cases/million </a:t>
            </a:r>
            <a:r>
              <a:rPr lang="lv-LV" dirty="0"/>
              <a:t>is </a:t>
            </a:r>
            <a:r>
              <a:rPr lang="lv-LV" b="1" dirty="0"/>
              <a:t>in line with</a:t>
            </a:r>
            <a:r>
              <a:rPr lang="lv-LV" dirty="0"/>
              <a:t> data of </a:t>
            </a:r>
            <a:r>
              <a:rPr lang="lv-LV" b="1" dirty="0"/>
              <a:t>other</a:t>
            </a:r>
            <a:r>
              <a:rPr lang="lv-LV" dirty="0"/>
              <a:t> </a:t>
            </a:r>
            <a:r>
              <a:rPr lang="lv-LV" b="1" dirty="0"/>
              <a:t>registries</a:t>
            </a:r>
            <a:r>
              <a:rPr lang="lv-LV" baseline="30000" dirty="0"/>
              <a:t>1,2</a:t>
            </a:r>
            <a:r>
              <a:rPr lang="lv-LV" dirty="0"/>
              <a:t>;</a:t>
            </a:r>
          </a:p>
          <a:p>
            <a:r>
              <a:rPr lang="lv-LV" dirty="0"/>
              <a:t>Earlier </a:t>
            </a:r>
            <a:r>
              <a:rPr lang="lv-LV" b="1" dirty="0"/>
              <a:t>recognition</a:t>
            </a:r>
            <a:r>
              <a:rPr lang="lv-LV" dirty="0"/>
              <a:t> and </a:t>
            </a:r>
            <a:r>
              <a:rPr lang="lv-LV" b="1" dirty="0"/>
              <a:t>referral</a:t>
            </a:r>
            <a:r>
              <a:rPr lang="lv-LV" dirty="0"/>
              <a:t> to a PH centre correlate with milder pulmonary hypertension and heart failure;</a:t>
            </a:r>
          </a:p>
          <a:p>
            <a:r>
              <a:rPr lang="lv-LV" dirty="0"/>
              <a:t>Nationwide </a:t>
            </a:r>
            <a:r>
              <a:rPr lang="lv-LV" b="1" dirty="0"/>
              <a:t>registries</a:t>
            </a:r>
            <a:r>
              <a:rPr lang="lv-LV" dirty="0"/>
              <a:t> serve an </a:t>
            </a:r>
            <a:r>
              <a:rPr lang="lv-LV" b="1" dirty="0"/>
              <a:t>educational purpose </a:t>
            </a:r>
            <a:r>
              <a:rPr lang="lv-LV" dirty="0"/>
              <a:t>to assess differences in the </a:t>
            </a:r>
            <a:r>
              <a:rPr lang="lv-LV" b="1" dirty="0"/>
              <a:t>complicated diagnostic pathways </a:t>
            </a:r>
            <a:r>
              <a:rPr lang="lv-LV" dirty="0"/>
              <a:t>of CTEPH patients;</a:t>
            </a:r>
          </a:p>
          <a:p>
            <a:r>
              <a:rPr lang="lv-LV" dirty="0"/>
              <a:t>Physician </a:t>
            </a:r>
            <a:r>
              <a:rPr lang="lv-LV" b="1" dirty="0"/>
              <a:t>educational activities </a:t>
            </a:r>
            <a:r>
              <a:rPr lang="lv-LV" dirty="0"/>
              <a:t>like seminars, conferences are needed to increase awareness;</a:t>
            </a:r>
          </a:p>
          <a:p>
            <a:pPr lvl="1"/>
            <a:r>
              <a:rPr lang="lv-LV" dirty="0"/>
              <a:t>Twice a year in Latvia – </a:t>
            </a:r>
            <a:r>
              <a:rPr lang="lv-LV" b="1" dirty="0"/>
              <a:t>«Rare disease conference»</a:t>
            </a:r>
          </a:p>
          <a:p>
            <a:r>
              <a:rPr lang="lv-LV" dirty="0"/>
              <a:t>Patients with suspicions of CTEPH must be referred to a </a:t>
            </a:r>
            <a:r>
              <a:rPr lang="lv-LV" b="1" dirty="0"/>
              <a:t>specialized PH centre</a:t>
            </a:r>
            <a:r>
              <a:rPr lang="lv-LV" dirty="0"/>
              <a:t> to confirm the diagnosis and provide the treatment.</a:t>
            </a:r>
          </a:p>
          <a:p>
            <a:endParaRPr lang="lv-LV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CB11-9856-B12A-1A07-ED664FF65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customXml/itemProps3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</Template>
  <TotalTime>701</TotalTime>
  <Words>1043</Words>
  <Application>Microsoft Office PowerPoint</Application>
  <PresentationFormat>Widescreen</PresentationFormat>
  <Paragraphs>135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ICC 2021</vt:lpstr>
      <vt:lpstr>PowerPoint Presentation</vt:lpstr>
      <vt:lpstr>Incidence and hemodynamic data of Latvian CTEPH patients diagnosed in 2024-2025</vt:lpstr>
      <vt:lpstr>Introduction</vt:lpstr>
      <vt:lpstr>Methods</vt:lpstr>
      <vt:lpstr>Results</vt:lpstr>
      <vt:lpstr>Results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Matiss Zicans</dc:creator>
  <cp:lastModifiedBy>Matiss Zicans</cp:lastModifiedBy>
  <cp:revision>1</cp:revision>
  <dcterms:created xsi:type="dcterms:W3CDTF">2026-03-15T09:57:47Z</dcterms:created>
  <dcterms:modified xsi:type="dcterms:W3CDTF">2026-03-15T21:39:26Z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