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8" r:id="rId5"/>
    <p:sldId id="259" r:id="rId6"/>
    <p:sldId id="260" r:id="rId7"/>
    <p:sldId id="261" r:id="rId8"/>
    <p:sldId id="265" r:id="rId9"/>
    <p:sldId id="266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06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891A021-509A-6025-4AF0-C6838D967DA7}" name="Adam Torbicki" initials="AT" userId="3c9d8feae4775177" providerId="Windows Live"/>
  <p188:author id="{2F48AD62-C5B7-73CB-053C-5BDA317766F5}" name="Claudia Schuler" initials="CS" userId="S::claudia.schuler@NSPM.COM::99f0af8c-fd6c-4433-b7ab-6b770f3503b4" providerId="AD"/>
  <p188:author id="{25D06F89-1D1E-E99B-0771-0C79AB7734DA}" name="Sonja Mariotti Nesurini" initials="SMN" userId="S::sonja.mariotti@NSPM.COM::28629fb6-2441-424e-b167-4579315a85ca" providerId="AD"/>
  <p188:author id="{4D88D0CB-8D54-BB45-5843-016D4B6018F2}" name="Christoph Benner" initials="CB" userId="S::Christoph.Benner@NSPM.COM::84c046a5-be5c-4921-8ca7-73685d4e572f" providerId="AD"/>
  <p188:author id="{CC1EE7F2-E866-224D-7FB8-B1A5D4A6C922}" name="Elizabeth Oliver" initials="EO" userId="S::elizabeth.oliver@NSPM.COM::32c21e0e-d95f-49fc-9cee-aa6fb7ff08e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335C"/>
    <a:srgbClr val="102550"/>
    <a:srgbClr val="97BAFF"/>
    <a:srgbClr val="FF9900"/>
    <a:srgbClr val="061C49"/>
    <a:srgbClr val="002060"/>
    <a:srgbClr val="9CBE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91"/>
    <p:restoredTop sz="94681"/>
  </p:normalViewPr>
  <p:slideViewPr>
    <p:cSldViewPr snapToGrid="0">
      <p:cViewPr varScale="1">
        <p:scale>
          <a:sx n="142" d="100"/>
          <a:sy n="142" d="100"/>
        </p:scale>
        <p:origin x="618" y="342"/>
      </p:cViewPr>
      <p:guideLst>
        <p:guide orient="horz" pos="2183"/>
        <p:guide pos="3840"/>
        <p:guide orient="horz" pos="306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 b="1" dirty="0">
                <a:solidFill>
                  <a:srgbClr val="002060"/>
                </a:solidFill>
              </a:rPr>
              <a:t>Ability </a:t>
            </a:r>
            <a:r>
              <a:rPr lang="de-DE" b="1" dirty="0" err="1">
                <a:solidFill>
                  <a:srgbClr val="002060"/>
                </a:solidFill>
              </a:rPr>
              <a:t>to</a:t>
            </a:r>
            <a:r>
              <a:rPr lang="de-DE" b="1" dirty="0">
                <a:solidFill>
                  <a:srgbClr val="002060"/>
                </a:solidFill>
              </a:rPr>
              <a:t> </a:t>
            </a:r>
            <a:r>
              <a:rPr lang="de-DE" b="1" dirty="0" err="1">
                <a:solidFill>
                  <a:srgbClr val="002060"/>
                </a:solidFill>
              </a:rPr>
              <a:t>work</a:t>
            </a:r>
            <a:r>
              <a:rPr lang="de-DE" b="1" dirty="0">
                <a:solidFill>
                  <a:srgbClr val="002060"/>
                </a:solidFill>
              </a:rPr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Before onset of symptoms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</c:f>
              <c:numCache>
                <c:formatCode>General</c:formatCode>
                <c:ptCount val="1"/>
              </c:numCache>
            </c:numRef>
          </c:cat>
          <c:val>
            <c:numRef>
              <c:f>Tabelle1!$B$2</c:f>
              <c:numCache>
                <c:formatCode>0%</c:formatCode>
                <c:ptCount val="1"/>
                <c:pt idx="0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99-F44E-AF05-1B663282A5E2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At time of PEA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</c:f>
              <c:numCache>
                <c:formatCode>General</c:formatCode>
                <c:ptCount val="1"/>
              </c:numCache>
            </c:numRef>
          </c:cat>
          <c:val>
            <c:numRef>
              <c:f>Tabelle1!$C$2</c:f>
              <c:numCache>
                <c:formatCode>0%</c:formatCode>
                <c:ptCount val="1"/>
                <c:pt idx="0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99-F44E-AF05-1B663282A5E2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1 year after PEA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</c:f>
              <c:numCache>
                <c:formatCode>General</c:formatCode>
                <c:ptCount val="1"/>
              </c:numCache>
            </c:numRef>
          </c:cat>
          <c:val>
            <c:numRef>
              <c:f>Tabelle1!$D$2</c:f>
              <c:numCache>
                <c:formatCode>0%</c:formatCode>
                <c:ptCount val="1"/>
                <c:pt idx="0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599-F44E-AF05-1B663282A5E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28656367"/>
        <c:axId val="528652287"/>
      </c:barChart>
      <c:catAx>
        <c:axId val="5286563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28652287"/>
        <c:crosses val="autoZero"/>
        <c:auto val="1"/>
        <c:lblAlgn val="ctr"/>
        <c:lblOffset val="100"/>
        <c:noMultiLvlLbl val="0"/>
      </c:catAx>
      <c:valAx>
        <c:axId val="5286522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286563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0.51626</cdr:x>
      <cdr:y>0.08094</cdr:y>
    </cdr:from>
    <cdr:to>
      <cdr:x>0.5661</cdr:x>
      <cdr:y>0.16353</cdr:y>
    </cdr:to>
    <cdr:sp macro="" textlink="">
      <cdr:nvSpPr>
        <cdr:cNvPr id="2" name="Textfeld 6">
          <a:extLst xmlns:a="http://schemas.openxmlformats.org/drawingml/2006/main">
            <a:ext uri="{FF2B5EF4-FFF2-40B4-BE49-F238E27FC236}">
              <a16:creationId xmlns:a16="http://schemas.microsoft.com/office/drawing/2014/main" id="{87979E18-E379-76D2-12BB-1F18253F2E17}"/>
            </a:ext>
          </a:extLst>
        </cdr:cNvPr>
        <cdr:cNvSpPr txBox="1"/>
      </cdr:nvSpPr>
      <cdr:spPr>
        <a:xfrm xmlns:a="http://schemas.openxmlformats.org/drawingml/2006/main">
          <a:off x="2843079" y="361952"/>
          <a:ext cx="274434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DE" dirty="0"/>
            <a:t>*</a:t>
          </a:r>
        </a:p>
      </cdr:txBody>
    </cdr:sp>
  </cdr:relSizeAnchor>
  <cdr:relSizeAnchor xmlns:cdr="http://schemas.openxmlformats.org/drawingml/2006/chartDrawing">
    <cdr:from>
      <cdr:x>0.42314</cdr:x>
      <cdr:y>0.12781</cdr:y>
    </cdr:from>
    <cdr:to>
      <cdr:x>0.4721</cdr:x>
      <cdr:y>0.18975</cdr:y>
    </cdr:to>
    <cdr:sp macro="" textlink="">
      <cdr:nvSpPr>
        <cdr:cNvPr id="3" name="Textfeld 6">
          <a:extLst xmlns:a="http://schemas.openxmlformats.org/drawingml/2006/main">
            <a:ext uri="{FF2B5EF4-FFF2-40B4-BE49-F238E27FC236}">
              <a16:creationId xmlns:a16="http://schemas.microsoft.com/office/drawing/2014/main" id="{049B7A9C-9B6C-4B9D-FF0A-4383FBAD5C7E}"/>
            </a:ext>
          </a:extLst>
        </cdr:cNvPr>
        <cdr:cNvSpPr txBox="1"/>
      </cdr:nvSpPr>
      <cdr:spPr>
        <a:xfrm xmlns:a="http://schemas.openxmlformats.org/drawingml/2006/main">
          <a:off x="2330269" y="571575"/>
          <a:ext cx="269626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DE" sz="1200" dirty="0"/>
            <a:t>#</a:t>
          </a:r>
        </a:p>
      </cdr:txBody>
    </cdr:sp>
  </cdr:relSizeAnchor>
  <cdr:relSizeAnchor xmlns:cdr="http://schemas.openxmlformats.org/drawingml/2006/chartDrawing">
    <cdr:from>
      <cdr:x>0.6135</cdr:x>
      <cdr:y>0.27628</cdr:y>
    </cdr:from>
    <cdr:to>
      <cdr:x>0.65984</cdr:x>
      <cdr:y>0.33134</cdr:y>
    </cdr:to>
    <cdr:sp macro="" textlink="">
      <cdr:nvSpPr>
        <cdr:cNvPr id="4" name="Textfeld 6">
          <a:extLst xmlns:a="http://schemas.openxmlformats.org/drawingml/2006/main">
            <a:ext uri="{FF2B5EF4-FFF2-40B4-BE49-F238E27FC236}">
              <a16:creationId xmlns:a16="http://schemas.microsoft.com/office/drawing/2014/main" id="{21A7EA0D-D4B8-2179-A746-EE3FDEE61572}"/>
            </a:ext>
          </a:extLst>
        </cdr:cNvPr>
        <cdr:cNvSpPr txBox="1"/>
      </cdr:nvSpPr>
      <cdr:spPr>
        <a:xfrm xmlns:a="http://schemas.openxmlformats.org/drawingml/2006/main">
          <a:off x="3378589" y="1235522"/>
          <a:ext cx="255198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DE" sz="1000" dirty="0"/>
            <a:t>§</a:t>
          </a:r>
          <a:endParaRPr lang="de-DE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841D00F-E798-46A1-BEA7-EC9ADB8EF83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81E58E-36E8-4D38-AF4F-4F589B443D4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E8FB1C-2736-4565-B543-6F553E0071CF}" type="datetimeFigureOut">
              <a:rPr lang="en-CH" smtClean="0"/>
              <a:t>03/12/2026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50F95C-0C59-4322-95E0-15DFD999A1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0A98DC-C961-480A-A431-94609B04934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9AED8-629E-4DC9-B198-707A4084A64D}" type="slidenum">
              <a:rPr lang="en-CH" smtClean="0"/>
              <a:t>‹Nr.›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04767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58C6B7-7E69-419D-A6C1-AC7940B829F4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C6AC9-B06A-4FA2-A910-210FA38D076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811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15BF1BB5-C6A4-4F65-98F0-F169FFB0F8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6465" y="5457407"/>
            <a:ext cx="11399070" cy="5016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6BB9507B-2163-4974-BB68-922002B92A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90094" y="5998706"/>
            <a:ext cx="5611813" cy="5016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5EB2540-E58D-8B13-7A3E-3B5F00620417}"/>
              </a:ext>
            </a:extLst>
          </p:cNvPr>
          <p:cNvSpPr/>
          <p:nvPr userDrawn="1"/>
        </p:nvSpPr>
        <p:spPr>
          <a:xfrm>
            <a:off x="-38100" y="5171356"/>
            <a:ext cx="12240000" cy="1720496"/>
          </a:xfrm>
          <a:prstGeom prst="rect">
            <a:avLst/>
          </a:prstGeom>
          <a:solidFill>
            <a:srgbClr val="1A33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8E27300-0C31-475D-BF15-608D8BE1529F}"/>
              </a:ext>
            </a:extLst>
          </p:cNvPr>
          <p:cNvCxnSpPr/>
          <p:nvPr userDrawn="1"/>
        </p:nvCxnSpPr>
        <p:spPr>
          <a:xfrm>
            <a:off x="-38100" y="5342084"/>
            <a:ext cx="12240000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 descr="A building with a tower and a statue in the background&#10;&#10;Description automatically generated">
            <a:extLst>
              <a:ext uri="{FF2B5EF4-FFF2-40B4-BE49-F238E27FC236}">
                <a16:creationId xmlns:a16="http://schemas.microsoft.com/office/drawing/2014/main" id="{253A5B0D-FD71-4200-4A6A-64A0A5099B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4" r="3486"/>
          <a:stretch>
            <a:fillRect/>
          </a:stretch>
        </p:blipFill>
        <p:spPr>
          <a:xfrm>
            <a:off x="-38100" y="-8589"/>
            <a:ext cx="12240000" cy="5329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693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334963" y="1440611"/>
            <a:ext cx="11522075" cy="44712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7600" indent="-230400">
              <a:buClr>
                <a:srgbClr val="FF9900"/>
              </a:buClr>
              <a:buFont typeface="Arial" panose="020B0604020202020204" pitchFamily="34" charset="0"/>
              <a:buChar char="•"/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34963" y="365126"/>
            <a:ext cx="9982800" cy="867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E736BAE-8E9A-4956-8506-173320B7E9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1000"/>
            </a:lvl1pPr>
            <a:lvl5pPr>
              <a:defRPr/>
            </a:lvl5pPr>
          </a:lstStyle>
          <a:p>
            <a:pPr lvl="0"/>
            <a:r>
              <a:rPr lang="en-US"/>
              <a:t>References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1394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2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C7BBD6-491B-4B0F-997D-9675265194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4800" y="855571"/>
            <a:ext cx="9982800" cy="4270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add subtitle</a:t>
            </a:r>
            <a:endParaRPr lang="en-CH"/>
          </a:p>
        </p:txBody>
      </p:sp>
      <p:sp>
        <p:nvSpPr>
          <p:cNvPr id="46" name="Title 1">
            <a:extLst>
              <a:ext uri="{FF2B5EF4-FFF2-40B4-BE49-F238E27FC236}">
                <a16:creationId xmlns:a16="http://schemas.microsoft.com/office/drawing/2014/main" id="{473CAF70-4892-43A2-90EA-CBB039C88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800" y="365126"/>
            <a:ext cx="9982800" cy="529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en-GB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728539B-31E7-420A-9F5E-3D67A078E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1440611"/>
            <a:ext cx="11522075" cy="44712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7600" indent="-230400">
              <a:buClr>
                <a:srgbClr val="FF9900"/>
              </a:buClr>
              <a:buFont typeface="Arial" panose="020B0604020202020204" pitchFamily="34" charset="0"/>
              <a:buChar char="•"/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566C9C8C-5659-48A3-88FF-D7DCDBF494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>
              <a:buNone/>
              <a:defRPr lang="en-GB" sz="1000" dirty="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2359471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34963" y="365126"/>
            <a:ext cx="9982229" cy="8684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334963" y="1440000"/>
            <a:ext cx="5508000" cy="4471752"/>
          </a:xfrm>
          <a:prstGeom prst="rect">
            <a:avLst/>
          </a:prstGeom>
        </p:spPr>
        <p:txBody>
          <a:bodyPr/>
          <a:lstStyle>
            <a:lvl1pPr>
              <a:buClr>
                <a:srgbClr val="FF9900"/>
              </a:buCl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FF9900"/>
              </a:buClr>
              <a:defRPr lang="en-US" sz="2000" kern="120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buClr>
                <a:srgbClr val="FF9900"/>
              </a:buCl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6344547" y="1441606"/>
            <a:ext cx="5508000" cy="4471751"/>
          </a:xfrm>
          <a:prstGeom prst="rect">
            <a:avLst/>
          </a:prstGeom>
        </p:spPr>
        <p:txBody>
          <a:bodyPr/>
          <a:lstStyle>
            <a:lvl1pPr>
              <a:def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defRPr lang="en-US" sz="2000" kern="120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def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GB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>
              <a:buClr>
                <a:srgbClr val="FF9900"/>
              </a:buClr>
            </a:pPr>
            <a:r>
              <a:rPr lang="de-DE"/>
              <a:t>Mastertextformat bearbeiten</a:t>
            </a:r>
          </a:p>
          <a:p>
            <a:pPr lvl="1">
              <a:buClr>
                <a:srgbClr val="FF9900"/>
              </a:buClr>
            </a:pPr>
            <a:r>
              <a:rPr lang="de-DE"/>
              <a:t>Zweite Ebene</a:t>
            </a:r>
          </a:p>
          <a:p>
            <a:pPr lvl="2">
              <a:buClr>
                <a:srgbClr val="FF9900"/>
              </a:buClr>
            </a:pPr>
            <a:r>
              <a:rPr lang="de-DE"/>
              <a:t>Dritte Ebene</a:t>
            </a:r>
          </a:p>
          <a:p>
            <a:pPr lvl="3">
              <a:buClr>
                <a:srgbClr val="FF9900"/>
              </a:buClr>
            </a:pPr>
            <a:r>
              <a:rPr lang="de-DE"/>
              <a:t>Vierte Ebene</a:t>
            </a:r>
          </a:p>
          <a:p>
            <a:pPr lvl="4">
              <a:buClr>
                <a:srgbClr val="FF9900"/>
              </a:buClr>
            </a:pPr>
            <a:r>
              <a:rPr lang="de-DE"/>
              <a:t>Fünfte Ebene</a:t>
            </a:r>
            <a:endParaRPr lang="en-GB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AC07D585-F4E9-4B85-8706-0A00FB6AC1A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1000"/>
            </a:lvl1pPr>
            <a:lvl5pPr>
              <a:defRPr/>
            </a:lvl5pPr>
          </a:lstStyle>
          <a:p>
            <a:pPr lvl="0"/>
            <a:r>
              <a:rPr lang="en-US"/>
              <a:t>References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18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65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19004DE7-8E68-4E79-8F07-8A52E6E2D6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4963" y="855571"/>
            <a:ext cx="9982800" cy="4270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CH" sz="2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add subtitle</a:t>
            </a:r>
            <a:endParaRPr lang="en-CH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01307C0-55A2-4D0D-9810-11A03F3BD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365126"/>
            <a:ext cx="9982800" cy="529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5D30CBE9-CB56-4239-810E-3A0EFEE291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1000"/>
            </a:lvl1pPr>
            <a:lvl5pPr>
              <a:defRPr/>
            </a:lvl5pPr>
          </a:lstStyle>
          <a:p>
            <a:pPr lvl="0"/>
            <a:r>
              <a:rPr lang="en-US"/>
              <a:t>References</a:t>
            </a:r>
            <a:endParaRPr lang="en-GB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81F687D-6E0C-492D-947A-69BCB28B99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4963" y="1440000"/>
            <a:ext cx="5508000" cy="4471752"/>
          </a:xfrm>
          <a:prstGeom prst="rect">
            <a:avLst/>
          </a:prstGeom>
        </p:spPr>
        <p:txBody>
          <a:bodyPr/>
          <a:lstStyle>
            <a:lvl1pPr>
              <a:buClr>
                <a:srgbClr val="FF9900"/>
              </a:buCl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FF9900"/>
              </a:buClr>
              <a:defRPr lang="en-US" sz="2000" kern="120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buClr>
                <a:srgbClr val="FF9900"/>
              </a:buCl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98BD6636-71CB-4A82-8FDB-8F5CDE4B8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4549" y="1440000"/>
            <a:ext cx="5508000" cy="4471752"/>
          </a:xfrm>
          <a:prstGeom prst="rect">
            <a:avLst/>
          </a:prstGeom>
        </p:spPr>
        <p:txBody>
          <a:bodyPr/>
          <a:lstStyle>
            <a:lvl1pPr>
              <a:buClr>
                <a:srgbClr val="FF9900"/>
              </a:buCl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FF9900"/>
              </a:buClr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FF9900"/>
              </a:buCl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734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2421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8.png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Relationship Id="rId1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 12">
            <a:extLst>
              <a:ext uri="{FF2B5EF4-FFF2-40B4-BE49-F238E27FC236}">
                <a16:creationId xmlns:a16="http://schemas.microsoft.com/office/drawing/2014/main" id="{B491D7B3-AAC7-4210-B13F-945A494C3B2D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34963" y="1200150"/>
            <a:ext cx="11542909" cy="0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pic>
        <p:nvPicPr>
          <p:cNvPr id="13" name="Picture 1">
            <a:extLst>
              <a:ext uri="{FF2B5EF4-FFF2-40B4-BE49-F238E27FC236}">
                <a16:creationId xmlns:a16="http://schemas.microsoft.com/office/drawing/2014/main" id="{F6FAD23B-724D-4668-A2C7-87AC3817012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0484" y="311433"/>
            <a:ext cx="1467389" cy="484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40EDD055-3040-4579-B76E-5E649EB9F626}"/>
              </a:ext>
            </a:extLst>
          </p:cNvPr>
          <p:cNvSpPr/>
          <p:nvPr userDrawn="1"/>
        </p:nvSpPr>
        <p:spPr>
          <a:xfrm>
            <a:off x="0" y="6544721"/>
            <a:ext cx="12192000" cy="385789"/>
          </a:xfrm>
          <a:prstGeom prst="rect">
            <a:avLst/>
          </a:prstGeom>
          <a:solidFill>
            <a:srgbClr val="9CB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CBE45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5779701-C3BD-4D67-9058-8F63AC6897F9}"/>
              </a:ext>
            </a:extLst>
          </p:cNvPr>
          <p:cNvGrpSpPr/>
          <p:nvPr userDrawn="1"/>
        </p:nvGrpSpPr>
        <p:grpSpPr>
          <a:xfrm>
            <a:off x="10168260" y="5983477"/>
            <a:ext cx="1964535" cy="565062"/>
            <a:chOff x="10161910" y="5983477"/>
            <a:chExt cx="1964535" cy="565062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1C6B3D81-1FB4-4A09-88BF-36904BF962FA}"/>
                </a:ext>
              </a:extLst>
            </p:cNvPr>
            <p:cNvGrpSpPr/>
            <p:nvPr userDrawn="1"/>
          </p:nvGrpSpPr>
          <p:grpSpPr>
            <a:xfrm>
              <a:off x="11570903" y="5983477"/>
              <a:ext cx="555542" cy="565062"/>
              <a:chOff x="6114980" y="2695609"/>
              <a:chExt cx="831852" cy="846107"/>
            </a:xfrm>
          </p:grpSpPr>
          <p:pic>
            <p:nvPicPr>
              <p:cNvPr id="34" name="Afbeelding 12">
                <a:extLst>
                  <a:ext uri="{FF2B5EF4-FFF2-40B4-BE49-F238E27FC236}">
                    <a16:creationId xmlns:a16="http://schemas.microsoft.com/office/drawing/2014/main" id="{C0DF2282-FA0C-441E-B5C1-D187E67CC569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3822" r="23631" b="34108"/>
              <a:stretch/>
            </p:blipFill>
            <p:spPr>
              <a:xfrm>
                <a:off x="6114980" y="2695609"/>
                <a:ext cx="831852" cy="733391"/>
              </a:xfrm>
              <a:prstGeom prst="rect">
                <a:avLst/>
              </a:prstGeom>
            </p:spPr>
          </p:pic>
          <p:pic>
            <p:nvPicPr>
              <p:cNvPr id="35" name="Afbeelding 12">
                <a:extLst>
                  <a:ext uri="{FF2B5EF4-FFF2-40B4-BE49-F238E27FC236}">
                    <a16:creationId xmlns:a16="http://schemas.microsoft.com/office/drawing/2014/main" id="{EAB70673-2C6E-4DE3-9056-4B949D15732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983" t="60828" r="45036" b="34108"/>
              <a:stretch/>
            </p:blipFill>
            <p:spPr>
              <a:xfrm>
                <a:off x="6434137" y="3429000"/>
                <a:ext cx="173832" cy="56358"/>
              </a:xfrm>
              <a:prstGeom prst="rect">
                <a:avLst/>
              </a:prstGeom>
            </p:spPr>
          </p:pic>
          <p:pic>
            <p:nvPicPr>
              <p:cNvPr id="36" name="Afbeelding 12">
                <a:extLst>
                  <a:ext uri="{FF2B5EF4-FFF2-40B4-BE49-F238E27FC236}">
                    <a16:creationId xmlns:a16="http://schemas.microsoft.com/office/drawing/2014/main" id="{BB0CB1FE-8CD3-452F-B475-F959D31E8D8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983" t="60828" r="45036" b="34108"/>
              <a:stretch/>
            </p:blipFill>
            <p:spPr>
              <a:xfrm>
                <a:off x="6434137" y="3485358"/>
                <a:ext cx="173832" cy="56358"/>
              </a:xfrm>
              <a:prstGeom prst="rect">
                <a:avLst/>
              </a:prstGeom>
            </p:spPr>
          </p:pic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8D9C57F1-E697-46BF-B6C7-E6BD4DC7ADA9}"/>
                </a:ext>
              </a:extLst>
            </p:cNvPr>
            <p:cNvGrpSpPr/>
            <p:nvPr userDrawn="1"/>
          </p:nvGrpSpPr>
          <p:grpSpPr>
            <a:xfrm>
              <a:off x="10161910" y="5983477"/>
              <a:ext cx="436799" cy="565062"/>
              <a:chOff x="3848029" y="2695609"/>
              <a:chExt cx="654050" cy="846107"/>
            </a:xfrm>
          </p:grpSpPr>
          <p:pic>
            <p:nvPicPr>
              <p:cNvPr id="38" name="Afbeelding 12">
                <a:extLst>
                  <a:ext uri="{FF2B5EF4-FFF2-40B4-BE49-F238E27FC236}">
                    <a16:creationId xmlns:a16="http://schemas.microsoft.com/office/drawing/2014/main" id="{4F203CC2-5A87-4BEF-8566-F4CA8EEEE646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1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9281" r="29403" b="34108"/>
              <a:stretch/>
            </p:blipFill>
            <p:spPr>
              <a:xfrm>
                <a:off x="3848029" y="2695609"/>
                <a:ext cx="654050" cy="733391"/>
              </a:xfrm>
              <a:prstGeom prst="rect">
                <a:avLst/>
              </a:prstGeom>
            </p:spPr>
          </p:pic>
          <p:pic>
            <p:nvPicPr>
              <p:cNvPr id="39" name="Afbeelding 12">
                <a:extLst>
                  <a:ext uri="{FF2B5EF4-FFF2-40B4-BE49-F238E27FC236}">
                    <a16:creationId xmlns:a16="http://schemas.microsoft.com/office/drawing/2014/main" id="{459F1E73-9410-44BF-B8AF-380A98D1CFC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2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832" t="60828" r="45293" b="34108"/>
              <a:stretch/>
            </p:blipFill>
            <p:spPr>
              <a:xfrm>
                <a:off x="4107655" y="3429000"/>
                <a:ext cx="140495" cy="56358"/>
              </a:xfrm>
              <a:prstGeom prst="rect">
                <a:avLst/>
              </a:prstGeom>
            </p:spPr>
          </p:pic>
          <p:pic>
            <p:nvPicPr>
              <p:cNvPr id="40" name="Afbeelding 12">
                <a:extLst>
                  <a:ext uri="{FF2B5EF4-FFF2-40B4-BE49-F238E27FC236}">
                    <a16:creationId xmlns:a16="http://schemas.microsoft.com/office/drawing/2014/main" id="{E1F983C6-58A7-4EB8-B68B-570C9E6F99B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2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832" t="60828" r="45293" b="34108"/>
              <a:stretch/>
            </p:blipFill>
            <p:spPr>
              <a:xfrm>
                <a:off x="4110036" y="3485358"/>
                <a:ext cx="140495" cy="56358"/>
              </a:xfrm>
              <a:prstGeom prst="rect">
                <a:avLst/>
              </a:prstGeom>
            </p:spPr>
          </p:pic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107C2BE6-8E50-43D3-91CF-493AE95ACCD5}"/>
                </a:ext>
              </a:extLst>
            </p:cNvPr>
            <p:cNvGrpSpPr/>
            <p:nvPr userDrawn="1"/>
          </p:nvGrpSpPr>
          <p:grpSpPr>
            <a:xfrm>
              <a:off x="10617795" y="5983477"/>
              <a:ext cx="521615" cy="565062"/>
              <a:chOff x="4502079" y="2695609"/>
              <a:chExt cx="781050" cy="846107"/>
            </a:xfrm>
          </p:grpSpPr>
          <p:pic>
            <p:nvPicPr>
              <p:cNvPr id="42" name="Afbeelding 12">
                <a:extLst>
                  <a:ext uri="{FF2B5EF4-FFF2-40B4-BE49-F238E27FC236}">
                    <a16:creationId xmlns:a16="http://schemas.microsoft.com/office/drawing/2014/main" id="{DB05F3CB-D9D8-4E22-8AC6-DFA15723849D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3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6192" r="24471" b="34108"/>
              <a:stretch/>
            </p:blipFill>
            <p:spPr>
              <a:xfrm>
                <a:off x="4502079" y="2695609"/>
                <a:ext cx="781050" cy="733391"/>
              </a:xfrm>
              <a:prstGeom prst="rect">
                <a:avLst/>
              </a:prstGeom>
            </p:spPr>
          </p:pic>
          <p:pic>
            <p:nvPicPr>
              <p:cNvPr id="43" name="Afbeelding 12">
                <a:extLst>
                  <a:ext uri="{FF2B5EF4-FFF2-40B4-BE49-F238E27FC236}">
                    <a16:creationId xmlns:a16="http://schemas.microsoft.com/office/drawing/2014/main" id="{BE96389D-9E4A-48A3-88BE-AFB2B9EA1AE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4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6402" t="60828" r="46679" b="34108"/>
              <a:stretch/>
            </p:blipFill>
            <p:spPr>
              <a:xfrm>
                <a:off x="4819650" y="3429000"/>
                <a:ext cx="109538" cy="56358"/>
              </a:xfrm>
              <a:prstGeom prst="rect">
                <a:avLst/>
              </a:prstGeom>
            </p:spPr>
          </p:pic>
          <p:pic>
            <p:nvPicPr>
              <p:cNvPr id="44" name="Afbeelding 12">
                <a:extLst>
                  <a:ext uri="{FF2B5EF4-FFF2-40B4-BE49-F238E27FC236}">
                    <a16:creationId xmlns:a16="http://schemas.microsoft.com/office/drawing/2014/main" id="{BC266344-5732-4454-A75A-EFB8C0986F7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4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6402" t="60828" r="46679" b="34108"/>
              <a:stretch/>
            </p:blipFill>
            <p:spPr>
              <a:xfrm>
                <a:off x="4819650" y="3485358"/>
                <a:ext cx="109538" cy="56358"/>
              </a:xfrm>
              <a:prstGeom prst="rect">
                <a:avLst/>
              </a:prstGeom>
            </p:spPr>
          </p:pic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FB0AD420-6F22-454C-8811-19D6ED863EDD}"/>
                </a:ext>
              </a:extLst>
            </p:cNvPr>
            <p:cNvGrpSpPr/>
            <p:nvPr userDrawn="1"/>
          </p:nvGrpSpPr>
          <p:grpSpPr>
            <a:xfrm>
              <a:off x="11085334" y="5983477"/>
              <a:ext cx="555542" cy="565062"/>
              <a:chOff x="5283128" y="2695609"/>
              <a:chExt cx="831851" cy="846107"/>
            </a:xfrm>
          </p:grpSpPr>
          <p:pic>
            <p:nvPicPr>
              <p:cNvPr id="46" name="Afbeelding 12">
                <a:extLst>
                  <a:ext uri="{FF2B5EF4-FFF2-40B4-BE49-F238E27FC236}">
                    <a16:creationId xmlns:a16="http://schemas.microsoft.com/office/drawing/2014/main" id="{15E604B5-2EEE-4DBC-B0A5-8BF081063CFE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5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4105" r="23349" b="34108"/>
              <a:stretch/>
            </p:blipFill>
            <p:spPr>
              <a:xfrm>
                <a:off x="5283128" y="2695609"/>
                <a:ext cx="831851" cy="733391"/>
              </a:xfrm>
              <a:prstGeom prst="rect">
                <a:avLst/>
              </a:prstGeom>
            </p:spPr>
          </p:pic>
          <p:pic>
            <p:nvPicPr>
              <p:cNvPr id="47" name="Afbeelding 12">
                <a:extLst>
                  <a:ext uri="{FF2B5EF4-FFF2-40B4-BE49-F238E27FC236}">
                    <a16:creationId xmlns:a16="http://schemas.microsoft.com/office/drawing/2014/main" id="{1C9A919F-C34E-4BB1-AC6A-7B97C176182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865" t="60828" r="46804" b="34108"/>
              <a:stretch/>
            </p:blipFill>
            <p:spPr>
              <a:xfrm>
                <a:off x="5595938" y="3429000"/>
                <a:ext cx="147710" cy="56358"/>
              </a:xfrm>
              <a:prstGeom prst="rect">
                <a:avLst/>
              </a:prstGeom>
            </p:spPr>
          </p:pic>
          <p:pic>
            <p:nvPicPr>
              <p:cNvPr id="48" name="Afbeelding 12">
                <a:extLst>
                  <a:ext uri="{FF2B5EF4-FFF2-40B4-BE49-F238E27FC236}">
                    <a16:creationId xmlns:a16="http://schemas.microsoft.com/office/drawing/2014/main" id="{253DC97A-4110-4A91-8519-95A4EE5ADCC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865" t="60828" r="46804" b="34108"/>
              <a:stretch/>
            </p:blipFill>
            <p:spPr>
              <a:xfrm>
                <a:off x="5595938" y="3485358"/>
                <a:ext cx="147710" cy="56358"/>
              </a:xfrm>
              <a:prstGeom prst="rect">
                <a:avLst/>
              </a:prstGeom>
            </p:spPr>
          </p:pic>
        </p:grpSp>
      </p:grpSp>
      <p:sp>
        <p:nvSpPr>
          <p:cNvPr id="49" name="Right Triangle 48">
            <a:extLst>
              <a:ext uri="{FF2B5EF4-FFF2-40B4-BE49-F238E27FC236}">
                <a16:creationId xmlns:a16="http://schemas.microsoft.com/office/drawing/2014/main" id="{B098847B-8855-408E-9214-F1349EDCFC68}"/>
              </a:ext>
            </a:extLst>
          </p:cNvPr>
          <p:cNvSpPr/>
          <p:nvPr userDrawn="1"/>
        </p:nvSpPr>
        <p:spPr>
          <a:xfrm rot="10800000" flipV="1">
            <a:off x="7593547" y="6713999"/>
            <a:ext cx="3924000" cy="144000"/>
          </a:xfrm>
          <a:prstGeom prst="rtTriangle">
            <a:avLst/>
          </a:prstGeom>
          <a:solidFill>
            <a:srgbClr val="9CB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CBE45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CCC7AA0-5399-4788-8FBA-3E4CE0CC470B}"/>
              </a:ext>
            </a:extLst>
          </p:cNvPr>
          <p:cNvSpPr/>
          <p:nvPr userDrawn="1"/>
        </p:nvSpPr>
        <p:spPr>
          <a:xfrm>
            <a:off x="11503661" y="6714000"/>
            <a:ext cx="688340" cy="144000"/>
          </a:xfrm>
          <a:prstGeom prst="rect">
            <a:avLst/>
          </a:prstGeom>
          <a:solidFill>
            <a:srgbClr val="9CB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CBE45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9CBBB6F-033E-42FF-88C9-81C3F25AD68F}"/>
              </a:ext>
            </a:extLst>
          </p:cNvPr>
          <p:cNvSpPr/>
          <p:nvPr userDrawn="1"/>
        </p:nvSpPr>
        <p:spPr>
          <a:xfrm>
            <a:off x="340164" y="6544722"/>
            <a:ext cx="5137176" cy="338554"/>
          </a:xfrm>
          <a:prstGeom prst="rect">
            <a:avLst/>
          </a:prstGeom>
        </p:spPr>
        <p:txBody>
          <a:bodyPr wrap="none" anchor="ctr" anchorCtr="0">
            <a:spAutoFit/>
          </a:bodyPr>
          <a:lstStyle/>
          <a:p>
            <a:pPr algn="l"/>
            <a:r>
              <a:rPr lang="nl-BE" sz="1400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INTERNATIONAL </a:t>
            </a:r>
            <a:r>
              <a:rPr lang="nl-BE" sz="1600" b="1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CTEPH</a:t>
            </a:r>
            <a:r>
              <a:rPr lang="nl-BE" sz="1400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 CONFERENCE </a:t>
            </a:r>
            <a:r>
              <a:rPr lang="nl-BE" sz="1600" b="1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2026</a:t>
            </a:r>
            <a:r>
              <a:rPr lang="nl-BE" sz="1400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56965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3" r:id="rId2"/>
    <p:sldLayoutId id="2147483650" r:id="rId3"/>
    <p:sldLayoutId id="2147483652" r:id="rId4"/>
    <p:sldLayoutId id="2147483654" r:id="rId5"/>
    <p:sldLayoutId id="2147483656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13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7469" userDrawn="1">
          <p15:clr>
            <a:srgbClr val="F26B43"/>
          </p15:clr>
        </p15:guide>
        <p15:guide id="4" pos="211" userDrawn="1">
          <p15:clr>
            <a:srgbClr val="F26B43"/>
          </p15:clr>
        </p15:guide>
        <p15:guide id="5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7D4230F-08F0-7B58-B794-C7A2054D52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ICC 2026</a:t>
            </a:r>
          </a:p>
        </p:txBody>
      </p:sp>
    </p:spTree>
    <p:extLst>
      <p:ext uri="{BB962C8B-B14F-4D97-AF65-F5344CB8AC3E}">
        <p14:creationId xmlns:p14="http://schemas.microsoft.com/office/powerpoint/2010/main" val="3879133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DEFE197-C596-2577-6D4E-E24792135B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600" dirty="0"/>
              <a:t>N. Kolac</a:t>
            </a:r>
            <a:r>
              <a:rPr lang="en-GB" sz="1600" baseline="30000" dirty="0"/>
              <a:t>1</a:t>
            </a:r>
            <a:endParaRPr lang="de-DE" sz="1600" baseline="30000" dirty="0"/>
          </a:p>
          <a:p>
            <a:r>
              <a:rPr lang="en-GB" sz="1600" dirty="0"/>
              <a:t>P. Tsimpoura,</a:t>
            </a:r>
            <a:r>
              <a:rPr lang="en-GB" sz="1600" baseline="30000" dirty="0"/>
              <a:t>1</a:t>
            </a:r>
            <a:r>
              <a:rPr lang="en-GB" sz="1600" dirty="0"/>
              <a:t> MD</a:t>
            </a:r>
          </a:p>
          <a:p>
            <a:r>
              <a:rPr lang="en-GB" sz="1600" dirty="0"/>
              <a:t>D. Kuschka,</a:t>
            </a:r>
            <a:r>
              <a:rPr lang="en-GB" sz="1600" baseline="30000" dirty="0"/>
              <a:t>1</a:t>
            </a:r>
            <a:r>
              <a:rPr lang="en-GB" sz="1600" dirty="0"/>
              <a:t> MD</a:t>
            </a:r>
          </a:p>
          <a:p>
            <a:r>
              <a:rPr lang="en-GB" sz="1600" dirty="0"/>
              <a:t>N. Ganceva,</a:t>
            </a:r>
            <a:r>
              <a:rPr lang="en-GB" sz="1600" baseline="30000" dirty="0"/>
              <a:t>1</a:t>
            </a:r>
            <a:r>
              <a:rPr lang="en-GB" sz="1600" dirty="0"/>
              <a:t> MD</a:t>
            </a:r>
          </a:p>
          <a:p>
            <a:r>
              <a:rPr lang="en-GB" sz="1600" dirty="0"/>
              <a:t>S. Guth,</a:t>
            </a:r>
            <a:r>
              <a:rPr lang="en-GB" sz="1600" baseline="30000" dirty="0"/>
              <a:t>2</a:t>
            </a:r>
            <a:r>
              <a:rPr lang="en-GB" sz="1600" dirty="0"/>
              <a:t> MD</a:t>
            </a:r>
          </a:p>
          <a:p>
            <a:r>
              <a:rPr lang="en-GB" sz="1600" dirty="0"/>
              <a:t>E. Mayer,</a:t>
            </a:r>
            <a:r>
              <a:rPr lang="en-GB" sz="1600" baseline="30000" dirty="0"/>
              <a:t>2</a:t>
            </a:r>
            <a:r>
              <a:rPr lang="en-GB" sz="1600" dirty="0"/>
              <a:t> MD</a:t>
            </a:r>
          </a:p>
          <a:p>
            <a:r>
              <a:rPr lang="en-GB" sz="1600" dirty="0"/>
              <a:t>R. Huhn,</a:t>
            </a:r>
            <a:r>
              <a:rPr lang="en-GB" sz="1600" baseline="30000" dirty="0"/>
              <a:t>1,3</a:t>
            </a:r>
            <a:r>
              <a:rPr lang="en-GB" sz="1600" dirty="0"/>
              <a:t> MD, PhD</a:t>
            </a:r>
          </a:p>
          <a:p>
            <a:r>
              <a:rPr lang="en-GB" sz="1600" dirty="0"/>
              <a:t>C. Torregroza,</a:t>
            </a:r>
            <a:r>
              <a:rPr lang="en-GB" sz="1600" baseline="30000" dirty="0"/>
              <a:t>1</a:t>
            </a:r>
            <a:r>
              <a:rPr lang="en-GB" sz="1600" dirty="0"/>
              <a:t> MD, PhD</a:t>
            </a:r>
          </a:p>
          <a:p>
            <a:r>
              <a:rPr lang="en-GB" sz="1600" dirty="0"/>
              <a:t>C.B. Wiedenroth,</a:t>
            </a:r>
            <a:r>
              <a:rPr lang="en-GB" sz="1600" baseline="30000" dirty="0"/>
              <a:t>2</a:t>
            </a:r>
            <a:r>
              <a:rPr lang="en-GB" sz="1600" dirty="0"/>
              <a:t> MD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B60EAA6-E668-ACD9-C881-6EA1F7011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2400" dirty="0"/>
              <a:t>Regaining Work Ability One year after PEA </a:t>
            </a:r>
            <a:br>
              <a:rPr lang="en-GB" sz="2400" dirty="0"/>
            </a:br>
            <a:r>
              <a:rPr lang="en-GB" sz="2400" dirty="0"/>
              <a:t>in Patients with CTEPH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0333B1E2-2503-D310-2FA6-05A93A4D5D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4963" y="6010275"/>
            <a:ext cx="9662477" cy="482599"/>
          </a:xfrm>
        </p:spPr>
        <p:txBody>
          <a:bodyPr/>
          <a:lstStyle/>
          <a:p>
            <a:r>
              <a:rPr lang="en-GB" sz="1050" dirty="0"/>
              <a:t> </a:t>
            </a:r>
          </a:p>
          <a:p>
            <a:r>
              <a:rPr lang="en-GB" sz="1050" baseline="30000" dirty="0"/>
              <a:t>1</a:t>
            </a:r>
            <a:r>
              <a:rPr lang="en-GB" sz="1050" dirty="0"/>
              <a:t>Department of Anesthesiology, Kerckhoff-Clinic, Justus-Liebig-University Giessen, Bad Nauheim, Germany, </a:t>
            </a:r>
            <a:r>
              <a:rPr lang="en-GB" sz="1050" baseline="30000" dirty="0"/>
              <a:t>2</a:t>
            </a:r>
            <a:r>
              <a:rPr lang="en-GB" sz="1050" dirty="0"/>
              <a:t>Department of Thoracic Surgery, Kerckhoff-Clinic, Justus-Liebig-University Giessen, Bad Nauheim, Germany, </a:t>
            </a:r>
            <a:r>
              <a:rPr lang="en-GB" sz="1050" baseline="30000" dirty="0"/>
              <a:t>3</a:t>
            </a:r>
            <a:r>
              <a:rPr lang="en-GB" sz="1050" dirty="0"/>
              <a:t>Department of Anesthesiology, Amsterdam University Medical </a:t>
            </a:r>
            <a:r>
              <a:rPr lang="en-GB" sz="1050" dirty="0" err="1"/>
              <a:t>Center</a:t>
            </a:r>
            <a:r>
              <a:rPr lang="en-GB" sz="1050" dirty="0"/>
              <a:t> (AUMC), The Netherlands</a:t>
            </a:r>
          </a:p>
        </p:txBody>
      </p:sp>
    </p:spTree>
    <p:extLst>
      <p:ext uri="{BB962C8B-B14F-4D97-AF65-F5344CB8AC3E}">
        <p14:creationId xmlns:p14="http://schemas.microsoft.com/office/powerpoint/2010/main" val="3920440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A141CE-FA6E-E54B-3DBB-A899B2566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Chronic thromboembolic pulmonary hypertension (CTEPH) is a rare disease affecting patients of all age groups (median age 60; range 18-84 years).</a:t>
            </a:r>
            <a:r>
              <a:rPr lang="en-GB" baseline="30000" dirty="0"/>
              <a:t>1</a:t>
            </a:r>
            <a:endParaRPr lang="en-GB" dirty="0"/>
          </a:p>
          <a:p>
            <a:r>
              <a:rPr lang="en-GB" dirty="0"/>
              <a:t>Pulmonary Endarterectomy (PEA) is the treatment of choice.</a:t>
            </a:r>
            <a:r>
              <a:rPr lang="en-GB" baseline="30000" dirty="0"/>
              <a:t>2</a:t>
            </a:r>
            <a:r>
              <a:rPr lang="en-GB" dirty="0"/>
              <a:t> </a:t>
            </a:r>
          </a:p>
          <a:p>
            <a:r>
              <a:rPr lang="en-GB" dirty="0"/>
              <a:t>PEA has been shown to improve Quality of life.</a:t>
            </a:r>
            <a:r>
              <a:rPr lang="en-GB" baseline="30000" dirty="0"/>
              <a:t>3</a:t>
            </a:r>
            <a:endParaRPr lang="en-GB" dirty="0"/>
          </a:p>
          <a:p>
            <a:r>
              <a:rPr lang="en-GB" dirty="0"/>
              <a:t>Participation in working life is an important part of society and social life.</a:t>
            </a:r>
          </a:p>
          <a:p>
            <a:r>
              <a:rPr lang="en-GB" dirty="0"/>
              <a:t>The question of whether the operation will enable patients to return to work is of great importance.</a:t>
            </a:r>
          </a:p>
          <a:p>
            <a:r>
              <a:rPr lang="en-GB" dirty="0"/>
              <a:t>Impact of CTEPH on work ability before and after PEA surgery is yet to be investigated.</a:t>
            </a:r>
          </a:p>
          <a:p>
            <a:pPr marL="0" indent="0">
              <a:buNone/>
            </a:pPr>
            <a:endParaRPr lang="de-DE" dirty="0"/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5E324-C294-00D0-09AB-BC96E5F96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5E5AAC-B70B-2BDB-E8C3-A8E9E4BD04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anchor="t"/>
          <a:lstStyle/>
          <a:p>
            <a:r>
              <a:rPr lang="en-GB" sz="1050" baseline="30000" dirty="0"/>
              <a:t>1</a:t>
            </a:r>
            <a:r>
              <a:rPr lang="en-US" sz="1050" dirty="0"/>
              <a:t>Mayer et al. J </a:t>
            </a:r>
            <a:r>
              <a:rPr lang="en-US" sz="1050" dirty="0" err="1"/>
              <a:t>Thorac</a:t>
            </a:r>
            <a:r>
              <a:rPr lang="en-US" sz="1050" dirty="0"/>
              <a:t> Cardiovasc Surg. 2011; 141(3):702-10, </a:t>
            </a:r>
            <a:r>
              <a:rPr lang="en-US" sz="1050" baseline="30000" dirty="0"/>
              <a:t>2</a:t>
            </a:r>
            <a:r>
              <a:rPr lang="en-GB" sz="1050" dirty="0"/>
              <a:t> </a:t>
            </a:r>
            <a:r>
              <a:rPr lang="en-US" sz="1050" dirty="0"/>
              <a:t>Delcroix et al. Circulation 2024; 150(17):1354-1365, </a:t>
            </a:r>
            <a:r>
              <a:rPr lang="en-US" sz="1050" baseline="30000" dirty="0"/>
              <a:t>3</a:t>
            </a:r>
            <a:r>
              <a:rPr lang="de-DE" sz="1050" dirty="0"/>
              <a:t>McKenna et al. Qual Life Res. 2006; 15(1):103-15</a:t>
            </a:r>
          </a:p>
          <a:p>
            <a:endParaRPr lang="de-DE" sz="1050" dirty="0"/>
          </a:p>
          <a:p>
            <a:endParaRPr lang="en-US" sz="1050" dirty="0"/>
          </a:p>
          <a:p>
            <a:endParaRPr lang="en-GB" sz="1050" dirty="0"/>
          </a:p>
        </p:txBody>
      </p:sp>
    </p:spTree>
    <p:extLst>
      <p:ext uri="{BB962C8B-B14F-4D97-AF65-F5344CB8AC3E}">
        <p14:creationId xmlns:p14="http://schemas.microsoft.com/office/powerpoint/2010/main" val="2718190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AA2EC-8FC0-4C00-20CD-837F0C69ED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548C2F-52F7-7704-EF05-ED7A76537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Study design: Prospective, single-centre, observational cohort study</a:t>
            </a:r>
          </a:p>
          <a:p>
            <a:r>
              <a:rPr lang="en-GB" dirty="0"/>
              <a:t>Study period: February 2022 – January 2026</a:t>
            </a:r>
          </a:p>
          <a:p>
            <a:r>
              <a:rPr lang="en-GB" dirty="0"/>
              <a:t>Study centre: Kerckhoff Clinic, Bad Nauheim, Germany</a:t>
            </a:r>
          </a:p>
          <a:p>
            <a:r>
              <a:rPr lang="en-GB" dirty="0"/>
              <a:t>Study population: CTEPH patients &gt; 18 years but within working age, undergoing PEA </a:t>
            </a:r>
          </a:p>
          <a:p>
            <a:r>
              <a:rPr lang="en-GB" dirty="0"/>
              <a:t>Primary endpoint: Ability to resume work 1 year after PEA</a:t>
            </a:r>
          </a:p>
          <a:p>
            <a:r>
              <a:rPr lang="en-GB" dirty="0"/>
              <a:t>Fischer’s exact test and one-way-ANOVA with Bonferroni post-hoc test to compare work capacity before onset of symptoms, at the time of surgery and postoperatively </a:t>
            </a:r>
          </a:p>
          <a:p>
            <a:r>
              <a:rPr lang="en-GB" dirty="0"/>
              <a:t>Univariate and multivariable regression analysis to identify influencing factors on primary endpoint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04014B5-87FA-6EF2-EFE6-5DF910338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Methods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9CFF77-6B84-D0B6-874F-07E58769C54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613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7E6243-CEB4-1E93-C1FA-757D1ADDF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B3499D3B-0E38-452A-0DB5-1E667F67A5D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19983565"/>
              </p:ext>
            </p:extLst>
          </p:nvPr>
        </p:nvGraphicFramePr>
        <p:xfrm>
          <a:off x="6345238" y="1441450"/>
          <a:ext cx="5507037" cy="4471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3FAB7BEA-78CB-335A-A34B-DCBB91786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097D756-6367-D49C-B08D-C4557A06C03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sz="2000" dirty="0"/>
              <a:t>145 patients included into analysis (54 % male, mean age 51±12 years)</a:t>
            </a:r>
          </a:p>
          <a:p>
            <a:r>
              <a:rPr lang="en-GB" sz="2000" dirty="0"/>
              <a:t>Preoperative work participation: 46 %</a:t>
            </a:r>
          </a:p>
          <a:p>
            <a:r>
              <a:rPr lang="en-GB" sz="2000" dirty="0"/>
              <a:t>70 % returned to working life 1 year after PEA surgery</a:t>
            </a:r>
          </a:p>
          <a:p>
            <a:r>
              <a:rPr lang="en-GB" sz="2000" dirty="0"/>
              <a:t>Mean weekly working time significantly increased 1 year after PEA (24 hours vs. 15 hours preoperative, p&lt; 0.001)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F203B6F6-ABE1-20B4-17B4-F9CED212FE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z="1050" dirty="0"/>
              <a:t>*p&lt;0.001 before onset of symptoms vs. 1-year post PEA; #p&lt;0.001 before onset of symptoms vs. at time of PEA; §p&lt;0.001 at time of PEA vs. 1-year post PEA</a:t>
            </a:r>
          </a:p>
        </p:txBody>
      </p: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28AA9346-9DAA-0B89-AF16-C3780E741E1E}"/>
              </a:ext>
            </a:extLst>
          </p:cNvPr>
          <p:cNvGrpSpPr/>
          <p:nvPr/>
        </p:nvGrpSpPr>
        <p:grpSpPr>
          <a:xfrm>
            <a:off x="8902051" y="2846707"/>
            <a:ext cx="1900324" cy="113208"/>
            <a:chOff x="7862047" y="2198183"/>
            <a:chExt cx="1900324" cy="113208"/>
          </a:xfrm>
        </p:grpSpPr>
        <p:cxnSp>
          <p:nvCxnSpPr>
            <p:cNvPr id="11" name="Gerade Verbindung 10">
              <a:extLst>
                <a:ext uri="{FF2B5EF4-FFF2-40B4-BE49-F238E27FC236}">
                  <a16:creationId xmlns:a16="http://schemas.microsoft.com/office/drawing/2014/main" id="{E6C2E8C7-4E23-9832-FEA8-498C6C39F70E}"/>
                </a:ext>
              </a:extLst>
            </p:cNvPr>
            <p:cNvCxnSpPr>
              <a:cxnSpLocks/>
            </p:cNvCxnSpPr>
            <p:nvPr/>
          </p:nvCxnSpPr>
          <p:spPr>
            <a:xfrm>
              <a:off x="7862047" y="2255494"/>
              <a:ext cx="1900324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Gerade Verbindung 16">
              <a:extLst>
                <a:ext uri="{FF2B5EF4-FFF2-40B4-BE49-F238E27FC236}">
                  <a16:creationId xmlns:a16="http://schemas.microsoft.com/office/drawing/2014/main" id="{EE815F98-81D6-1F56-F8A7-1D78B29580CE}"/>
                </a:ext>
              </a:extLst>
            </p:cNvPr>
            <p:cNvCxnSpPr>
              <a:cxnSpLocks/>
            </p:cNvCxnSpPr>
            <p:nvPr/>
          </p:nvCxnSpPr>
          <p:spPr>
            <a:xfrm>
              <a:off x="7863144" y="2198183"/>
              <a:ext cx="0" cy="108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Gerade Verbindung 18">
              <a:extLst>
                <a:ext uri="{FF2B5EF4-FFF2-40B4-BE49-F238E27FC236}">
                  <a16:creationId xmlns:a16="http://schemas.microsoft.com/office/drawing/2014/main" id="{B5097F18-A4A8-C89E-75C1-867D5038BBCC}"/>
                </a:ext>
              </a:extLst>
            </p:cNvPr>
            <p:cNvCxnSpPr>
              <a:cxnSpLocks/>
            </p:cNvCxnSpPr>
            <p:nvPr/>
          </p:nvCxnSpPr>
          <p:spPr>
            <a:xfrm>
              <a:off x="9759700" y="2203391"/>
              <a:ext cx="0" cy="108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BBD36395-7FD6-81E5-AC40-84C4C43E61D5}"/>
              </a:ext>
            </a:extLst>
          </p:cNvPr>
          <p:cNvGrpSpPr/>
          <p:nvPr/>
        </p:nvGrpSpPr>
        <p:grpSpPr>
          <a:xfrm>
            <a:off x="7860158" y="2179527"/>
            <a:ext cx="1900324" cy="113208"/>
            <a:chOff x="7862047" y="2198183"/>
            <a:chExt cx="1900324" cy="113208"/>
          </a:xfrm>
        </p:grpSpPr>
        <p:cxnSp>
          <p:nvCxnSpPr>
            <p:cNvPr id="22" name="Gerade Verbindung 21">
              <a:extLst>
                <a:ext uri="{FF2B5EF4-FFF2-40B4-BE49-F238E27FC236}">
                  <a16:creationId xmlns:a16="http://schemas.microsoft.com/office/drawing/2014/main" id="{BFA8CD9B-3BED-C6EF-D2CE-88A4A56A62BF}"/>
                </a:ext>
              </a:extLst>
            </p:cNvPr>
            <p:cNvCxnSpPr>
              <a:cxnSpLocks/>
            </p:cNvCxnSpPr>
            <p:nvPr/>
          </p:nvCxnSpPr>
          <p:spPr>
            <a:xfrm>
              <a:off x="7862047" y="2255494"/>
              <a:ext cx="1900324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5D0F9E4D-5222-18B0-14C8-78115BA0B029}"/>
                </a:ext>
              </a:extLst>
            </p:cNvPr>
            <p:cNvCxnSpPr>
              <a:cxnSpLocks/>
            </p:cNvCxnSpPr>
            <p:nvPr/>
          </p:nvCxnSpPr>
          <p:spPr>
            <a:xfrm>
              <a:off x="7863144" y="2198183"/>
              <a:ext cx="0" cy="108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813217E9-A393-D40B-F67A-8B4BDD83D1C5}"/>
                </a:ext>
              </a:extLst>
            </p:cNvPr>
            <p:cNvCxnSpPr>
              <a:cxnSpLocks/>
            </p:cNvCxnSpPr>
            <p:nvPr/>
          </p:nvCxnSpPr>
          <p:spPr>
            <a:xfrm>
              <a:off x="9759700" y="2203391"/>
              <a:ext cx="0" cy="108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5" name="Gruppieren 24">
            <a:extLst>
              <a:ext uri="{FF2B5EF4-FFF2-40B4-BE49-F238E27FC236}">
                <a16:creationId xmlns:a16="http://schemas.microsoft.com/office/drawing/2014/main" id="{C3573F52-5B9B-B676-A93B-999A236C8712}"/>
              </a:ext>
            </a:extLst>
          </p:cNvPr>
          <p:cNvGrpSpPr/>
          <p:nvPr/>
        </p:nvGrpSpPr>
        <p:grpSpPr>
          <a:xfrm>
            <a:off x="7853672" y="1971868"/>
            <a:ext cx="2948689" cy="107960"/>
            <a:chOff x="7862047" y="2198183"/>
            <a:chExt cx="1900324" cy="113208"/>
          </a:xfrm>
        </p:grpSpPr>
        <p:cxnSp>
          <p:nvCxnSpPr>
            <p:cNvPr id="26" name="Gerade Verbindung 25">
              <a:extLst>
                <a:ext uri="{FF2B5EF4-FFF2-40B4-BE49-F238E27FC236}">
                  <a16:creationId xmlns:a16="http://schemas.microsoft.com/office/drawing/2014/main" id="{FCAD71D7-82AB-DD14-35D4-B7A58BA9666F}"/>
                </a:ext>
              </a:extLst>
            </p:cNvPr>
            <p:cNvCxnSpPr>
              <a:cxnSpLocks/>
            </p:cNvCxnSpPr>
            <p:nvPr/>
          </p:nvCxnSpPr>
          <p:spPr>
            <a:xfrm>
              <a:off x="7862047" y="2255494"/>
              <a:ext cx="1900324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Gerade Verbindung 26">
              <a:extLst>
                <a:ext uri="{FF2B5EF4-FFF2-40B4-BE49-F238E27FC236}">
                  <a16:creationId xmlns:a16="http://schemas.microsoft.com/office/drawing/2014/main" id="{F272E67F-6E4B-110F-E6B3-E85AE1DB3C37}"/>
                </a:ext>
              </a:extLst>
            </p:cNvPr>
            <p:cNvCxnSpPr>
              <a:cxnSpLocks/>
            </p:cNvCxnSpPr>
            <p:nvPr/>
          </p:nvCxnSpPr>
          <p:spPr>
            <a:xfrm>
              <a:off x="7863144" y="2198183"/>
              <a:ext cx="0" cy="108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Gerade Verbindung 27">
              <a:extLst>
                <a:ext uri="{FF2B5EF4-FFF2-40B4-BE49-F238E27FC236}">
                  <a16:creationId xmlns:a16="http://schemas.microsoft.com/office/drawing/2014/main" id="{01743BFF-731A-C4C2-AD0B-570F89A459CC}"/>
                </a:ext>
              </a:extLst>
            </p:cNvPr>
            <p:cNvCxnSpPr>
              <a:cxnSpLocks/>
            </p:cNvCxnSpPr>
            <p:nvPr/>
          </p:nvCxnSpPr>
          <p:spPr>
            <a:xfrm>
              <a:off x="9758074" y="2203391"/>
              <a:ext cx="0" cy="108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67427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370971-19CD-594E-DD33-402CFE682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nhaltsplatzhalter 23" descr="Ein Bild, das Text, Reihe, Diagramm, Screenshot enthält.&#10;&#10;KI-generierte Inhalte können fehlerhaft sein.">
            <a:extLst>
              <a:ext uri="{FF2B5EF4-FFF2-40B4-BE49-F238E27FC236}">
                <a16:creationId xmlns:a16="http://schemas.microsoft.com/office/drawing/2014/main" id="{51899E7D-90C2-EF83-8A20-CE819BC4202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3656" y="1575594"/>
            <a:ext cx="5410200" cy="4203700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A9D712E6-1559-5C81-CC47-06103D5F2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CDDE787-262F-269B-C348-7414622AF7C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sz="2000" dirty="0"/>
              <a:t>Age [OR: 0.956, 95% CI: 0.920-0.993, p = 0.021] and diabetes [OR: 0.321, 95% CI: 0.108-0.953, p = 0.041] independent limiting factors on working ability </a:t>
            </a:r>
          </a:p>
          <a:p>
            <a:r>
              <a:rPr lang="en-GB" sz="2000" dirty="0"/>
              <a:t>WHO-FC II before surgery favourable factor on working ability [OR: 3.773, 95% CI: 1.020-13.958, p = 0.047]</a:t>
            </a:r>
          </a:p>
          <a:p>
            <a:r>
              <a:rPr lang="en-GB" sz="2000" dirty="0"/>
              <a:t>Patients older than 54 years more unlikely to return to work life after PEA [AUC age: 0.650 95% CI 0.553-0.746, p=0.002]</a:t>
            </a:r>
            <a:endParaRPr lang="en-GB" sz="2000" dirty="0">
              <a:sym typeface="Wingdings" pitchFamily="2" charset="2"/>
            </a:endParaRP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1F92A41-223D-CF8D-2A0F-9F95AD8CAD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21435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E01262-94A0-5698-46DB-18A5EC651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7CCBFD-1546-2788-C7C5-C99662EAB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CTEPH patients experience an increase in their ability to work after PEA. </a:t>
            </a:r>
            <a:endParaRPr lang="en-GB" baseline="30000" dirty="0"/>
          </a:p>
          <a:p>
            <a:r>
              <a:rPr lang="en-GB" dirty="0"/>
              <a:t>A significant amount (70%) of patients return to working life post surgery.</a:t>
            </a:r>
          </a:p>
          <a:p>
            <a:r>
              <a:rPr lang="en-GB" dirty="0"/>
              <a:t>Age (&gt; 54 years) and Diabetes mellitus are independent limiting factors on work ability after PEA. </a:t>
            </a:r>
          </a:p>
          <a:p>
            <a:r>
              <a:rPr lang="en-GB" dirty="0"/>
              <a:t>Patients with lower WHO functional class are more likely to regain working ability after PEA.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F8FCC2A-F944-3757-6E86-F44AD9B85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Discussion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6F796C-8F0B-90F0-6846-6D9532E6C6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aseline="30000" dirty="0"/>
              <a:t>3</a:t>
            </a:r>
            <a:r>
              <a:rPr lang="de-DE" dirty="0"/>
              <a:t>McKenna et al. Qual Life Res. 2006; 15(1):103-15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3242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810EE8-C55C-A411-DB98-54BBD02D3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68D00B-498B-C309-6337-14276B7AD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PEA enables CTEPH patients to return to work as part of social life, hence improving quality of life in this patient cohort.</a:t>
            </a:r>
          </a:p>
          <a:p>
            <a:endParaRPr lang="en-GB" dirty="0"/>
          </a:p>
          <a:p>
            <a:r>
              <a:rPr lang="en-GB" dirty="0"/>
              <a:t>Results support the relevance of surgical treatment in CTEPH patients.</a:t>
            </a:r>
          </a:p>
          <a:p>
            <a:endParaRPr lang="en-GB" dirty="0"/>
          </a:p>
          <a:p>
            <a:r>
              <a:rPr lang="en-GB" dirty="0"/>
              <a:t>The study is of great importance not only for each individual patient but for society. </a:t>
            </a:r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83E5D3F-BEAF-FDAC-2B19-11F950747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44CB11-9856-B12A-1A07-ED664FF656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898105"/>
      </p:ext>
    </p:extLst>
  </p:cSld>
  <p:clrMapOvr>
    <a:masterClrMapping/>
  </p:clrMapOvr>
</p:sld>
</file>

<file path=ppt/theme/theme1.xml><?xml version="1.0" encoding="utf-8"?>
<a:theme xmlns:a="http://schemas.openxmlformats.org/drawingml/2006/main" name="ICC 2021">
  <a:themeElements>
    <a:clrScheme name="ICC 2021">
      <a:dk1>
        <a:srgbClr val="002060"/>
      </a:dk1>
      <a:lt1>
        <a:srgbClr val="FFFFFF"/>
      </a:lt1>
      <a:dk2>
        <a:srgbClr val="002060"/>
      </a:dk2>
      <a:lt2>
        <a:srgbClr val="FFFFFF"/>
      </a:lt2>
      <a:accent1>
        <a:srgbClr val="FF9900"/>
      </a:accent1>
      <a:accent2>
        <a:srgbClr val="9CBE45"/>
      </a:accent2>
      <a:accent3>
        <a:srgbClr val="A5A5A5"/>
      </a:accent3>
      <a:accent4>
        <a:srgbClr val="FF0000"/>
      </a:accent4>
      <a:accent5>
        <a:srgbClr val="00B050"/>
      </a:accent5>
      <a:accent6>
        <a:srgbClr val="7030A0"/>
      </a:accent6>
      <a:hlink>
        <a:srgbClr val="2F75FF"/>
      </a:hlink>
      <a:folHlink>
        <a:srgbClr val="BFBFB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C 2026_abstract template" id="{7A9C3E94-C494-4A74-9997-9CF3C60D6717}" vid="{1FFDA811-EDA3-41B2-8A83-CAC3926853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94a67e06-54a4-445a-b79e-2b61c27d8f4a">Promotion</Topic>
    <TaxCatchAll xmlns="70ef824e-81a8-4185-b29b-1ce15dfb1ac6" xsi:nil="true"/>
    <lcf76f155ced4ddcb4097134ff3c332f xmlns="94a67e06-54a4-445a-b79e-2b61c27d8f4a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1D8C613AFE204DBFCEFA4E89A6DB45" ma:contentTypeVersion="19" ma:contentTypeDescription="Create a new document." ma:contentTypeScope="" ma:versionID="2bf7736c94b8b1fdab42c8b471823925">
  <xsd:schema xmlns:xsd="http://www.w3.org/2001/XMLSchema" xmlns:xs="http://www.w3.org/2001/XMLSchema" xmlns:p="http://schemas.microsoft.com/office/2006/metadata/properties" xmlns:ns2="94a67e06-54a4-445a-b79e-2b61c27d8f4a" xmlns:ns3="70ef824e-81a8-4185-b29b-1ce15dfb1ac6" targetNamespace="http://schemas.microsoft.com/office/2006/metadata/properties" ma:root="true" ma:fieldsID="a3a39e8445f75fc3d34ee891f0508b98" ns2:_="" ns3:_="">
    <xsd:import namespace="94a67e06-54a4-445a-b79e-2b61c27d8f4a"/>
    <xsd:import namespace="70ef824e-81a8-4185-b29b-1ce15dfb1a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Topic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67e06-54a4-445a-b79e-2b61c27d8f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Topic" ma:index="7" nillable="true" ma:displayName="Topic" ma:format="Dropdown" ma:internalName="Topic">
      <xsd:simpleType>
        <xsd:restriction base="dms:Choice">
          <xsd:enumeration value="Sponsors"/>
          <xsd:enumeration value="Agenda"/>
          <xsd:enumeration value="Logistics"/>
          <xsd:enumeration value="Promotion"/>
          <xsd:enumeration value="Faculty"/>
        </xsd:restriction>
      </xsd:simpleType>
    </xsd:element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0188e480-3eab-4678-b7d0-fffb2213426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ef824e-81a8-4185-b29b-1ce15dfb1ac6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a50819b9-938e-45e8-8569-4ed9afb0ad88}" ma:internalName="TaxCatchAll" ma:showField="CatchAllData" ma:web="70ef824e-81a8-4185-b29b-1ce15dfb1a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5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C898D0B-672D-419F-A4E1-FDE5F05084F2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70ef824e-81a8-4185-b29b-1ce15dfb1ac6"/>
    <ds:schemaRef ds:uri="94a67e06-54a4-445a-b79e-2b61c27d8f4a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B317F10-D44C-4D0E-ABD7-2B956DA2F7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3F69394-406D-46D9-B06C-54CA7C5924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a67e06-54a4-445a-b79e-2b61c27d8f4a"/>
    <ds:schemaRef ds:uri="70ef824e-81a8-4185-b29b-1ce15dfb1a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c71c84cc-76df-4b25-9726-b4be2b1f0579}" enabled="0" method="" siteId="{c71c84cc-76df-4b25-9726-b4be2b1f057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ICC 2026_abstract template</Template>
  <TotalTime>0</TotalTime>
  <Words>673</Words>
  <Application>Microsoft Office PowerPoint</Application>
  <PresentationFormat>Breitbild</PresentationFormat>
  <Paragraphs>56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ICC 2021</vt:lpstr>
      <vt:lpstr>PowerPoint-Präsentation</vt:lpstr>
      <vt:lpstr>Regaining Work Ability One year after PEA  in Patients with CTEPH</vt:lpstr>
      <vt:lpstr>Introduction</vt:lpstr>
      <vt:lpstr>Methods</vt:lpstr>
      <vt:lpstr>Results</vt:lpstr>
      <vt:lpstr>Results</vt:lpstr>
      <vt:lpstr>Discussion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Tsimpoura, Paraskevi</dc:creator>
  <cp:lastModifiedBy>Paraskevi Tsimpoura</cp:lastModifiedBy>
  <cp:revision>11</cp:revision>
  <dcterms:created xsi:type="dcterms:W3CDTF">2026-03-09T12:57:50Z</dcterms:created>
  <dcterms:modified xsi:type="dcterms:W3CDTF">2026-03-12T11:44:24Z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0x010100641D8C613AFE204DBFCEFA4E89A6DB45</vt:lpwstr>
  </property>
  <property fmtid="{D5CDD505-2E9C-101B-9397-08002B2CF9AE}" pid="3" name="Order">
    <vt:r8>947200</vt:r8>
  </property>
  <property fmtid="{D5CDD505-2E9C-101B-9397-08002B2CF9AE}" pid="4" name="MediaServiceImageTags">
    <vt:lpwstr/>
  </property>
  <property fmtid="{D5CDD505-2E9C-101B-9397-08002B2CF9AE}" pid="5" name="_ExtendedDescription">
    <vt:lpwstr/>
  </property>
  <property fmtid="{D5CDD505-2E9C-101B-9397-08002B2CF9AE}" pid="6" name="MSIP_Label_defa4170-0d19-0005-0004-bc88714345d2_Enabled">
    <vt:lpwstr>true</vt:lpwstr>
  </property>
  <property fmtid="{D5CDD505-2E9C-101B-9397-08002B2CF9AE}" pid="7" name="MSIP_Label_defa4170-0d19-0005-0004-bc88714345d2_SetDate">
    <vt:lpwstr>2025-09-15T08:13:47Z</vt:lpwstr>
  </property>
  <property fmtid="{D5CDD505-2E9C-101B-9397-08002B2CF9AE}" pid="8" name="MSIP_Label_defa4170-0d19-0005-0004-bc88714345d2_Method">
    <vt:lpwstr>Standard</vt:lpwstr>
  </property>
  <property fmtid="{D5CDD505-2E9C-101B-9397-08002B2CF9AE}" pid="9" name="MSIP_Label_defa4170-0d19-0005-0004-bc88714345d2_Name">
    <vt:lpwstr>defa4170-0d19-0005-0004-bc88714345d2</vt:lpwstr>
  </property>
  <property fmtid="{D5CDD505-2E9C-101B-9397-08002B2CF9AE}" pid="10" name="MSIP_Label_defa4170-0d19-0005-0004-bc88714345d2_SiteId">
    <vt:lpwstr>8633fcf3-c866-4f0f-8102-3a9370fa5d2d</vt:lpwstr>
  </property>
  <property fmtid="{D5CDD505-2E9C-101B-9397-08002B2CF9AE}" pid="11" name="MSIP_Label_defa4170-0d19-0005-0004-bc88714345d2_ActionId">
    <vt:lpwstr>7eed8720-af8c-471e-a35f-4ebeb8ade5ae</vt:lpwstr>
  </property>
  <property fmtid="{D5CDD505-2E9C-101B-9397-08002B2CF9AE}" pid="12" name="MSIP_Label_defa4170-0d19-0005-0004-bc88714345d2_ContentBits">
    <vt:lpwstr>0</vt:lpwstr>
  </property>
  <property fmtid="{D5CDD505-2E9C-101B-9397-08002B2CF9AE}" pid="13" name="MSIP_Label_defa4170-0d19-0005-0004-bc88714345d2_Tag">
    <vt:lpwstr>10, 3, 0, 1</vt:lpwstr>
  </property>
</Properties>
</file>