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259" r:id="rId6"/>
    <p:sldId id="260" r:id="rId7"/>
    <p:sldId id="261" r:id="rId8"/>
    <p:sldId id="262" r:id="rId9"/>
    <p:sldId id="267" r:id="rId10"/>
    <p:sldId id="266" r:id="rId11"/>
    <p:sldId id="269" r:id="rId12"/>
    <p:sldId id="263" r:id="rId13"/>
    <p:sldId id="268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6A9753-E665-4654-8D51-A30F785B562C}">
          <p14:sldIdLst>
            <p14:sldId id="258"/>
            <p14:sldId id="259"/>
            <p14:sldId id="260"/>
            <p14:sldId id="261"/>
            <p14:sldId id="262"/>
            <p14:sldId id="267"/>
            <p14:sldId id="266"/>
            <p14:sldId id="269"/>
            <p14:sldId id="263"/>
            <p14:sldId id="268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CCFF"/>
    <a:srgbClr val="102550"/>
    <a:srgbClr val="1A335C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708" y="393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03/14/2026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C6AC9-B06A-4FA2-A910-210FA38D076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606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54D0E-4CB2-52E2-0DA1-76625E323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73EAFB-DC5F-C1F0-5BBC-6A905DC61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23030F-2D83-E1BC-5962-4E42D99D7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C7EA0-E00E-73B8-49C6-F01C20E916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C6AC9-B06A-4FA2-A910-210FA38D076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223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FF9900"/>
              </a:buClr>
            </a:pPr>
            <a:r>
              <a:rPr lang="en-US"/>
              <a:t>Second level</a:t>
            </a:r>
          </a:p>
          <a:p>
            <a:pPr lvl="2">
              <a:buClr>
                <a:srgbClr val="FF9900"/>
              </a:buClr>
            </a:pPr>
            <a:r>
              <a:rPr lang="en-US"/>
              <a:t>Third level</a:t>
            </a:r>
          </a:p>
          <a:p>
            <a:pPr lvl="3">
              <a:buClr>
                <a:srgbClr val="FF9900"/>
              </a:buClr>
            </a:pPr>
            <a:r>
              <a:rPr lang="en-US"/>
              <a:t>Fourth level</a:t>
            </a:r>
          </a:p>
          <a:p>
            <a:pPr lvl="4">
              <a:buClr>
                <a:srgbClr val="FF9900"/>
              </a:buClr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6465" y="5998706"/>
            <a:ext cx="11399070" cy="501650"/>
          </a:xfrm>
        </p:spPr>
        <p:txBody>
          <a:bodyPr/>
          <a:lstStyle/>
          <a:p>
            <a:r>
              <a:rPr lang="en-GB" dirty="0"/>
              <a:t>Pulmonary Endarterectomy: Post-operative </a:t>
            </a:r>
            <a:r>
              <a:rPr lang="en-GB" dirty="0" err="1"/>
              <a:t>Extubation</a:t>
            </a:r>
            <a:r>
              <a:rPr lang="en-GB" dirty="0"/>
              <a:t>, Analgesia and Mobilisation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24A24-DFC7-28CB-7EF6-24B47F1B8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399C61-8311-4327-448C-887853136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735600"/>
          </a:xfrm>
        </p:spPr>
        <p:txBody>
          <a:bodyPr/>
          <a:lstStyle/>
          <a:p>
            <a:pPr marL="0" indent="0">
              <a:buNone/>
            </a:pPr>
            <a:r>
              <a:rPr lang="en-GB" sz="2600" dirty="0"/>
              <a:t>The average interval between </a:t>
            </a:r>
            <a:r>
              <a:rPr lang="en-GB" sz="2600" dirty="0" err="1"/>
              <a:t>extubation</a:t>
            </a:r>
            <a:r>
              <a:rPr lang="en-GB" sz="2600" dirty="0"/>
              <a:t> and analgesic escalation was approximately 3–4 hours, suggesting that clinically significant pain emerges in the early post-</a:t>
            </a:r>
            <a:r>
              <a:rPr lang="en-GB" sz="2600" dirty="0" err="1"/>
              <a:t>extubation</a:t>
            </a:r>
            <a:r>
              <a:rPr lang="en-GB" sz="2600" dirty="0"/>
              <a:t> phase rather than during deep sedation.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Re-sedation was predominantly driven by physiological instability rather than uncontrolled pain, indicating that delayed </a:t>
            </a:r>
            <a:r>
              <a:rPr lang="en-GB" sz="2600" dirty="0" err="1"/>
              <a:t>extubation</a:t>
            </a:r>
            <a:r>
              <a:rPr lang="en-GB" sz="2600" dirty="0"/>
              <a:t> was not primarily analgesia-related.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These findings suggest that anticipatory optimisation of post-</a:t>
            </a:r>
            <a:r>
              <a:rPr lang="en-GB" sz="2600" dirty="0" err="1"/>
              <a:t>extubation</a:t>
            </a:r>
            <a:r>
              <a:rPr lang="en-GB" sz="2600" dirty="0"/>
              <a:t> analgesia may represent a rational target for pathway refinement in PEA recovery.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CCDA5E-35AC-6E67-7BD8-C5613D62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5695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600" dirty="0"/>
              <a:t>Patients undergoing PEA experience moderate post-operative pain that most commonly emerges after </a:t>
            </a:r>
            <a:r>
              <a:rPr lang="en-GB" sz="2600" dirty="0" err="1"/>
              <a:t>extubation</a:t>
            </a:r>
            <a:r>
              <a:rPr lang="en-GB" sz="2600" dirty="0"/>
              <a:t>. Escalation to codeine frequently follows restoration of spontaneous ventilation. Structured evaluation of early post-</a:t>
            </a:r>
            <a:r>
              <a:rPr lang="en-GB" sz="2600" dirty="0" err="1"/>
              <a:t>extubation</a:t>
            </a:r>
            <a:r>
              <a:rPr lang="en-GB" sz="2600" dirty="0"/>
              <a:t> analgesic strategies may further enhance recovery while maintaining early </a:t>
            </a:r>
            <a:r>
              <a:rPr lang="en-GB" sz="2600" dirty="0" err="1"/>
              <a:t>extubation</a:t>
            </a:r>
            <a:r>
              <a:rPr lang="en-GB" sz="2600" dirty="0"/>
              <a:t> goals.</a:t>
            </a:r>
          </a:p>
          <a:p>
            <a:pPr marL="0" indent="0">
              <a:buNone/>
            </a:pPr>
            <a:endParaRPr lang="en-GB" i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0"/>
            <a:ext cx="11522075" cy="5052263"/>
          </a:xfrm>
        </p:spPr>
        <p:txBody>
          <a:bodyPr/>
          <a:lstStyle/>
          <a:p>
            <a:r>
              <a:rPr lang="en-GB" dirty="0"/>
              <a:t>Kesavan </a:t>
            </a:r>
            <a:r>
              <a:rPr lang="en-GB" dirty="0" err="1"/>
              <a:t>Sivanesan,</a:t>
            </a:r>
            <a:r>
              <a:rPr lang="en-GB" dirty="0"/>
              <a:t>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Sophia Thomas,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Judee Lopez,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David Jenkins,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John Taghavi,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Steven Tsui,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</a:t>
            </a:r>
          </a:p>
          <a:p>
            <a:r>
              <a:rPr lang="en-GB" dirty="0"/>
              <a:t>Choo Yen Ng,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 </a:t>
            </a:r>
          </a:p>
          <a:p>
            <a:r>
              <a:rPr lang="en-GB" dirty="0"/>
              <a:t>Florencia Ares,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 </a:t>
            </a:r>
          </a:p>
          <a:p>
            <a:r>
              <a:rPr lang="en-GB" dirty="0"/>
              <a:t>Andrew Klein,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 </a:t>
            </a:r>
          </a:p>
          <a:p>
            <a:r>
              <a:rPr lang="en-GB" dirty="0"/>
              <a:t>Nicola Jones, </a:t>
            </a:r>
            <a:r>
              <a:rPr lang="en-GB" i="1" dirty="0">
                <a:solidFill>
                  <a:schemeClr val="bg1">
                    <a:lumMod val="65000"/>
                  </a:schemeClr>
                </a:solidFill>
              </a:rPr>
              <a:t>Royal Papworth Hospital, Cambridge, UK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Pulmonary Endarterectomy: Post-operative </a:t>
            </a:r>
            <a:r>
              <a:rPr lang="en-GB" sz="2800" dirty="0" err="1"/>
              <a:t>Extubation</a:t>
            </a:r>
            <a:r>
              <a:rPr lang="en-GB" sz="2800" dirty="0"/>
              <a:t>, Analgesia and Mobilisation</a:t>
            </a:r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+mn-lt"/>
              </a:rPr>
              <a:t>Pulmonary endarterectomy (PEA) is a complex cardiothoracic procedure requiring structured post-operative critical care. Optimising sedation, ventilation, and analgesia may influence early recovery milestones, including </a:t>
            </a:r>
            <a:r>
              <a:rPr lang="en-GB" dirty="0" err="1">
                <a:latin typeface="+mn-lt"/>
              </a:rPr>
              <a:t>extubation</a:t>
            </a:r>
            <a:r>
              <a:rPr lang="en-GB" dirty="0">
                <a:latin typeface="+mn-lt"/>
              </a:rPr>
              <a:t> and mobilisation. We evaluated early post-operative pain and recovery metrics in a national PEA centre where care was delivered according to protocol in a Cardiac Nurse Specialist-led ‘Enhanced Recovery Unit’.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2" y="1232726"/>
            <a:ext cx="11522075" cy="4471200"/>
          </a:xfrm>
        </p:spPr>
        <p:txBody>
          <a:bodyPr/>
          <a:lstStyle/>
          <a:p>
            <a:pPr marL="0" indent="0">
              <a:buNone/>
            </a:pPr>
            <a:r>
              <a:rPr lang="en-GB" sz="2600" dirty="0"/>
              <a:t>A retrospective review was conducted of consecutive patients undergoing isolated PEA at Royal Papworth Hospital between 1 March and 30 August 2025. Cases involving concomitant procedures or pre-existing complex analgesic requirements were excluded.</a:t>
            </a:r>
          </a:p>
          <a:p>
            <a:pPr marL="0" indent="0">
              <a:buNone/>
            </a:pPr>
            <a:r>
              <a:rPr lang="en-GB" sz="2600" dirty="0"/>
              <a:t>Post-operative sedation was propofol-based infusion without routine opioid co-administration. Intravenous paracetamol formed the standard first-line analgesic strategy. Escalation to oral codeine was the defined second-line approach. Intraoperative analgesia consists of 1000mcg of IV fentanyl administered at the time of induction. </a:t>
            </a:r>
          </a:p>
          <a:p>
            <a:pPr marL="0" indent="0">
              <a:buNone/>
            </a:pPr>
            <a:r>
              <a:rPr lang="en-GB" sz="2600" dirty="0"/>
              <a:t>Outcome measures included time to sedation break, </a:t>
            </a:r>
            <a:r>
              <a:rPr lang="en-GB" sz="2600" dirty="0" err="1"/>
              <a:t>extubation</a:t>
            </a:r>
            <a:r>
              <a:rPr lang="en-GB" sz="2600" dirty="0"/>
              <a:t>, analgesic escalation, mobilisation, and discharge from the critical care area (CCA). Pain was assessed using maximal recorded numerical rating scores.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600" dirty="0"/>
              <a:t>Sixty-four patients were included (median age 61 years [range 21–84]; 59% male).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Median time to first sedation break was 9.9 [IQR 7.2-15.9] hours, and median time to </a:t>
            </a:r>
            <a:r>
              <a:rPr lang="en-GB" sz="2600" dirty="0" err="1"/>
              <a:t>extubation</a:t>
            </a:r>
            <a:r>
              <a:rPr lang="en-GB" sz="2600" dirty="0"/>
              <a:t> was 17.4 [IQR 11.1-22.3] hours. Twenty-one patients (33%) required re-sedation following the initial sedation break. The most frequent causes were inadequate gas exchange (n=15) and cardiovascular instability (n=13), with agitation less commonly responsible (Table 1).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1D4D8-3542-E48C-9B23-E5C0DCD73A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AF5CA-30F8-464C-06FC-B8722E4BB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A02AD8-23E5-7580-CD12-B95A42FB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600" dirty="0"/>
              <a:t>Intravenous paracetamol was administered early (median 2.6 [IQR 2-4.1 hours). Escalation of analgesia, most commonly to codeine, was required in 87.5% of patients and occurred at a median of 20 [IQR 16.7-29.3] hours, predominantly after </a:t>
            </a:r>
            <a:r>
              <a:rPr lang="en-GB" sz="2600" dirty="0" err="1"/>
              <a:t>extubation</a:t>
            </a:r>
            <a:r>
              <a:rPr lang="en-GB" sz="2600" dirty="0"/>
              <a:t>. The median maximal numerical pain score, using a 0–10 scale (0 = lowest, 10 = highest), was 4.5 [IQR 3-7].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Median time to mobilisation was 25.7 [IQR 19.7-40.2] hours, and median time to discharge from CCA was 45.2 [IQR 41.4-67] hours.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0018E0-CC65-3102-2DE1-348CFB61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3AF3C-2B83-49B7-216F-EBF849D532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271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6AFF0205-BB27-A21A-DA2E-5F669644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</p:spPr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42BB55-B5D6-E7D1-E6C5-5E9B823D1470}"/>
              </a:ext>
            </a:extLst>
          </p:cNvPr>
          <p:cNvSpPr txBox="1"/>
          <p:nvPr/>
        </p:nvSpPr>
        <p:spPr>
          <a:xfrm>
            <a:off x="2161219" y="1001893"/>
            <a:ext cx="839061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Table 1: Reasons for delay of first sedation break</a:t>
            </a:r>
            <a:endParaRPr lang="en-GB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783FD4-90FF-4003-E8D0-5D4FED7C1E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985551"/>
              </p:ext>
            </p:extLst>
          </p:nvPr>
        </p:nvGraphicFramePr>
        <p:xfrm>
          <a:off x="2161219" y="1503347"/>
          <a:ext cx="7869561" cy="46431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360175">
                  <a:extLst>
                    <a:ext uri="{9D8B030D-6E8A-4147-A177-3AD203B41FA5}">
                      <a16:colId xmlns:a16="http://schemas.microsoft.com/office/drawing/2014/main" val="2722309778"/>
                    </a:ext>
                  </a:extLst>
                </a:gridCol>
                <a:gridCol w="1509386">
                  <a:extLst>
                    <a:ext uri="{9D8B030D-6E8A-4147-A177-3AD203B41FA5}">
                      <a16:colId xmlns:a16="http://schemas.microsoft.com/office/drawing/2014/main" val="593925396"/>
                    </a:ext>
                  </a:extLst>
                </a:gridCol>
              </a:tblGrid>
              <a:tr h="603425">
                <a:tc>
                  <a:txBody>
                    <a:bodyPr/>
                    <a:lstStyle/>
                    <a:p>
                      <a:r>
                        <a:rPr lang="en-GB" dirty="0"/>
                        <a:t>Reason for delay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Cases 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84218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Abnormal neurology while sedated 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87374616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Agitation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710037675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Medical/Surgical Plan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>
                          <a:solidFill>
                            <a:srgbClr val="102550"/>
                          </a:solidFill>
                          <a:effectLst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62386895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CV instability alone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13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466996410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CV instability and Inadequate Gas Exchange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>
                          <a:solidFill>
                            <a:srgbClr val="102550"/>
                          </a:solidFill>
                          <a:effectLst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667554024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Excessive bleeding alone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338947820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Excessive bleeding and Haemodynamic Instability 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419594725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Excessive bleeding and Inadequate Gas Exchange 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87989630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Inadequate Gas Exchange alone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15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15755106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No delay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92598937"/>
                  </a:ext>
                </a:extLst>
              </a:tr>
              <a:tr h="3672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 Hypothermia and Inadequate Gas Exchange 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800" b="0" u="none" strike="noStrike" dirty="0">
                          <a:solidFill>
                            <a:srgbClr val="102550"/>
                          </a:solidFill>
                          <a:effectLst/>
                        </a:rPr>
                        <a:t>1</a:t>
                      </a:r>
                      <a:endParaRPr lang="en-GB" sz="1800" b="0" i="0" u="none" strike="noStrike" dirty="0">
                        <a:solidFill>
                          <a:srgbClr val="10255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8386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411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4AA3B-7D7E-9603-0BF7-74E60E02E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305CE2C-9641-D329-AE53-52172DA6D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</p:spPr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CAB145-D0DE-C20A-E93C-3CEDEDACCB35}"/>
              </a:ext>
            </a:extLst>
          </p:cNvPr>
          <p:cNvSpPr txBox="1"/>
          <p:nvPr/>
        </p:nvSpPr>
        <p:spPr>
          <a:xfrm>
            <a:off x="1707859" y="1105768"/>
            <a:ext cx="870567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Figure 1: Changes made after failed first sedation break</a:t>
            </a:r>
            <a:endParaRPr lang="en-GB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08E02D-7393-1FD2-6C33-3CE5521A1E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470" y="1567433"/>
            <a:ext cx="8635059" cy="4857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55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CCBFD-1546-2788-C7C5-C99662EAB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5052263"/>
          </a:xfrm>
        </p:spPr>
        <p:txBody>
          <a:bodyPr/>
          <a:lstStyle/>
          <a:p>
            <a:pPr marL="0" indent="0">
              <a:buNone/>
            </a:pPr>
            <a:r>
              <a:rPr lang="en-GB" sz="2600" dirty="0"/>
              <a:t>Patients undergoing PEA have severe haemodynamic compromised secondary to chronic severe pulmonary hypertension. Post-operatively, they are particularly at risk of reperfusion cerebral and pulmonary oedema. Close monitoring and avoidance of routine opioid administration enables earlier neurological assessment and tracheal </a:t>
            </a:r>
            <a:r>
              <a:rPr lang="en-GB" sz="2600" dirty="0" err="1"/>
              <a:t>extubation</a:t>
            </a:r>
            <a:r>
              <a:rPr lang="en-GB" sz="2600" dirty="0"/>
              <a:t>. 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This cohort demonstrates a clear temporal relationship between </a:t>
            </a:r>
            <a:r>
              <a:rPr lang="en-GB" sz="2600" dirty="0" err="1"/>
              <a:t>extubation</a:t>
            </a:r>
            <a:r>
              <a:rPr lang="en-GB" sz="2600" dirty="0"/>
              <a:t> and escalation of analgesia. Despite early paracetamol administration and the absence of routine opioid infusion during sedation, the majority of patients required codeine following restoration of consciousness and spontaneous ventilation.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3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2990</TotalTime>
  <Words>787</Words>
  <Application>Microsoft Office PowerPoint</Application>
  <PresentationFormat>Widescreen</PresentationFormat>
  <Paragraphs>69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 Narrow</vt:lpstr>
      <vt:lpstr>Arial</vt:lpstr>
      <vt:lpstr>Calibri</vt:lpstr>
      <vt:lpstr>ICC 2021</vt:lpstr>
      <vt:lpstr>PowerPoint Presentation</vt:lpstr>
      <vt:lpstr>Pulmonary Endarterectomy: Post-operative Extubation, Analgesia and Mobilisation</vt:lpstr>
      <vt:lpstr>Introduction</vt:lpstr>
      <vt:lpstr>Methods</vt:lpstr>
      <vt:lpstr>Results</vt:lpstr>
      <vt:lpstr>Results</vt:lpstr>
      <vt:lpstr>Results</vt:lpstr>
      <vt:lpstr>Results</vt:lpstr>
      <vt:lpstr>Discussion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SIVANESAN, Kesavan (ROYAL PAPWORTH HOSPITAL NHS FOUNDATION TRUST)</dc:creator>
  <cp:lastModifiedBy>SIVANESAN, Kesavan (ROYAL PAPWORTH HOSPITAL NHS FOUNDATION TRUST)</cp:lastModifiedBy>
  <cp:revision>22</cp:revision>
  <dcterms:created xsi:type="dcterms:W3CDTF">2026-02-18T11:22:44Z</dcterms:created>
  <dcterms:modified xsi:type="dcterms:W3CDTF">2026-03-14T08:16:45Z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