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51206400" cy="288036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Untitled Section" id="{01C5E9F0-39F5-4138-9FD3-8EDE289446D8}">
          <p14:sldIdLst>
            <p14:sldId id="256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1890" userDrawn="1">
          <p15:clr>
            <a:srgbClr val="A4A3A4"/>
          </p15:clr>
        </p15:guide>
        <p15:guide id="2" pos="33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0245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13025" autoAdjust="0"/>
    <p:restoredTop sz="94640" autoAdjust="0"/>
  </p:normalViewPr>
  <p:slideViewPr>
    <p:cSldViewPr snapToGrid="0" snapToObjects="1">
      <p:cViewPr varScale="1">
        <p:scale>
          <a:sx n="22" d="100"/>
          <a:sy n="22" d="100"/>
        </p:scale>
        <p:origin x="615" y="21"/>
      </p:cViewPr>
      <p:guideLst>
        <p:guide orient="horz" pos="1890"/>
        <p:guide pos="336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0AEAF5A-A78E-3140-B7CC-09D4CDAD590E}" type="datetimeFigureOut">
              <a:rPr lang="pl-PL" smtClean="0"/>
              <a:t>30.05.2026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89B8D27-0B17-6B43-9582-1726B2EFF3A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009219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89B8D27-0B17-6B43-9582-1726B2EFF3AA}" type="slidenum">
              <a:rPr lang="pl-PL" smtClean="0"/>
              <a:t>1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7392918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0100" y="1864122"/>
            <a:ext cx="9067800" cy="1286272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0200" y="3400425"/>
            <a:ext cx="7467600" cy="1533525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334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668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60024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1336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6670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2004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7339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26732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734300" y="240309"/>
            <a:ext cx="2400300" cy="512008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240309"/>
            <a:ext cx="7023100" cy="512008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2699" y="3856038"/>
            <a:ext cx="9067800" cy="1191816"/>
          </a:xfrm>
        </p:spPr>
        <p:txBody>
          <a:bodyPr anchor="t"/>
          <a:lstStyle>
            <a:lvl1pPr algn="l">
              <a:defRPr sz="4667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2699" y="2543374"/>
            <a:ext cx="9067800" cy="1312664"/>
          </a:xfrm>
        </p:spPr>
        <p:txBody>
          <a:bodyPr anchor="b"/>
          <a:lstStyle>
            <a:lvl1pPr marL="0" indent="0">
              <a:buNone/>
              <a:defRPr sz="2333">
                <a:solidFill>
                  <a:schemeClr val="tx1">
                    <a:tint val="75000"/>
                  </a:schemeClr>
                </a:solidFill>
              </a:defRPr>
            </a:lvl1pPr>
            <a:lvl2pPr marL="533415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2pPr>
            <a:lvl3pPr marL="1066830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3pPr>
            <a:lvl4pPr marL="1600246" indent="0">
              <a:buNone/>
              <a:defRPr sz="1633">
                <a:solidFill>
                  <a:schemeClr val="tx1">
                    <a:tint val="75000"/>
                  </a:schemeClr>
                </a:solidFill>
              </a:defRPr>
            </a:lvl4pPr>
            <a:lvl5pPr marL="2133661" indent="0">
              <a:buNone/>
              <a:defRPr sz="1633">
                <a:solidFill>
                  <a:schemeClr val="tx1">
                    <a:tint val="75000"/>
                  </a:schemeClr>
                </a:solidFill>
              </a:defRPr>
            </a:lvl5pPr>
            <a:lvl6pPr marL="2667076" indent="0">
              <a:buNone/>
              <a:defRPr sz="1633">
                <a:solidFill>
                  <a:schemeClr val="tx1">
                    <a:tint val="75000"/>
                  </a:schemeClr>
                </a:solidFill>
              </a:defRPr>
            </a:lvl6pPr>
            <a:lvl7pPr marL="3200491" indent="0">
              <a:buNone/>
              <a:defRPr sz="1633">
                <a:solidFill>
                  <a:schemeClr val="tx1">
                    <a:tint val="75000"/>
                  </a:schemeClr>
                </a:solidFill>
              </a:defRPr>
            </a:lvl7pPr>
            <a:lvl8pPr marL="3733907" indent="0">
              <a:buNone/>
              <a:defRPr sz="1633">
                <a:solidFill>
                  <a:schemeClr val="tx1">
                    <a:tint val="75000"/>
                  </a:schemeClr>
                </a:solidFill>
              </a:defRPr>
            </a:lvl8pPr>
            <a:lvl9pPr marL="4267322" indent="0">
              <a:buNone/>
              <a:defRPr sz="16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3400" y="1400175"/>
            <a:ext cx="4711700" cy="3960218"/>
          </a:xfrm>
        </p:spPr>
        <p:txBody>
          <a:bodyPr/>
          <a:lstStyle>
            <a:lvl1pPr>
              <a:defRPr sz="3267"/>
            </a:lvl1pPr>
            <a:lvl2pPr>
              <a:defRPr sz="2800"/>
            </a:lvl2pPr>
            <a:lvl3pPr>
              <a:defRPr sz="2333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22900" y="1400175"/>
            <a:ext cx="4711700" cy="3960218"/>
          </a:xfrm>
        </p:spPr>
        <p:txBody>
          <a:bodyPr/>
          <a:lstStyle>
            <a:lvl1pPr>
              <a:defRPr sz="3267"/>
            </a:lvl1pPr>
            <a:lvl2pPr>
              <a:defRPr sz="2800"/>
            </a:lvl2pPr>
            <a:lvl3pPr>
              <a:defRPr sz="2333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5/30/2026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1343224"/>
            <a:ext cx="4713553" cy="559792"/>
          </a:xfrm>
        </p:spPr>
        <p:txBody>
          <a:bodyPr anchor="b"/>
          <a:lstStyle>
            <a:lvl1pPr marL="0" indent="0">
              <a:buNone/>
              <a:defRPr sz="2800" b="1"/>
            </a:lvl1pPr>
            <a:lvl2pPr marL="533415" indent="0">
              <a:buNone/>
              <a:defRPr sz="2333" b="1"/>
            </a:lvl2pPr>
            <a:lvl3pPr marL="1066830" indent="0">
              <a:buNone/>
              <a:defRPr sz="2100" b="1"/>
            </a:lvl3pPr>
            <a:lvl4pPr marL="1600246" indent="0">
              <a:buNone/>
              <a:defRPr sz="1867" b="1"/>
            </a:lvl4pPr>
            <a:lvl5pPr marL="2133661" indent="0">
              <a:buNone/>
              <a:defRPr sz="1867" b="1"/>
            </a:lvl5pPr>
            <a:lvl6pPr marL="2667076" indent="0">
              <a:buNone/>
              <a:defRPr sz="1867" b="1"/>
            </a:lvl6pPr>
            <a:lvl7pPr marL="3200491" indent="0">
              <a:buNone/>
              <a:defRPr sz="1867" b="1"/>
            </a:lvl7pPr>
            <a:lvl8pPr marL="3733907" indent="0">
              <a:buNone/>
              <a:defRPr sz="1867" b="1"/>
            </a:lvl8pPr>
            <a:lvl9pPr marL="4267322" indent="0">
              <a:buNone/>
              <a:defRPr sz="1867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400" y="1903016"/>
            <a:ext cx="4713553" cy="3457377"/>
          </a:xfrm>
        </p:spPr>
        <p:txBody>
          <a:bodyPr/>
          <a:lstStyle>
            <a:lvl1pPr>
              <a:defRPr sz="2800"/>
            </a:lvl1pPr>
            <a:lvl2pPr>
              <a:defRPr sz="2333"/>
            </a:lvl2pPr>
            <a:lvl3pPr>
              <a:defRPr sz="2100"/>
            </a:lvl3pPr>
            <a:lvl4pPr>
              <a:defRPr sz="1867"/>
            </a:lvl4pPr>
            <a:lvl5pPr>
              <a:defRPr sz="1867"/>
            </a:lvl5pPr>
            <a:lvl6pPr>
              <a:defRPr sz="1867"/>
            </a:lvl6pPr>
            <a:lvl7pPr>
              <a:defRPr sz="1867"/>
            </a:lvl7pPr>
            <a:lvl8pPr>
              <a:defRPr sz="1867"/>
            </a:lvl8pPr>
            <a:lvl9pPr>
              <a:defRPr sz="186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19196" y="1343224"/>
            <a:ext cx="4715404" cy="559792"/>
          </a:xfrm>
        </p:spPr>
        <p:txBody>
          <a:bodyPr anchor="b"/>
          <a:lstStyle>
            <a:lvl1pPr marL="0" indent="0">
              <a:buNone/>
              <a:defRPr sz="2800" b="1"/>
            </a:lvl1pPr>
            <a:lvl2pPr marL="533415" indent="0">
              <a:buNone/>
              <a:defRPr sz="2333" b="1"/>
            </a:lvl2pPr>
            <a:lvl3pPr marL="1066830" indent="0">
              <a:buNone/>
              <a:defRPr sz="2100" b="1"/>
            </a:lvl3pPr>
            <a:lvl4pPr marL="1600246" indent="0">
              <a:buNone/>
              <a:defRPr sz="1867" b="1"/>
            </a:lvl4pPr>
            <a:lvl5pPr marL="2133661" indent="0">
              <a:buNone/>
              <a:defRPr sz="1867" b="1"/>
            </a:lvl5pPr>
            <a:lvl6pPr marL="2667076" indent="0">
              <a:buNone/>
              <a:defRPr sz="1867" b="1"/>
            </a:lvl6pPr>
            <a:lvl7pPr marL="3200491" indent="0">
              <a:buNone/>
              <a:defRPr sz="1867" b="1"/>
            </a:lvl7pPr>
            <a:lvl8pPr marL="3733907" indent="0">
              <a:buNone/>
              <a:defRPr sz="1867" b="1"/>
            </a:lvl8pPr>
            <a:lvl9pPr marL="4267322" indent="0">
              <a:buNone/>
              <a:defRPr sz="1867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19196" y="1903016"/>
            <a:ext cx="4715404" cy="3457377"/>
          </a:xfrm>
        </p:spPr>
        <p:txBody>
          <a:bodyPr/>
          <a:lstStyle>
            <a:lvl1pPr>
              <a:defRPr sz="2800"/>
            </a:lvl1pPr>
            <a:lvl2pPr>
              <a:defRPr sz="2333"/>
            </a:lvl2pPr>
            <a:lvl3pPr>
              <a:defRPr sz="2100"/>
            </a:lvl3pPr>
            <a:lvl4pPr>
              <a:defRPr sz="1867"/>
            </a:lvl4pPr>
            <a:lvl5pPr>
              <a:defRPr sz="1867"/>
            </a:lvl5pPr>
            <a:lvl6pPr>
              <a:defRPr sz="1867"/>
            </a:lvl6pPr>
            <a:lvl7pPr>
              <a:defRPr sz="1867"/>
            </a:lvl7pPr>
            <a:lvl8pPr>
              <a:defRPr sz="1867"/>
            </a:lvl8pPr>
            <a:lvl9pPr>
              <a:defRPr sz="186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5/30/2026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5/30/2026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5/30/2026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38919"/>
            <a:ext cx="3509699" cy="1016794"/>
          </a:xfrm>
        </p:spPr>
        <p:txBody>
          <a:bodyPr anchor="b"/>
          <a:lstStyle>
            <a:lvl1pPr algn="l">
              <a:defRPr sz="2333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70892" y="238919"/>
            <a:ext cx="5963708" cy="5121474"/>
          </a:xfrm>
        </p:spPr>
        <p:txBody>
          <a:bodyPr/>
          <a:lstStyle>
            <a:lvl1pPr>
              <a:defRPr sz="3733"/>
            </a:lvl1pPr>
            <a:lvl2pPr>
              <a:defRPr sz="3267"/>
            </a:lvl2pPr>
            <a:lvl3pPr>
              <a:defRPr sz="2800"/>
            </a:lvl3pPr>
            <a:lvl4pPr>
              <a:defRPr sz="2333"/>
            </a:lvl4pPr>
            <a:lvl5pPr>
              <a:defRPr sz="2333"/>
            </a:lvl5pPr>
            <a:lvl6pPr>
              <a:defRPr sz="2333"/>
            </a:lvl6pPr>
            <a:lvl7pPr>
              <a:defRPr sz="2333"/>
            </a:lvl7pPr>
            <a:lvl8pPr>
              <a:defRPr sz="2333"/>
            </a:lvl8pPr>
            <a:lvl9pPr>
              <a:defRPr sz="233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400" y="1255713"/>
            <a:ext cx="3509699" cy="4104680"/>
          </a:xfrm>
        </p:spPr>
        <p:txBody>
          <a:bodyPr/>
          <a:lstStyle>
            <a:lvl1pPr marL="0" indent="0">
              <a:buNone/>
              <a:defRPr sz="1633"/>
            </a:lvl1pPr>
            <a:lvl2pPr marL="533415" indent="0">
              <a:buNone/>
              <a:defRPr sz="1400"/>
            </a:lvl2pPr>
            <a:lvl3pPr marL="1066830" indent="0">
              <a:buNone/>
              <a:defRPr sz="1167"/>
            </a:lvl3pPr>
            <a:lvl4pPr marL="1600246" indent="0">
              <a:buNone/>
              <a:defRPr sz="1050"/>
            </a:lvl4pPr>
            <a:lvl5pPr marL="2133661" indent="0">
              <a:buNone/>
              <a:defRPr sz="1050"/>
            </a:lvl5pPr>
            <a:lvl6pPr marL="2667076" indent="0">
              <a:buNone/>
              <a:defRPr sz="1050"/>
            </a:lvl6pPr>
            <a:lvl7pPr marL="3200491" indent="0">
              <a:buNone/>
              <a:defRPr sz="1050"/>
            </a:lvl7pPr>
            <a:lvl8pPr marL="3733907" indent="0">
              <a:buNone/>
              <a:defRPr sz="1050"/>
            </a:lvl8pPr>
            <a:lvl9pPr marL="4267322" indent="0">
              <a:buNone/>
              <a:defRPr sz="10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5/30/2026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91003" y="4200525"/>
            <a:ext cx="6400800" cy="495896"/>
          </a:xfrm>
        </p:spPr>
        <p:txBody>
          <a:bodyPr anchor="b"/>
          <a:lstStyle>
            <a:lvl1pPr algn="l">
              <a:defRPr sz="2333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091003" y="536178"/>
            <a:ext cx="6400800" cy="3600450"/>
          </a:xfrm>
        </p:spPr>
        <p:txBody>
          <a:bodyPr/>
          <a:lstStyle>
            <a:lvl1pPr marL="0" indent="0">
              <a:buNone/>
              <a:defRPr sz="3733"/>
            </a:lvl1pPr>
            <a:lvl2pPr marL="533415" indent="0">
              <a:buNone/>
              <a:defRPr sz="3267"/>
            </a:lvl2pPr>
            <a:lvl3pPr marL="1066830" indent="0">
              <a:buNone/>
              <a:defRPr sz="2800"/>
            </a:lvl3pPr>
            <a:lvl4pPr marL="1600246" indent="0">
              <a:buNone/>
              <a:defRPr sz="2333"/>
            </a:lvl4pPr>
            <a:lvl5pPr marL="2133661" indent="0">
              <a:buNone/>
              <a:defRPr sz="2333"/>
            </a:lvl5pPr>
            <a:lvl6pPr marL="2667076" indent="0">
              <a:buNone/>
              <a:defRPr sz="2333"/>
            </a:lvl6pPr>
            <a:lvl7pPr marL="3200491" indent="0">
              <a:buNone/>
              <a:defRPr sz="2333"/>
            </a:lvl7pPr>
            <a:lvl8pPr marL="3733907" indent="0">
              <a:buNone/>
              <a:defRPr sz="2333"/>
            </a:lvl8pPr>
            <a:lvl9pPr marL="4267322" indent="0">
              <a:buNone/>
              <a:defRPr sz="2333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91003" y="4696421"/>
            <a:ext cx="6400800" cy="704254"/>
          </a:xfrm>
        </p:spPr>
        <p:txBody>
          <a:bodyPr/>
          <a:lstStyle>
            <a:lvl1pPr marL="0" indent="0">
              <a:buNone/>
              <a:defRPr sz="1633"/>
            </a:lvl1pPr>
            <a:lvl2pPr marL="533415" indent="0">
              <a:buNone/>
              <a:defRPr sz="1400"/>
            </a:lvl2pPr>
            <a:lvl3pPr marL="1066830" indent="0">
              <a:buNone/>
              <a:defRPr sz="1167"/>
            </a:lvl3pPr>
            <a:lvl4pPr marL="1600246" indent="0">
              <a:buNone/>
              <a:defRPr sz="1050"/>
            </a:lvl4pPr>
            <a:lvl5pPr marL="2133661" indent="0">
              <a:buNone/>
              <a:defRPr sz="1050"/>
            </a:lvl5pPr>
            <a:lvl6pPr marL="2667076" indent="0">
              <a:buNone/>
              <a:defRPr sz="1050"/>
            </a:lvl6pPr>
            <a:lvl7pPr marL="3200491" indent="0">
              <a:buNone/>
              <a:defRPr sz="1050"/>
            </a:lvl7pPr>
            <a:lvl8pPr marL="3733907" indent="0">
              <a:buNone/>
              <a:defRPr sz="1050"/>
            </a:lvl8pPr>
            <a:lvl9pPr marL="4267322" indent="0">
              <a:buNone/>
              <a:defRPr sz="10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5/30/2026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3400" y="240308"/>
            <a:ext cx="9601200" cy="1000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1400175"/>
            <a:ext cx="9601200" cy="396021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3400" y="5561807"/>
            <a:ext cx="2489200" cy="3194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5/30/2026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44900" y="5561807"/>
            <a:ext cx="3378200" cy="3194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45400" y="5561807"/>
            <a:ext cx="2489200" cy="3194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533415" rtl="0" eaLnBrk="1" latinLnBrk="0" hangingPunct="1">
        <a:spcBef>
          <a:spcPct val="0"/>
        </a:spcBef>
        <a:buNone/>
        <a:defRPr sz="5133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00061" indent="-400061" algn="l" defTabSz="533415" rtl="0" eaLnBrk="1" latinLnBrk="0" hangingPunct="1">
        <a:spcBef>
          <a:spcPct val="20000"/>
        </a:spcBef>
        <a:buFont typeface="Arial"/>
        <a:buChar char="•"/>
        <a:defRPr sz="3733" kern="1200">
          <a:solidFill>
            <a:schemeClr val="tx1"/>
          </a:solidFill>
          <a:latin typeface="+mn-lt"/>
          <a:ea typeface="+mn-ea"/>
          <a:cs typeface="+mn-cs"/>
        </a:defRPr>
      </a:lvl1pPr>
      <a:lvl2pPr marL="866800" indent="-333385" algn="l" defTabSz="533415" rtl="0" eaLnBrk="1" latinLnBrk="0" hangingPunct="1">
        <a:spcBef>
          <a:spcPct val="20000"/>
        </a:spcBef>
        <a:buFont typeface="Arial"/>
        <a:buChar char="–"/>
        <a:defRPr sz="3267" kern="1200">
          <a:solidFill>
            <a:schemeClr val="tx1"/>
          </a:solidFill>
          <a:latin typeface="+mn-lt"/>
          <a:ea typeface="+mn-ea"/>
          <a:cs typeface="+mn-cs"/>
        </a:defRPr>
      </a:lvl2pPr>
      <a:lvl3pPr marL="1333538" indent="-266708" algn="l" defTabSz="533415" rtl="0" eaLnBrk="1" latinLnBrk="0" hangingPunct="1">
        <a:spcBef>
          <a:spcPct val="20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1866953" indent="-266708" algn="l" defTabSz="533415" rtl="0" eaLnBrk="1" latinLnBrk="0" hangingPunct="1">
        <a:spcBef>
          <a:spcPct val="20000"/>
        </a:spcBef>
        <a:buFont typeface="Arial"/>
        <a:buChar char="–"/>
        <a:defRPr sz="2333" kern="1200">
          <a:solidFill>
            <a:schemeClr val="tx1"/>
          </a:solidFill>
          <a:latin typeface="+mn-lt"/>
          <a:ea typeface="+mn-ea"/>
          <a:cs typeface="+mn-cs"/>
        </a:defRPr>
      </a:lvl4pPr>
      <a:lvl5pPr marL="2400369" indent="-266708" algn="l" defTabSz="533415" rtl="0" eaLnBrk="1" latinLnBrk="0" hangingPunct="1">
        <a:spcBef>
          <a:spcPct val="20000"/>
        </a:spcBef>
        <a:buFont typeface="Arial"/>
        <a:buChar char="»"/>
        <a:defRPr sz="2333" kern="1200">
          <a:solidFill>
            <a:schemeClr val="tx1"/>
          </a:solidFill>
          <a:latin typeface="+mn-lt"/>
          <a:ea typeface="+mn-ea"/>
          <a:cs typeface="+mn-cs"/>
        </a:defRPr>
      </a:lvl5pPr>
      <a:lvl6pPr marL="2933784" indent="-266708" algn="l" defTabSz="533415" rtl="0" eaLnBrk="1" latinLnBrk="0" hangingPunct="1">
        <a:spcBef>
          <a:spcPct val="20000"/>
        </a:spcBef>
        <a:buFont typeface="Arial"/>
        <a:buChar char="•"/>
        <a:defRPr sz="2333" kern="1200">
          <a:solidFill>
            <a:schemeClr val="tx1"/>
          </a:solidFill>
          <a:latin typeface="+mn-lt"/>
          <a:ea typeface="+mn-ea"/>
          <a:cs typeface="+mn-cs"/>
        </a:defRPr>
      </a:lvl6pPr>
      <a:lvl7pPr marL="3467199" indent="-266708" algn="l" defTabSz="533415" rtl="0" eaLnBrk="1" latinLnBrk="0" hangingPunct="1">
        <a:spcBef>
          <a:spcPct val="20000"/>
        </a:spcBef>
        <a:buFont typeface="Arial"/>
        <a:buChar char="•"/>
        <a:defRPr sz="2333" kern="1200">
          <a:solidFill>
            <a:schemeClr val="tx1"/>
          </a:solidFill>
          <a:latin typeface="+mn-lt"/>
          <a:ea typeface="+mn-ea"/>
          <a:cs typeface="+mn-cs"/>
        </a:defRPr>
      </a:lvl7pPr>
      <a:lvl8pPr marL="4000614" indent="-266708" algn="l" defTabSz="533415" rtl="0" eaLnBrk="1" latinLnBrk="0" hangingPunct="1">
        <a:spcBef>
          <a:spcPct val="20000"/>
        </a:spcBef>
        <a:buFont typeface="Arial"/>
        <a:buChar char="•"/>
        <a:defRPr sz="2333" kern="1200">
          <a:solidFill>
            <a:schemeClr val="tx1"/>
          </a:solidFill>
          <a:latin typeface="+mn-lt"/>
          <a:ea typeface="+mn-ea"/>
          <a:cs typeface="+mn-cs"/>
        </a:defRPr>
      </a:lvl8pPr>
      <a:lvl9pPr marL="4534030" indent="-266708" algn="l" defTabSz="533415" rtl="0" eaLnBrk="1" latinLnBrk="0" hangingPunct="1">
        <a:spcBef>
          <a:spcPct val="20000"/>
        </a:spcBef>
        <a:buFont typeface="Arial"/>
        <a:buChar char="•"/>
        <a:defRPr sz="233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33415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33415" algn="l" defTabSz="533415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66830" algn="l" defTabSz="533415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46" algn="l" defTabSz="533415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133661" algn="l" defTabSz="533415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67076" algn="l" defTabSz="533415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200491" algn="l" defTabSz="533415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733907" algn="l" defTabSz="533415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267322" algn="l" defTabSz="533415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svg"/><Relationship Id="rId18" Type="http://schemas.openxmlformats.org/officeDocument/2006/relationships/image" Target="../media/image16.svg"/><Relationship Id="rId26" Type="http://schemas.openxmlformats.org/officeDocument/2006/relationships/image" Target="../media/image24.svg"/><Relationship Id="rId3" Type="http://schemas.openxmlformats.org/officeDocument/2006/relationships/image" Target="../media/image1.png"/><Relationship Id="rId21" Type="http://schemas.openxmlformats.org/officeDocument/2006/relationships/image" Target="../media/image19.svg"/><Relationship Id="rId7" Type="http://schemas.openxmlformats.org/officeDocument/2006/relationships/image" Target="../media/image5.png"/><Relationship Id="rId12" Type="http://schemas.openxmlformats.org/officeDocument/2006/relationships/image" Target="../media/image10.svg"/><Relationship Id="rId17" Type="http://schemas.openxmlformats.org/officeDocument/2006/relationships/image" Target="../media/image15.svg"/><Relationship Id="rId25" Type="http://schemas.openxmlformats.org/officeDocument/2006/relationships/image" Target="../media/image23.sv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4.svg"/><Relationship Id="rId20" Type="http://schemas.openxmlformats.org/officeDocument/2006/relationships/image" Target="../media/image18.sv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24" Type="http://schemas.openxmlformats.org/officeDocument/2006/relationships/image" Target="../media/image22.svg"/><Relationship Id="rId5" Type="http://schemas.openxmlformats.org/officeDocument/2006/relationships/image" Target="../media/image3.png"/><Relationship Id="rId15" Type="http://schemas.openxmlformats.org/officeDocument/2006/relationships/image" Target="../media/image13.svg"/><Relationship Id="rId23" Type="http://schemas.openxmlformats.org/officeDocument/2006/relationships/image" Target="../media/image21.svg"/><Relationship Id="rId10" Type="http://schemas.openxmlformats.org/officeDocument/2006/relationships/image" Target="../media/image8.png"/><Relationship Id="rId19" Type="http://schemas.openxmlformats.org/officeDocument/2006/relationships/image" Target="../media/image17.svg"/><Relationship Id="rId4" Type="http://schemas.openxmlformats.org/officeDocument/2006/relationships/image" Target="../media/image2.png"/><Relationship Id="rId9" Type="http://schemas.openxmlformats.org/officeDocument/2006/relationships/image" Target="../media/image7.png"/><Relationship Id="rId14" Type="http://schemas.openxmlformats.org/officeDocument/2006/relationships/image" Target="../media/image12.svg"/><Relationship Id="rId22" Type="http://schemas.openxmlformats.org/officeDocument/2006/relationships/image" Target="../media/image20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3" name="Group 132">
            <a:extLst>
              <a:ext uri="{FF2B5EF4-FFF2-40B4-BE49-F238E27FC236}">
                <a16:creationId xmlns:a16="http://schemas.microsoft.com/office/drawing/2014/main" id="{6E0EA810-B895-784B-BAD3-387196BDF6AB}"/>
              </a:ext>
            </a:extLst>
          </p:cNvPr>
          <p:cNvGrpSpPr/>
          <p:nvPr/>
        </p:nvGrpSpPr>
        <p:grpSpPr>
          <a:xfrm>
            <a:off x="-3938" y="-81124"/>
            <a:ext cx="51206400" cy="28837620"/>
            <a:chOff x="-3938" y="-81124"/>
            <a:chExt cx="51206400" cy="28837620"/>
          </a:xfrm>
        </p:grpSpPr>
        <p:sp>
          <p:nvSpPr>
            <p:cNvPr id="3" name="TextBox 2"/>
            <p:cNvSpPr txBox="1"/>
            <p:nvPr/>
          </p:nvSpPr>
          <p:spPr>
            <a:xfrm>
              <a:off x="588158" y="789610"/>
              <a:ext cx="50614304" cy="144655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GB" sz="8800" b="1" dirty="0">
                  <a:solidFill>
                    <a:srgbClr val="102450"/>
                  </a:solidFill>
                </a:rPr>
                <a:t>Pulmonary Endarterectomy: Post-operative </a:t>
              </a:r>
              <a:r>
                <a:rPr lang="en-GB" sz="8800" b="1" dirty="0" err="1">
                  <a:solidFill>
                    <a:srgbClr val="102450"/>
                  </a:solidFill>
                </a:rPr>
                <a:t>Extubation</a:t>
              </a:r>
              <a:r>
                <a:rPr lang="en-GB" sz="8800" b="1" dirty="0">
                  <a:solidFill>
                    <a:srgbClr val="102450"/>
                  </a:solidFill>
                </a:rPr>
                <a:t>, Analgesia and Mobilisation</a:t>
              </a:r>
            </a:p>
          </p:txBody>
        </p:sp>
        <p:sp>
          <p:nvSpPr>
            <p:cNvPr id="13" name="Rectangle 31">
              <a:extLst>
                <a:ext uri="{FF2B5EF4-FFF2-40B4-BE49-F238E27FC236}">
                  <a16:creationId xmlns:a16="http://schemas.microsoft.com/office/drawing/2014/main" id="{D6E87F03-08FC-5255-F460-99D2386CE9AA}"/>
                </a:ext>
              </a:extLst>
            </p:cNvPr>
            <p:cNvSpPr/>
            <p:nvPr/>
          </p:nvSpPr>
          <p:spPr>
            <a:xfrm>
              <a:off x="-3938" y="27640292"/>
              <a:ext cx="51206400" cy="1116204"/>
            </a:xfrm>
            <a:prstGeom prst="rect">
              <a:avLst/>
            </a:prstGeom>
            <a:solidFill>
              <a:srgbClr val="9CBE4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2100">
                <a:solidFill>
                  <a:srgbClr val="9CBE45"/>
                </a:solidFill>
              </a:endParaRPr>
            </a:p>
          </p:txBody>
        </p:sp>
        <p:pic>
          <p:nvPicPr>
            <p:cNvPr id="39" name="Picture 38">
              <a:extLst>
                <a:ext uri="{FF2B5EF4-FFF2-40B4-BE49-F238E27FC236}">
                  <a16:creationId xmlns:a16="http://schemas.microsoft.com/office/drawing/2014/main" id="{FD104CEE-22E4-39BF-21B6-6218B6360928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40427408" y="-81124"/>
              <a:ext cx="10692063" cy="4152381"/>
            </a:xfrm>
            <a:prstGeom prst="rect">
              <a:avLst/>
            </a:prstGeom>
          </p:spPr>
        </p:pic>
        <p:grpSp>
          <p:nvGrpSpPr>
            <p:cNvPr id="116" name="Group 3">
              <a:extLst>
                <a:ext uri="{FF2B5EF4-FFF2-40B4-BE49-F238E27FC236}">
                  <a16:creationId xmlns:a16="http://schemas.microsoft.com/office/drawing/2014/main" id="{A1FA73D0-1C5D-E852-149A-E8ED5244F65A}"/>
                </a:ext>
              </a:extLst>
            </p:cNvPr>
            <p:cNvGrpSpPr/>
            <p:nvPr/>
          </p:nvGrpSpPr>
          <p:grpSpPr>
            <a:xfrm>
              <a:off x="42655307" y="25189546"/>
              <a:ext cx="8547155" cy="2458430"/>
              <a:chOff x="10161910" y="5983477"/>
              <a:chExt cx="1964535" cy="565062"/>
            </a:xfrm>
          </p:grpSpPr>
          <p:grpSp>
            <p:nvGrpSpPr>
              <p:cNvPr id="117" name="Group 32">
                <a:extLst>
                  <a:ext uri="{FF2B5EF4-FFF2-40B4-BE49-F238E27FC236}">
                    <a16:creationId xmlns:a16="http://schemas.microsoft.com/office/drawing/2014/main" id="{21B63E77-5F59-2190-BA3C-31210AB777CF}"/>
                  </a:ext>
                </a:extLst>
              </p:cNvPr>
              <p:cNvGrpSpPr/>
              <p:nvPr userDrawn="1"/>
            </p:nvGrpSpPr>
            <p:grpSpPr>
              <a:xfrm>
                <a:off x="11570903" y="5983477"/>
                <a:ext cx="555542" cy="565062"/>
                <a:chOff x="6114980" y="2695609"/>
                <a:chExt cx="831852" cy="846107"/>
              </a:xfrm>
            </p:grpSpPr>
            <p:pic>
              <p:nvPicPr>
                <p:cNvPr id="130" name="Afbeelding 12">
                  <a:extLst>
                    <a:ext uri="{FF2B5EF4-FFF2-40B4-BE49-F238E27FC236}">
                      <a16:creationId xmlns:a16="http://schemas.microsoft.com/office/drawing/2014/main" id="{3CD287CD-ECF3-E033-C0AD-B02E6C3ED321}"/>
                    </a:ext>
                  </a:extLst>
                </p:cNvPr>
                <p:cNvPicPr>
                  <a:picLocks noChangeAspect="1"/>
                </p:cNvPicPr>
                <p:nvPr userDrawn="1"/>
              </p:nvPicPr>
              <p:blipFill rotWithShape="1">
                <a:blip r:embed="rId4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 l="23822" r="23631" b="34108"/>
                <a:stretch/>
              </p:blipFill>
              <p:spPr>
                <a:xfrm>
                  <a:off x="6114980" y="2695609"/>
                  <a:ext cx="831852" cy="733391"/>
                </a:xfrm>
                <a:prstGeom prst="rect">
                  <a:avLst/>
                </a:prstGeom>
              </p:spPr>
            </p:pic>
            <p:pic>
              <p:nvPicPr>
                <p:cNvPr id="131" name="Afbeelding 12">
                  <a:extLst>
                    <a:ext uri="{FF2B5EF4-FFF2-40B4-BE49-F238E27FC236}">
                      <a16:creationId xmlns:a16="http://schemas.microsoft.com/office/drawing/2014/main" id="{939DDF8A-9B13-F663-89B5-9328326D9C27}"/>
                    </a:ext>
                  </a:extLst>
                </p:cNvPr>
                <p:cNvPicPr>
                  <a:picLocks noChangeAspect="1"/>
                </p:cNvPicPr>
                <p:nvPr/>
              </p:nvPicPr>
              <p:blipFill rotWithShape="1">
                <a:blip r:embed="rId5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 l="43983" t="60828" r="45036" b="34108"/>
                <a:stretch/>
              </p:blipFill>
              <p:spPr>
                <a:xfrm>
                  <a:off x="6434137" y="3429000"/>
                  <a:ext cx="173832" cy="56358"/>
                </a:xfrm>
                <a:prstGeom prst="rect">
                  <a:avLst/>
                </a:prstGeom>
              </p:spPr>
            </p:pic>
            <p:pic>
              <p:nvPicPr>
                <p:cNvPr id="132" name="Afbeelding 12">
                  <a:extLst>
                    <a:ext uri="{FF2B5EF4-FFF2-40B4-BE49-F238E27FC236}">
                      <a16:creationId xmlns:a16="http://schemas.microsoft.com/office/drawing/2014/main" id="{7DDDE5D2-195A-2C4A-29CC-E8BE1E86DDC3}"/>
                    </a:ext>
                  </a:extLst>
                </p:cNvPr>
                <p:cNvPicPr>
                  <a:picLocks noChangeAspect="1"/>
                </p:cNvPicPr>
                <p:nvPr/>
              </p:nvPicPr>
              <p:blipFill rotWithShape="1">
                <a:blip r:embed="rId5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 l="43983" t="60828" r="45036" b="34108"/>
                <a:stretch/>
              </p:blipFill>
              <p:spPr>
                <a:xfrm>
                  <a:off x="6434137" y="3485358"/>
                  <a:ext cx="173832" cy="56358"/>
                </a:xfrm>
                <a:prstGeom prst="rect">
                  <a:avLst/>
                </a:prstGeom>
              </p:spPr>
            </p:pic>
          </p:grpSp>
          <p:grpSp>
            <p:nvGrpSpPr>
              <p:cNvPr id="118" name="Group 36">
                <a:extLst>
                  <a:ext uri="{FF2B5EF4-FFF2-40B4-BE49-F238E27FC236}">
                    <a16:creationId xmlns:a16="http://schemas.microsoft.com/office/drawing/2014/main" id="{3DDE6948-9252-F608-1C67-1037E6DE8544}"/>
                  </a:ext>
                </a:extLst>
              </p:cNvPr>
              <p:cNvGrpSpPr/>
              <p:nvPr userDrawn="1"/>
            </p:nvGrpSpPr>
            <p:grpSpPr>
              <a:xfrm>
                <a:off x="10161910" y="5983477"/>
                <a:ext cx="436799" cy="565062"/>
                <a:chOff x="3848029" y="2695609"/>
                <a:chExt cx="654050" cy="846107"/>
              </a:xfrm>
            </p:grpSpPr>
            <p:pic>
              <p:nvPicPr>
                <p:cNvPr id="127" name="Afbeelding 12">
                  <a:extLst>
                    <a:ext uri="{FF2B5EF4-FFF2-40B4-BE49-F238E27FC236}">
                      <a16:creationId xmlns:a16="http://schemas.microsoft.com/office/drawing/2014/main" id="{73985E0C-671B-2460-F189-D691C720C12F}"/>
                    </a:ext>
                  </a:extLst>
                </p:cNvPr>
                <p:cNvPicPr>
                  <a:picLocks noChangeAspect="1"/>
                </p:cNvPicPr>
                <p:nvPr userDrawn="1"/>
              </p:nvPicPr>
              <p:blipFill rotWithShape="1">
                <a:blip r:embed="rId6" cstate="print">
                  <a:duotone>
                    <a:schemeClr val="accent3">
                      <a:shade val="45000"/>
                      <a:satMod val="135000"/>
                    </a:schemeClr>
                    <a:prstClr val="white"/>
                  </a:duotone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 l="29281" r="29403" b="34108"/>
                <a:stretch/>
              </p:blipFill>
              <p:spPr>
                <a:xfrm>
                  <a:off x="3848029" y="2695609"/>
                  <a:ext cx="654050" cy="733391"/>
                </a:xfrm>
                <a:prstGeom prst="rect">
                  <a:avLst/>
                </a:prstGeom>
              </p:spPr>
            </p:pic>
            <p:pic>
              <p:nvPicPr>
                <p:cNvPr id="128" name="Afbeelding 12">
                  <a:extLst>
                    <a:ext uri="{FF2B5EF4-FFF2-40B4-BE49-F238E27FC236}">
                      <a16:creationId xmlns:a16="http://schemas.microsoft.com/office/drawing/2014/main" id="{62FDE674-9809-6C85-09AD-44312E1CF5AD}"/>
                    </a:ext>
                  </a:extLst>
                </p:cNvPr>
                <p:cNvPicPr>
                  <a:picLocks noChangeAspect="1"/>
                </p:cNvPicPr>
                <p:nvPr/>
              </p:nvPicPr>
              <p:blipFill rotWithShape="1">
                <a:blip r:embed="rId7" cstate="print">
                  <a:duotone>
                    <a:schemeClr val="accent3">
                      <a:shade val="45000"/>
                      <a:satMod val="135000"/>
                    </a:schemeClr>
                    <a:prstClr val="white"/>
                  </a:duotone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 l="45832" t="60828" r="45293" b="34108"/>
                <a:stretch/>
              </p:blipFill>
              <p:spPr>
                <a:xfrm>
                  <a:off x="4107655" y="3429000"/>
                  <a:ext cx="140495" cy="56358"/>
                </a:xfrm>
                <a:prstGeom prst="rect">
                  <a:avLst/>
                </a:prstGeom>
              </p:spPr>
            </p:pic>
            <p:pic>
              <p:nvPicPr>
                <p:cNvPr id="129" name="Afbeelding 12">
                  <a:extLst>
                    <a:ext uri="{FF2B5EF4-FFF2-40B4-BE49-F238E27FC236}">
                      <a16:creationId xmlns:a16="http://schemas.microsoft.com/office/drawing/2014/main" id="{A66B969B-6D77-DE57-6CA8-E265F27F81A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 rotWithShape="1">
                <a:blip r:embed="rId7" cstate="print">
                  <a:duotone>
                    <a:schemeClr val="accent3">
                      <a:shade val="45000"/>
                      <a:satMod val="135000"/>
                    </a:schemeClr>
                    <a:prstClr val="white"/>
                  </a:duotone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 l="45832" t="60828" r="45293" b="34108"/>
                <a:stretch/>
              </p:blipFill>
              <p:spPr>
                <a:xfrm>
                  <a:off x="4110036" y="3485358"/>
                  <a:ext cx="140495" cy="56358"/>
                </a:xfrm>
                <a:prstGeom prst="rect">
                  <a:avLst/>
                </a:prstGeom>
              </p:spPr>
            </p:pic>
          </p:grpSp>
          <p:grpSp>
            <p:nvGrpSpPr>
              <p:cNvPr id="119" name="Group 40">
                <a:extLst>
                  <a:ext uri="{FF2B5EF4-FFF2-40B4-BE49-F238E27FC236}">
                    <a16:creationId xmlns:a16="http://schemas.microsoft.com/office/drawing/2014/main" id="{63A8A819-9AC9-004E-8F29-92AFF58883DD}"/>
                  </a:ext>
                </a:extLst>
              </p:cNvPr>
              <p:cNvGrpSpPr/>
              <p:nvPr userDrawn="1"/>
            </p:nvGrpSpPr>
            <p:grpSpPr>
              <a:xfrm>
                <a:off x="10617795" y="5983477"/>
                <a:ext cx="521615" cy="565062"/>
                <a:chOff x="4502079" y="2695609"/>
                <a:chExt cx="781050" cy="846107"/>
              </a:xfrm>
            </p:grpSpPr>
            <p:pic>
              <p:nvPicPr>
                <p:cNvPr id="124" name="Afbeelding 12">
                  <a:extLst>
                    <a:ext uri="{FF2B5EF4-FFF2-40B4-BE49-F238E27FC236}">
                      <a16:creationId xmlns:a16="http://schemas.microsoft.com/office/drawing/2014/main" id="{12BF8A0D-296A-25CC-8B46-E25892A89D84}"/>
                    </a:ext>
                  </a:extLst>
                </p:cNvPr>
                <p:cNvPicPr>
                  <a:picLocks noChangeAspect="1"/>
                </p:cNvPicPr>
                <p:nvPr userDrawn="1"/>
              </p:nvPicPr>
              <p:blipFill rotWithShape="1">
                <a:blip r:embed="rId8" cstate="print">
                  <a:duotone>
                    <a:prstClr val="black"/>
                    <a:schemeClr val="accent2">
                      <a:lumMod val="20000"/>
                      <a:lumOff val="80000"/>
                      <a:tint val="45000"/>
                      <a:satMod val="400000"/>
                    </a:schemeClr>
                  </a:duotone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 l="26192" r="24471" b="34108"/>
                <a:stretch/>
              </p:blipFill>
              <p:spPr>
                <a:xfrm>
                  <a:off x="4502079" y="2695609"/>
                  <a:ext cx="781050" cy="733391"/>
                </a:xfrm>
                <a:prstGeom prst="rect">
                  <a:avLst/>
                </a:prstGeom>
              </p:spPr>
            </p:pic>
            <p:pic>
              <p:nvPicPr>
                <p:cNvPr id="125" name="Afbeelding 12">
                  <a:extLst>
                    <a:ext uri="{FF2B5EF4-FFF2-40B4-BE49-F238E27FC236}">
                      <a16:creationId xmlns:a16="http://schemas.microsoft.com/office/drawing/2014/main" id="{52C5B522-92E3-3770-2870-5FC53370C2FD}"/>
                    </a:ext>
                  </a:extLst>
                </p:cNvPr>
                <p:cNvPicPr>
                  <a:picLocks noChangeAspect="1"/>
                </p:cNvPicPr>
                <p:nvPr/>
              </p:nvPicPr>
              <p:blipFill rotWithShape="1">
                <a:blip r:embed="rId9" cstate="print">
                  <a:duotone>
                    <a:prstClr val="black"/>
                    <a:schemeClr val="accent2">
                      <a:lumMod val="20000"/>
                      <a:lumOff val="80000"/>
                      <a:tint val="45000"/>
                      <a:satMod val="400000"/>
                    </a:schemeClr>
                  </a:duotone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 l="46402" t="60828" r="46679" b="34108"/>
                <a:stretch/>
              </p:blipFill>
              <p:spPr>
                <a:xfrm>
                  <a:off x="4819650" y="3429000"/>
                  <a:ext cx="109538" cy="56358"/>
                </a:xfrm>
                <a:prstGeom prst="rect">
                  <a:avLst/>
                </a:prstGeom>
              </p:spPr>
            </p:pic>
            <p:pic>
              <p:nvPicPr>
                <p:cNvPr id="126" name="Afbeelding 12">
                  <a:extLst>
                    <a:ext uri="{FF2B5EF4-FFF2-40B4-BE49-F238E27FC236}">
                      <a16:creationId xmlns:a16="http://schemas.microsoft.com/office/drawing/2014/main" id="{15761E6E-3C30-1417-2965-A37D9095232B}"/>
                    </a:ext>
                  </a:extLst>
                </p:cNvPr>
                <p:cNvPicPr>
                  <a:picLocks noChangeAspect="1"/>
                </p:cNvPicPr>
                <p:nvPr/>
              </p:nvPicPr>
              <p:blipFill rotWithShape="1">
                <a:blip r:embed="rId9" cstate="print">
                  <a:duotone>
                    <a:prstClr val="black"/>
                    <a:schemeClr val="accent2">
                      <a:lumMod val="20000"/>
                      <a:lumOff val="80000"/>
                      <a:tint val="45000"/>
                      <a:satMod val="400000"/>
                    </a:schemeClr>
                  </a:duotone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 l="46402" t="60828" r="46679" b="34108"/>
                <a:stretch/>
              </p:blipFill>
              <p:spPr>
                <a:xfrm>
                  <a:off x="4819650" y="3485358"/>
                  <a:ext cx="109538" cy="56358"/>
                </a:xfrm>
                <a:prstGeom prst="rect">
                  <a:avLst/>
                </a:prstGeom>
              </p:spPr>
            </p:pic>
          </p:grpSp>
          <p:grpSp>
            <p:nvGrpSpPr>
              <p:cNvPr id="120" name="Group 44">
                <a:extLst>
                  <a:ext uri="{FF2B5EF4-FFF2-40B4-BE49-F238E27FC236}">
                    <a16:creationId xmlns:a16="http://schemas.microsoft.com/office/drawing/2014/main" id="{91BB3C32-02D2-2A36-2DD1-F881F3ABAD00}"/>
                  </a:ext>
                </a:extLst>
              </p:cNvPr>
              <p:cNvGrpSpPr/>
              <p:nvPr userDrawn="1"/>
            </p:nvGrpSpPr>
            <p:grpSpPr>
              <a:xfrm>
                <a:off x="11085334" y="5983477"/>
                <a:ext cx="555542" cy="565062"/>
                <a:chOff x="5283128" y="2695609"/>
                <a:chExt cx="831851" cy="846107"/>
              </a:xfrm>
            </p:grpSpPr>
            <p:pic>
              <p:nvPicPr>
                <p:cNvPr id="121" name="Afbeelding 12">
                  <a:extLst>
                    <a:ext uri="{FF2B5EF4-FFF2-40B4-BE49-F238E27FC236}">
                      <a16:creationId xmlns:a16="http://schemas.microsoft.com/office/drawing/2014/main" id="{2BEE54F9-BB6A-EA46-791C-9E87AB5B24B0}"/>
                    </a:ext>
                  </a:extLst>
                </p:cNvPr>
                <p:cNvPicPr>
                  <a:picLocks noChangeAspect="1"/>
                </p:cNvPicPr>
                <p:nvPr/>
              </p:nvPicPr>
              <p:blipFill rotWithShape="1">
                <a:blip r:embed="rId10" cstate="print">
                  <a:duotone>
                    <a:prstClr val="black"/>
                    <a:schemeClr val="accent2">
                      <a:tint val="45000"/>
                      <a:satMod val="400000"/>
                    </a:schemeClr>
                  </a:duotone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 l="43865" t="60828" r="46804" b="34108"/>
                <a:stretch/>
              </p:blipFill>
              <p:spPr>
                <a:xfrm>
                  <a:off x="5595938" y="3429000"/>
                  <a:ext cx="147710" cy="56358"/>
                </a:xfrm>
                <a:prstGeom prst="rect">
                  <a:avLst/>
                </a:prstGeom>
              </p:spPr>
            </p:pic>
            <p:pic>
              <p:nvPicPr>
                <p:cNvPr id="122" name="Afbeelding 12">
                  <a:extLst>
                    <a:ext uri="{FF2B5EF4-FFF2-40B4-BE49-F238E27FC236}">
                      <a16:creationId xmlns:a16="http://schemas.microsoft.com/office/drawing/2014/main" id="{73D8C23C-F543-2BE1-C301-26EBC941D865}"/>
                    </a:ext>
                  </a:extLst>
                </p:cNvPr>
                <p:cNvPicPr>
                  <a:picLocks noChangeAspect="1"/>
                </p:cNvPicPr>
                <p:nvPr/>
              </p:nvPicPr>
              <p:blipFill rotWithShape="1">
                <a:blip r:embed="rId10" cstate="print">
                  <a:duotone>
                    <a:prstClr val="black"/>
                    <a:schemeClr val="accent2">
                      <a:tint val="45000"/>
                      <a:satMod val="400000"/>
                    </a:schemeClr>
                  </a:duotone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 l="43865" t="60828" r="46804" b="34108"/>
                <a:stretch/>
              </p:blipFill>
              <p:spPr>
                <a:xfrm>
                  <a:off x="5595938" y="3485358"/>
                  <a:ext cx="147710" cy="56358"/>
                </a:xfrm>
                <a:prstGeom prst="rect">
                  <a:avLst/>
                </a:prstGeom>
              </p:spPr>
            </p:pic>
            <p:pic>
              <p:nvPicPr>
                <p:cNvPr id="123" name="Afbeelding 12">
                  <a:extLst>
                    <a:ext uri="{FF2B5EF4-FFF2-40B4-BE49-F238E27FC236}">
                      <a16:creationId xmlns:a16="http://schemas.microsoft.com/office/drawing/2014/main" id="{5AAF94EA-A307-C4A9-E8A3-6F581F800DAF}"/>
                    </a:ext>
                  </a:extLst>
                </p:cNvPr>
                <p:cNvPicPr>
                  <a:picLocks noChangeAspect="1"/>
                </p:cNvPicPr>
                <p:nvPr userDrawn="1"/>
              </p:nvPicPr>
              <p:blipFill rotWithShape="1">
                <a:blip r:embed="rId11" cstate="print">
                  <a:duotone>
                    <a:prstClr val="black"/>
                    <a:schemeClr val="accent2">
                      <a:tint val="45000"/>
                      <a:satMod val="400000"/>
                    </a:schemeClr>
                  </a:duotone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 l="24105" r="23349" b="34108"/>
                <a:stretch/>
              </p:blipFill>
              <p:spPr>
                <a:xfrm>
                  <a:off x="5283128" y="2695609"/>
                  <a:ext cx="831851" cy="733391"/>
                </a:xfrm>
                <a:prstGeom prst="rect">
                  <a:avLst/>
                </a:prstGeom>
              </p:spPr>
            </p:pic>
          </p:grpSp>
        </p:grpSp>
      </p:grpSp>
      <p:sp>
        <p:nvSpPr>
          <p:cNvPr id="40" name="TextBox 39">
            <a:extLst>
              <a:ext uri="{FF2B5EF4-FFF2-40B4-BE49-F238E27FC236}">
                <a16:creationId xmlns:a16="http://schemas.microsoft.com/office/drawing/2014/main" id="{6364EC51-4C36-0CDA-CBDC-03429B41174F}"/>
              </a:ext>
            </a:extLst>
          </p:cNvPr>
          <p:cNvSpPr txBox="1"/>
          <p:nvPr/>
        </p:nvSpPr>
        <p:spPr>
          <a:xfrm>
            <a:off x="592096" y="2856618"/>
            <a:ext cx="48197292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3200" i="1" dirty="0"/>
              <a:t>¹ Royal Papworth Hospital, Cambridge, UK</a:t>
            </a:r>
            <a:endParaRPr lang="en-GB" sz="6600" dirty="0">
              <a:effectLst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78747" y="3521238"/>
            <a:ext cx="14158190" cy="4845606"/>
          </a:xfrm>
          <a:prstGeom prst="roundRect">
            <a:avLst>
              <a:gd name="adj" fmla="val 5653"/>
            </a:avLst>
          </a:prstGeom>
          <a:ln>
            <a:solidFill>
              <a:schemeClr val="accent6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sz="4800" b="1" dirty="0">
                <a:solidFill>
                  <a:srgbClr val="102450"/>
                </a:solidFill>
              </a:rPr>
              <a:t>Introduction</a:t>
            </a:r>
            <a:endParaRPr lang="en-GB" sz="4800" b="1" dirty="0">
              <a:solidFill>
                <a:srgbClr val="102450"/>
              </a:solidFill>
            </a:endParaRPr>
          </a:p>
          <a:p>
            <a:r>
              <a:rPr lang="en-GB" sz="3600" dirty="0"/>
              <a:t>Pulmonary endarterectomy (PEA) is a complex cardiothoracic procedure requiring structured post-operative critical care. Optimising sedation, ventilation, and analgesia may influence early recovery milestones, including </a:t>
            </a:r>
            <a:r>
              <a:rPr lang="en-GB" sz="3600" dirty="0" err="1"/>
              <a:t>extubation</a:t>
            </a:r>
            <a:r>
              <a:rPr lang="en-GB" sz="3600" dirty="0"/>
              <a:t> and mobilisation. We evaluated early post-operative pain and recovery metrics in a national PEA centre where care was delivered according to protocol in a Cardiac Nurse Specialist-led ‘Enhanced Recovery Unit’.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92096" y="2162116"/>
            <a:ext cx="48197292" cy="7386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4200" dirty="0">
                <a:solidFill>
                  <a:srgbClr val="102450"/>
                </a:solidFill>
              </a:rPr>
              <a:t>Kesavan Sivanesan¹, Sophia Thomas¹, Judee Lopez¹, David Jenkins¹, John Taghavi¹, Steven Tsui¹, Choo Yen Ng¹, Florencia Ares¹, Andrew Klein¹, Nicola Jones¹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8766749" y="15519117"/>
            <a:ext cx="11497174" cy="6839307"/>
          </a:xfrm>
          <a:prstGeom prst="roundRect">
            <a:avLst>
              <a:gd name="adj" fmla="val 3438"/>
            </a:avLst>
          </a:prstGeom>
          <a:ln>
            <a:solidFill>
              <a:schemeClr val="accent6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GB" sz="5400" b="1" dirty="0">
                <a:solidFill>
                  <a:srgbClr val="102450"/>
                </a:solidFill>
              </a:rPr>
              <a:t>Clinical Implications 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GB" sz="4700" dirty="0">
                <a:solidFill>
                  <a:srgbClr val="102450"/>
                </a:solidFill>
              </a:rPr>
              <a:t>Pain escalation usually occurred after </a:t>
            </a:r>
            <a:r>
              <a:rPr lang="en-GB" sz="4700" dirty="0" err="1">
                <a:solidFill>
                  <a:srgbClr val="102450"/>
                </a:solidFill>
              </a:rPr>
              <a:t>extubation</a:t>
            </a:r>
            <a:r>
              <a:rPr lang="en-GB" sz="4700" dirty="0">
                <a:solidFill>
                  <a:srgbClr val="102450"/>
                </a:solidFill>
              </a:rPr>
              <a:t>.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GB" sz="4700" dirty="0">
                <a:solidFill>
                  <a:srgbClr val="102450"/>
                </a:solidFill>
              </a:rPr>
              <a:t>Re-sedation was predominantly physiological rather than analgesia-related.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GB" sz="4700" dirty="0">
                <a:solidFill>
                  <a:srgbClr val="102450"/>
                </a:solidFill>
              </a:rPr>
              <a:t>Moderate pain persisted despite protocolised analgesia.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GB" sz="4700" dirty="0">
                <a:solidFill>
                  <a:srgbClr val="102450"/>
                </a:solidFill>
              </a:rPr>
              <a:t>Early post-</a:t>
            </a:r>
            <a:r>
              <a:rPr lang="en-GB" sz="4700" dirty="0" err="1">
                <a:solidFill>
                  <a:srgbClr val="102450"/>
                </a:solidFill>
              </a:rPr>
              <a:t>extubation</a:t>
            </a:r>
            <a:r>
              <a:rPr lang="en-GB" sz="4700" dirty="0">
                <a:solidFill>
                  <a:srgbClr val="102450"/>
                </a:solidFill>
              </a:rPr>
              <a:t> analgesia may represent a target for pathway refinement.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8766749" y="22482353"/>
            <a:ext cx="11497174" cy="2644838"/>
          </a:xfrm>
          <a:prstGeom prst="roundRect">
            <a:avLst/>
          </a:prstGeom>
          <a:ln>
            <a:solidFill>
              <a:schemeClr val="accent6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sz="5133" b="1" dirty="0">
                <a:solidFill>
                  <a:srgbClr val="102450"/>
                </a:solidFill>
              </a:rPr>
              <a:t>Contact </a:t>
            </a:r>
            <a:endParaRPr lang="en-GB" sz="5133" b="1" dirty="0">
              <a:solidFill>
                <a:srgbClr val="102450"/>
              </a:solidFill>
            </a:endParaRPr>
          </a:p>
          <a:p>
            <a:r>
              <a:rPr lang="en-GB" sz="3267" b="1" dirty="0">
                <a:solidFill>
                  <a:srgbClr val="000000"/>
                </a:solidFill>
              </a:rPr>
              <a:t>Kesavan </a:t>
            </a:r>
            <a:r>
              <a:rPr lang="en-GB" sz="3267" b="1" dirty="0" err="1">
                <a:solidFill>
                  <a:srgbClr val="000000"/>
                </a:solidFill>
              </a:rPr>
              <a:t>Sivanesan</a:t>
            </a:r>
            <a:r>
              <a:rPr lang="en-GB" sz="3267" dirty="0" err="1">
                <a:solidFill>
                  <a:srgbClr val="000000"/>
                </a:solidFill>
              </a:rPr>
              <a:t>,</a:t>
            </a:r>
            <a:r>
              <a:rPr lang="en-GB" sz="3267" dirty="0">
                <a:solidFill>
                  <a:srgbClr val="000000"/>
                </a:solidFill>
              </a:rPr>
              <a:t> Foundation Year 2 Doctor</a:t>
            </a:r>
          </a:p>
          <a:p>
            <a:r>
              <a:rPr lang="en-GB" sz="3267" dirty="0">
                <a:solidFill>
                  <a:srgbClr val="000000"/>
                </a:solidFill>
              </a:rPr>
              <a:t>Royal Papworth Hospital NHS Foundation Trust</a:t>
            </a:r>
          </a:p>
          <a:p>
            <a:r>
              <a:rPr lang="en-GB" sz="3267" dirty="0">
                <a:solidFill>
                  <a:srgbClr val="000000"/>
                </a:solidFill>
              </a:rPr>
              <a:t>kesavan.sivanesan@nhs.net</a:t>
            </a:r>
          </a:p>
        </p:txBody>
      </p:sp>
      <p:sp>
        <p:nvSpPr>
          <p:cNvPr id="11" name="Line 12">
            <a:extLst>
              <a:ext uri="{FF2B5EF4-FFF2-40B4-BE49-F238E27FC236}">
                <a16:creationId xmlns:a16="http://schemas.microsoft.com/office/drawing/2014/main" id="{67F2CB98-3466-7DB1-73FE-FC7A1CC57A71}"/>
              </a:ext>
            </a:extLst>
          </p:cNvPr>
          <p:cNvSpPr>
            <a:spLocks noChangeShapeType="1"/>
          </p:cNvSpPr>
          <p:nvPr/>
        </p:nvSpPr>
        <p:spPr bwMode="auto">
          <a:xfrm>
            <a:off x="588159" y="3409427"/>
            <a:ext cx="49523364" cy="0"/>
          </a:xfrm>
          <a:prstGeom prst="line">
            <a:avLst/>
          </a:prstGeom>
          <a:noFill/>
          <a:ln w="19050">
            <a:solidFill>
              <a:srgbClr val="FF99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2800"/>
          </a:p>
        </p:txBody>
      </p:sp>
      <p:sp>
        <p:nvSpPr>
          <p:cNvPr id="2" name="pole tekstowe 1">
            <a:extLst>
              <a:ext uri="{FF2B5EF4-FFF2-40B4-BE49-F238E27FC236}">
                <a16:creationId xmlns:a16="http://schemas.microsoft.com/office/drawing/2014/main" id="{74B4265E-33A8-B218-2729-15B47931FBBE}"/>
              </a:ext>
            </a:extLst>
          </p:cNvPr>
          <p:cNvSpPr txBox="1"/>
          <p:nvPr/>
        </p:nvSpPr>
        <p:spPr>
          <a:xfrm>
            <a:off x="8566484" y="914400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pl-PL"/>
          </a:p>
        </p:txBody>
      </p:sp>
      <p:sp>
        <p:nvSpPr>
          <p:cNvPr id="9" name="TextBox 8"/>
          <p:cNvSpPr txBox="1"/>
          <p:nvPr/>
        </p:nvSpPr>
        <p:spPr>
          <a:xfrm>
            <a:off x="10465377" y="27770059"/>
            <a:ext cx="30275646" cy="8822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5133" b="1" i="1" dirty="0">
                <a:solidFill>
                  <a:schemeClr val="bg1"/>
                </a:solidFill>
              </a:rPr>
              <a:t>“Most patients required escalation of analgesia following </a:t>
            </a:r>
            <a:r>
              <a:rPr lang="en-GB" sz="5133" b="1" i="1" dirty="0" err="1">
                <a:solidFill>
                  <a:schemeClr val="bg1"/>
                </a:solidFill>
              </a:rPr>
              <a:t>extubation</a:t>
            </a:r>
            <a:r>
              <a:rPr lang="en-GB" sz="5133" b="1" i="1" dirty="0">
                <a:solidFill>
                  <a:schemeClr val="bg1"/>
                </a:solidFill>
              </a:rPr>
              <a:t> despite protocolised early analgesia.” </a:t>
            </a:r>
          </a:p>
        </p:txBody>
      </p:sp>
      <p:grpSp>
        <p:nvGrpSpPr>
          <p:cNvPr id="98" name="Group 97">
            <a:extLst>
              <a:ext uri="{FF2B5EF4-FFF2-40B4-BE49-F238E27FC236}">
                <a16:creationId xmlns:a16="http://schemas.microsoft.com/office/drawing/2014/main" id="{EA73947A-817E-BA09-1AB0-4DC0ECD3EF17}"/>
              </a:ext>
            </a:extLst>
          </p:cNvPr>
          <p:cNvGrpSpPr/>
          <p:nvPr/>
        </p:nvGrpSpPr>
        <p:grpSpPr>
          <a:xfrm>
            <a:off x="15495815" y="8818869"/>
            <a:ext cx="22510088" cy="11645558"/>
            <a:chOff x="15495815" y="8818870"/>
            <a:chExt cx="22510088" cy="11645558"/>
          </a:xfrm>
        </p:grpSpPr>
        <p:grpSp>
          <p:nvGrpSpPr>
            <p:cNvPr id="50" name="Group 49">
              <a:extLst>
                <a:ext uri="{FF2B5EF4-FFF2-40B4-BE49-F238E27FC236}">
                  <a16:creationId xmlns:a16="http://schemas.microsoft.com/office/drawing/2014/main" id="{0026047A-03BC-B066-7C52-8AD8F32994F9}"/>
                </a:ext>
              </a:extLst>
            </p:cNvPr>
            <p:cNvGrpSpPr/>
            <p:nvPr/>
          </p:nvGrpSpPr>
          <p:grpSpPr>
            <a:xfrm>
              <a:off x="15495815" y="8818870"/>
              <a:ext cx="11627717" cy="11645558"/>
              <a:chOff x="655962" y="17015231"/>
              <a:chExt cx="11627717" cy="11645558"/>
            </a:xfrm>
          </p:grpSpPr>
          <p:pic>
            <p:nvPicPr>
              <p:cNvPr id="41" name="Graphic 40">
                <a:extLst>
                  <a:ext uri="{FF2B5EF4-FFF2-40B4-BE49-F238E27FC236}">
                    <a16:creationId xmlns:a16="http://schemas.microsoft.com/office/drawing/2014/main" id="{9E0B0A96-177F-C281-966C-23B3D5A6B847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>
                <a:extLst>
                  <a:ext uri="{96DAC541-7B7A-43D3-8B79-37D633B846F1}">
                    <asvg:svgBlip xmlns:asvg="http://schemas.microsoft.com/office/drawing/2016/SVG/main" r:embed="rId12"/>
                  </a:ext>
                </a:extLst>
              </a:blip>
              <a:srcRect/>
              <a:stretch/>
            </p:blipFill>
            <p:spPr>
              <a:xfrm>
                <a:off x="883079" y="17015231"/>
                <a:ext cx="11094123" cy="11094123"/>
              </a:xfrm>
              <a:prstGeom prst="rect">
                <a:avLst/>
              </a:prstGeom>
            </p:spPr>
          </p:pic>
          <p:sp>
            <p:nvSpPr>
              <p:cNvPr id="45" name="TextBox 44">
                <a:extLst>
                  <a:ext uri="{FF2B5EF4-FFF2-40B4-BE49-F238E27FC236}">
                    <a16:creationId xmlns:a16="http://schemas.microsoft.com/office/drawing/2014/main" id="{53DD88C0-A659-FEB1-6A27-1D6A513FD9BA}"/>
                  </a:ext>
                </a:extLst>
              </p:cNvPr>
              <p:cNvSpPr txBox="1"/>
              <p:nvPr/>
            </p:nvSpPr>
            <p:spPr>
              <a:xfrm>
                <a:off x="655962" y="28137569"/>
                <a:ext cx="11627717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800" i="1" dirty="0">
                    <a:solidFill>
                      <a:schemeClr val="bg1">
                        <a:lumMod val="50000"/>
                      </a:schemeClr>
                    </a:solidFill>
                  </a:rPr>
                  <a:t>Figure 2 – Reasons for delayed first sedation break. </a:t>
                </a:r>
              </a:p>
            </p:txBody>
          </p:sp>
        </p:grpSp>
        <p:grpSp>
          <p:nvGrpSpPr>
            <p:cNvPr id="49" name="Group 48">
              <a:extLst>
                <a:ext uri="{FF2B5EF4-FFF2-40B4-BE49-F238E27FC236}">
                  <a16:creationId xmlns:a16="http://schemas.microsoft.com/office/drawing/2014/main" id="{F5CEA5CB-DBCC-2B42-6F0F-A0D2EF193FF4}"/>
                </a:ext>
              </a:extLst>
            </p:cNvPr>
            <p:cNvGrpSpPr/>
            <p:nvPr/>
          </p:nvGrpSpPr>
          <p:grpSpPr>
            <a:xfrm>
              <a:off x="27884378" y="9919808"/>
              <a:ext cx="10121525" cy="9443682"/>
              <a:chOff x="29279848" y="4131663"/>
              <a:chExt cx="10121525" cy="9443682"/>
            </a:xfrm>
          </p:grpSpPr>
          <p:pic>
            <p:nvPicPr>
              <p:cNvPr id="42" name="Graphic 41">
                <a:extLst>
                  <a:ext uri="{FF2B5EF4-FFF2-40B4-BE49-F238E27FC236}">
                    <a16:creationId xmlns:a16="http://schemas.microsoft.com/office/drawing/2014/main" id="{C7163458-55E7-0DE8-D76A-0AEA64278B8A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>
                <a:extLst>
                  <a:ext uri="{96DAC541-7B7A-43D3-8B79-37D633B846F1}">
                    <asvg:svgBlip xmlns:asvg="http://schemas.microsoft.com/office/drawing/2016/SVG/main" r:embed="rId13"/>
                  </a:ext>
                </a:extLst>
              </a:blip>
              <a:srcRect/>
              <a:stretch/>
            </p:blipFill>
            <p:spPr>
              <a:xfrm>
                <a:off x="29279848" y="4131663"/>
                <a:ext cx="10121525" cy="8923812"/>
              </a:xfrm>
              <a:prstGeom prst="rect">
                <a:avLst/>
              </a:prstGeom>
            </p:spPr>
          </p:pic>
          <p:sp>
            <p:nvSpPr>
              <p:cNvPr id="46" name="TextBox 45">
                <a:extLst>
                  <a:ext uri="{FF2B5EF4-FFF2-40B4-BE49-F238E27FC236}">
                    <a16:creationId xmlns:a16="http://schemas.microsoft.com/office/drawing/2014/main" id="{EEA6A6FF-BB99-9FD8-C568-9A989A3AD7BF}"/>
                  </a:ext>
                </a:extLst>
              </p:cNvPr>
              <p:cNvSpPr txBox="1"/>
              <p:nvPr/>
            </p:nvSpPr>
            <p:spPr>
              <a:xfrm>
                <a:off x="29279848" y="13052125"/>
                <a:ext cx="9534496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800" i="1" dirty="0">
                    <a:solidFill>
                      <a:schemeClr val="bg1">
                        <a:lumMod val="50000"/>
                      </a:schemeClr>
                    </a:solidFill>
                  </a:rPr>
                  <a:t>Figure 3 – Changes made after first failed sedation break</a:t>
                </a:r>
              </a:p>
            </p:txBody>
          </p:sp>
        </p:grpSp>
      </p:grpSp>
      <p:sp>
        <p:nvSpPr>
          <p:cNvPr id="57" name="TextBox 56">
            <a:extLst>
              <a:ext uri="{FF2B5EF4-FFF2-40B4-BE49-F238E27FC236}">
                <a16:creationId xmlns:a16="http://schemas.microsoft.com/office/drawing/2014/main" id="{12192D39-0F82-5187-FA65-5FB3A7CD85CF}"/>
              </a:ext>
            </a:extLst>
          </p:cNvPr>
          <p:cNvSpPr txBox="1"/>
          <p:nvPr/>
        </p:nvSpPr>
        <p:spPr>
          <a:xfrm>
            <a:off x="580716" y="8771541"/>
            <a:ext cx="14154253" cy="8514636"/>
          </a:xfrm>
          <a:prstGeom prst="roundRect">
            <a:avLst>
              <a:gd name="adj" fmla="val 2681"/>
            </a:avLst>
          </a:prstGeom>
          <a:ln>
            <a:solidFill>
              <a:schemeClr val="accent6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GB" sz="4800" b="1" dirty="0">
                <a:solidFill>
                  <a:srgbClr val="102450"/>
                </a:solidFill>
              </a:rPr>
              <a:t>Methods</a:t>
            </a:r>
            <a:endParaRPr lang="en-GB" sz="3800" b="1" dirty="0">
              <a:solidFill>
                <a:srgbClr val="102450"/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3800" dirty="0">
                <a:solidFill>
                  <a:srgbClr val="000000"/>
                </a:solidFill>
              </a:rPr>
              <a:t>Retrospective single-centre cohort study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3800" dirty="0">
                <a:solidFill>
                  <a:srgbClr val="000000"/>
                </a:solidFill>
              </a:rPr>
              <a:t>Study period: 01.03.2025 – 30.08.2025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3800" dirty="0">
                <a:solidFill>
                  <a:srgbClr val="000000"/>
                </a:solidFill>
              </a:rPr>
              <a:t>Underwent isolated pulmonary endarterectomy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3800" dirty="0">
                <a:solidFill>
                  <a:srgbClr val="000000"/>
                </a:solidFill>
              </a:rPr>
              <a:t>All patients were managed according to standardised ‘Enhanced Recovery Unit (ERU)’ pathway in a nurse-led unit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3800" dirty="0">
                <a:solidFill>
                  <a:srgbClr val="000000"/>
                </a:solidFill>
              </a:rPr>
              <a:t>Key outcomes 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GB" sz="3800" dirty="0"/>
              <a:t>Time to sedation break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GB" sz="3800" dirty="0"/>
              <a:t>Time to </a:t>
            </a:r>
            <a:r>
              <a:rPr lang="en-GB" sz="3800" dirty="0" err="1"/>
              <a:t>extubation</a:t>
            </a:r>
            <a:endParaRPr lang="en-GB" sz="3800" dirty="0"/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GB" sz="3800" dirty="0"/>
              <a:t>Time to analgesic escalation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GB" sz="3800" dirty="0"/>
              <a:t>Time to mobilisation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GB" sz="3800" dirty="0"/>
              <a:t>Time to discharge from the critical care area (CCA)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GB" sz="3800" dirty="0"/>
              <a:t>Pain was assessed using maximal recorded numerical rating scores.</a:t>
            </a:r>
            <a:endParaRPr lang="en-GB" sz="3800" dirty="0">
              <a:solidFill>
                <a:srgbClr val="00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56625" y="17690874"/>
            <a:ext cx="14158191" cy="9788723"/>
          </a:xfrm>
          <a:prstGeom prst="roundRect">
            <a:avLst>
              <a:gd name="adj" fmla="val 2548"/>
            </a:avLst>
          </a:prstGeom>
          <a:ln>
            <a:solidFill>
              <a:schemeClr val="accent6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sz="4800" b="1" dirty="0">
                <a:solidFill>
                  <a:srgbClr val="102450"/>
                </a:solidFill>
              </a:rPr>
              <a:t>Results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GB" sz="3600" dirty="0">
                <a:solidFill>
                  <a:srgbClr val="000000"/>
                </a:solidFill>
              </a:rPr>
              <a:t>64 patients were included, median age 61 [Range 21-84] years.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GB" sz="3600" dirty="0">
                <a:solidFill>
                  <a:srgbClr val="000000"/>
                </a:solidFill>
              </a:rPr>
              <a:t>The time to first sedation break – median 9.9 [IQR 7.2-15.9] hours.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GB" sz="3600" dirty="0">
                <a:solidFill>
                  <a:srgbClr val="000000"/>
                </a:solidFill>
              </a:rPr>
              <a:t>IV paracetamol was administered early after transfer - median 2.6 [IQR 2-4.1] hours. 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GB" sz="3600" dirty="0">
                <a:solidFill>
                  <a:srgbClr val="000000"/>
                </a:solidFill>
              </a:rPr>
              <a:t>The first sedation break was delayed in 43 cases (66%), generally defined as &gt;12 hours after transfer (Figure 2).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GB" sz="3600" dirty="0">
                <a:solidFill>
                  <a:srgbClr val="000000"/>
                </a:solidFill>
              </a:rPr>
              <a:t>21 patients (33%) required re-sedation after initial sedation break.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GB" sz="3600" dirty="0">
                <a:solidFill>
                  <a:srgbClr val="000000"/>
                </a:solidFill>
              </a:rPr>
              <a:t>The most frequent causes of </a:t>
            </a:r>
            <a:r>
              <a:rPr lang="en-GB" sz="3600" dirty="0" err="1">
                <a:solidFill>
                  <a:srgbClr val="000000"/>
                </a:solidFill>
              </a:rPr>
              <a:t>resedation</a:t>
            </a:r>
            <a:r>
              <a:rPr lang="en-GB" sz="3600" dirty="0">
                <a:solidFill>
                  <a:srgbClr val="000000"/>
                </a:solidFill>
              </a:rPr>
              <a:t> were inadequate gas exchange (n=15) and cardiovascular instability (n=13) (Figure 3).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GB" sz="3600" dirty="0">
                <a:solidFill>
                  <a:srgbClr val="000000"/>
                </a:solidFill>
              </a:rPr>
              <a:t>Median maximal numerical pain score, using a 0–10 scale (0 = lowest, 10 = highest), was 4.5 [IQR 3-7].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GB" sz="3600" dirty="0">
                <a:solidFill>
                  <a:srgbClr val="000000"/>
                </a:solidFill>
              </a:rPr>
              <a:t>Escalation of analgesia, most commonly to codeine, was required in 87.5% of patients and occurred at a median of 20 [IQR 16.7-29.3] hours (Figure 3), predominantly after </a:t>
            </a:r>
            <a:r>
              <a:rPr lang="en-GB" sz="3600" dirty="0" err="1">
                <a:solidFill>
                  <a:srgbClr val="000000"/>
                </a:solidFill>
              </a:rPr>
              <a:t>extubation</a:t>
            </a:r>
            <a:r>
              <a:rPr lang="en-GB" sz="3600" dirty="0">
                <a:solidFill>
                  <a:srgbClr val="000000"/>
                </a:solidFill>
              </a:rPr>
              <a:t> (Figure 4).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GB" sz="3600" dirty="0">
                <a:solidFill>
                  <a:srgbClr val="000000"/>
                </a:solidFill>
              </a:rPr>
              <a:t>Median time to mobilisation was 25.7 [IQR 19.7-40.2] hours.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GB" sz="3600" dirty="0">
                <a:solidFill>
                  <a:srgbClr val="000000"/>
                </a:solidFill>
              </a:rPr>
              <a:t>Median time to discharge from CCA was 45.2 [IQR 41.4-67] hours.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65330169-1E3A-1D8E-54B7-7DB1A2402D97}"/>
              </a:ext>
            </a:extLst>
          </p:cNvPr>
          <p:cNvSpPr txBox="1"/>
          <p:nvPr/>
        </p:nvSpPr>
        <p:spPr>
          <a:xfrm>
            <a:off x="38766749" y="4548134"/>
            <a:ext cx="11497174" cy="10254853"/>
          </a:xfrm>
          <a:prstGeom prst="roundRect">
            <a:avLst>
              <a:gd name="adj" fmla="val 2558"/>
            </a:avLst>
          </a:prstGeom>
          <a:ln>
            <a:solidFill>
              <a:schemeClr val="accent6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GB" sz="5400" b="1" dirty="0">
                <a:solidFill>
                  <a:srgbClr val="102450"/>
                </a:solidFill>
              </a:rPr>
              <a:t>Discussion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GB" sz="4000" dirty="0">
                <a:solidFill>
                  <a:srgbClr val="102450"/>
                </a:solidFill>
              </a:rPr>
              <a:t>Pulmonary endarterectomy are necessarily carried out in a high-risk group with severe haemodynamic compromise. 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GB" sz="4000" dirty="0">
                <a:solidFill>
                  <a:srgbClr val="102450"/>
                </a:solidFill>
              </a:rPr>
              <a:t>Close monitoring and avoidance of routine opioid administration is preferred to enable early neurological assessment and close monitoring in the early post-operative period.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GB" sz="4000" dirty="0">
                <a:solidFill>
                  <a:srgbClr val="102450"/>
                </a:solidFill>
              </a:rPr>
              <a:t>Despite analgesia being administered in the early, most patients required escalation to codeine. 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GB" sz="4000" dirty="0">
                <a:solidFill>
                  <a:srgbClr val="102450"/>
                </a:solidFill>
              </a:rPr>
              <a:t>The time course of analgesia escalation may suggest that clinically significant pain emerges in the early post-</a:t>
            </a:r>
            <a:r>
              <a:rPr lang="en-GB" sz="4000" dirty="0" err="1">
                <a:solidFill>
                  <a:srgbClr val="102450"/>
                </a:solidFill>
              </a:rPr>
              <a:t>extubation</a:t>
            </a:r>
            <a:r>
              <a:rPr lang="en-GB" sz="4000" dirty="0">
                <a:solidFill>
                  <a:srgbClr val="102450"/>
                </a:solidFill>
              </a:rPr>
              <a:t> phase rather than deep sedation.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GB" sz="4000" dirty="0">
                <a:solidFill>
                  <a:srgbClr val="102450"/>
                </a:solidFill>
              </a:rPr>
              <a:t>Uncontrolled pain has not been shown to be a key factor in driving </a:t>
            </a:r>
            <a:r>
              <a:rPr lang="en-GB" sz="4000" dirty="0" err="1">
                <a:solidFill>
                  <a:srgbClr val="102450"/>
                </a:solidFill>
              </a:rPr>
              <a:t>resedation</a:t>
            </a:r>
            <a:r>
              <a:rPr lang="en-GB" sz="4000" dirty="0">
                <a:solidFill>
                  <a:srgbClr val="102450"/>
                </a:solidFill>
              </a:rPr>
              <a:t>. </a:t>
            </a:r>
          </a:p>
        </p:txBody>
      </p:sp>
      <p:grpSp>
        <p:nvGrpSpPr>
          <p:cNvPr id="97" name="Group 96">
            <a:extLst>
              <a:ext uri="{FF2B5EF4-FFF2-40B4-BE49-F238E27FC236}">
                <a16:creationId xmlns:a16="http://schemas.microsoft.com/office/drawing/2014/main" id="{198B2760-EDA5-B264-A291-0682EA85589F}"/>
              </a:ext>
            </a:extLst>
          </p:cNvPr>
          <p:cNvGrpSpPr/>
          <p:nvPr/>
        </p:nvGrpSpPr>
        <p:grpSpPr>
          <a:xfrm>
            <a:off x="15292660" y="3975663"/>
            <a:ext cx="22918365" cy="3780147"/>
            <a:chOff x="15507228" y="4759869"/>
            <a:chExt cx="22918365" cy="3780147"/>
          </a:xfrm>
        </p:grpSpPr>
        <p:sp>
          <p:nvSpPr>
            <p:cNvPr id="66" name="TextBox 65">
              <a:extLst>
                <a:ext uri="{FF2B5EF4-FFF2-40B4-BE49-F238E27FC236}">
                  <a16:creationId xmlns:a16="http://schemas.microsoft.com/office/drawing/2014/main" id="{538E02DE-2E8F-E9AE-A42D-A53DE6E3CF9D}"/>
                </a:ext>
              </a:extLst>
            </p:cNvPr>
            <p:cNvSpPr txBox="1"/>
            <p:nvPr/>
          </p:nvSpPr>
          <p:spPr>
            <a:xfrm>
              <a:off x="15507228" y="6662579"/>
              <a:ext cx="3133760" cy="144655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en-GB" sz="4800" b="1" dirty="0">
                  <a:solidFill>
                    <a:srgbClr val="102450"/>
                  </a:solidFill>
                </a:rPr>
                <a:t>64 </a:t>
              </a:r>
            </a:p>
            <a:p>
              <a:pPr algn="ctr"/>
              <a:r>
                <a:rPr lang="en-GB" sz="4000" b="1" dirty="0">
                  <a:solidFill>
                    <a:srgbClr val="102450"/>
                  </a:solidFill>
                </a:rPr>
                <a:t>Patients</a:t>
              </a:r>
            </a:p>
          </p:txBody>
        </p:sp>
        <p:sp>
          <p:nvSpPr>
            <p:cNvPr id="72" name="TextBox 71">
              <a:extLst>
                <a:ext uri="{FF2B5EF4-FFF2-40B4-BE49-F238E27FC236}">
                  <a16:creationId xmlns:a16="http://schemas.microsoft.com/office/drawing/2014/main" id="{0A4D47A8-6A32-C747-9917-719ED3D956C1}"/>
                </a:ext>
              </a:extLst>
            </p:cNvPr>
            <p:cNvSpPr txBox="1"/>
            <p:nvPr/>
          </p:nvSpPr>
          <p:spPr>
            <a:xfrm>
              <a:off x="30414464" y="6662579"/>
              <a:ext cx="4278650" cy="1877437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en-GB" sz="4400" b="1" dirty="0">
                  <a:solidFill>
                    <a:srgbClr val="102450"/>
                  </a:solidFill>
                </a:rPr>
                <a:t>4.5/10 </a:t>
              </a:r>
            </a:p>
            <a:p>
              <a:pPr algn="ctr"/>
              <a:r>
                <a:rPr lang="en-GB" sz="3600" b="1" dirty="0">
                  <a:solidFill>
                    <a:srgbClr val="102450"/>
                  </a:solidFill>
                </a:rPr>
                <a:t>Median maximal pain score</a:t>
              </a:r>
            </a:p>
          </p:txBody>
        </p:sp>
        <p:sp>
          <p:nvSpPr>
            <p:cNvPr id="73" name="TextBox 72">
              <a:extLst>
                <a:ext uri="{FF2B5EF4-FFF2-40B4-BE49-F238E27FC236}">
                  <a16:creationId xmlns:a16="http://schemas.microsoft.com/office/drawing/2014/main" id="{EC94E4E8-AA30-47D5-8C79-E6239D42F4B0}"/>
                </a:ext>
              </a:extLst>
            </p:cNvPr>
            <p:cNvSpPr txBox="1"/>
            <p:nvPr/>
          </p:nvSpPr>
          <p:spPr>
            <a:xfrm>
              <a:off x="34411062" y="6662579"/>
              <a:ext cx="4014531" cy="1323439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en-GB" sz="4400" b="1" dirty="0">
                  <a:solidFill>
                    <a:srgbClr val="102450"/>
                  </a:solidFill>
                </a:rPr>
                <a:t>25.7 hrs </a:t>
              </a:r>
            </a:p>
            <a:p>
              <a:pPr algn="ctr"/>
              <a:r>
                <a:rPr lang="en-GB" sz="3600" b="1" dirty="0">
                  <a:solidFill>
                    <a:srgbClr val="102450"/>
                  </a:solidFill>
                </a:rPr>
                <a:t>to mobilisation </a:t>
              </a:r>
            </a:p>
          </p:txBody>
        </p:sp>
        <p:sp>
          <p:nvSpPr>
            <p:cNvPr id="74" name="TextBox 73">
              <a:extLst>
                <a:ext uri="{FF2B5EF4-FFF2-40B4-BE49-F238E27FC236}">
                  <a16:creationId xmlns:a16="http://schemas.microsoft.com/office/drawing/2014/main" id="{19074B5C-1CFD-4775-E741-584B752B46D4}"/>
                </a:ext>
              </a:extLst>
            </p:cNvPr>
            <p:cNvSpPr txBox="1"/>
            <p:nvPr/>
          </p:nvSpPr>
          <p:spPr>
            <a:xfrm>
              <a:off x="26865678" y="6662579"/>
              <a:ext cx="3647141" cy="1877437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en-GB" sz="4400" b="1" dirty="0">
                  <a:solidFill>
                    <a:srgbClr val="102450"/>
                  </a:solidFill>
                </a:rPr>
                <a:t>20 hrs </a:t>
              </a:r>
            </a:p>
            <a:p>
              <a:pPr algn="ctr"/>
              <a:r>
                <a:rPr lang="en-GB" sz="3600" b="1" dirty="0">
                  <a:solidFill>
                    <a:srgbClr val="102450"/>
                  </a:solidFill>
                </a:rPr>
                <a:t>to analgesia escalation </a:t>
              </a:r>
            </a:p>
          </p:txBody>
        </p:sp>
        <p:sp>
          <p:nvSpPr>
            <p:cNvPr id="75" name="TextBox 74">
              <a:extLst>
                <a:ext uri="{FF2B5EF4-FFF2-40B4-BE49-F238E27FC236}">
                  <a16:creationId xmlns:a16="http://schemas.microsoft.com/office/drawing/2014/main" id="{10E3275E-F17A-1884-EF97-462DB5B2A66C}"/>
                </a:ext>
              </a:extLst>
            </p:cNvPr>
            <p:cNvSpPr txBox="1"/>
            <p:nvPr/>
          </p:nvSpPr>
          <p:spPr>
            <a:xfrm>
              <a:off x="19413387" y="6662579"/>
              <a:ext cx="3090369" cy="1323439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en-GB" sz="4400" b="1" dirty="0">
                  <a:solidFill>
                    <a:srgbClr val="102450"/>
                  </a:solidFill>
                </a:rPr>
                <a:t>17.4 hrs </a:t>
              </a:r>
            </a:p>
            <a:p>
              <a:pPr algn="ctr"/>
              <a:r>
                <a:rPr lang="en-GB" sz="3600" b="1" dirty="0">
                  <a:solidFill>
                    <a:srgbClr val="102450"/>
                  </a:solidFill>
                </a:rPr>
                <a:t>to </a:t>
              </a:r>
              <a:r>
                <a:rPr lang="en-GB" sz="3600" b="1" dirty="0" err="1">
                  <a:solidFill>
                    <a:srgbClr val="102450"/>
                  </a:solidFill>
                </a:rPr>
                <a:t>extubation</a:t>
              </a:r>
              <a:endParaRPr lang="en-GB" sz="3600" b="1" dirty="0">
                <a:solidFill>
                  <a:srgbClr val="102450"/>
                </a:solidFill>
              </a:endParaRPr>
            </a:p>
          </p:txBody>
        </p:sp>
        <p:pic>
          <p:nvPicPr>
            <p:cNvPr id="30" name="Graphic 29">
              <a:extLst>
                <a:ext uri="{FF2B5EF4-FFF2-40B4-BE49-F238E27FC236}">
                  <a16:creationId xmlns:a16="http://schemas.microsoft.com/office/drawing/2014/main" id="{050B1040-1A68-1377-6F38-131BF875295E}"/>
                </a:ext>
              </a:extLst>
            </p:cNvPr>
            <p:cNvPicPr>
              <a:picLocks noChangeAspect="1"/>
            </p:cNvPicPr>
            <p:nvPr/>
          </p:nvPicPr>
          <p:blipFill>
            <a:blip>
              <a:extLst>
                <a:ext uri="{96DAC541-7B7A-43D3-8B79-37D633B846F1}">
                  <asvg:svgBlip xmlns:asvg="http://schemas.microsoft.com/office/drawing/2016/SVG/main" r:embed="rId14"/>
                </a:ext>
              </a:extLst>
            </a:blip>
            <a:stretch>
              <a:fillRect/>
            </a:stretch>
          </p:blipFill>
          <p:spPr>
            <a:xfrm>
              <a:off x="27783130" y="4759869"/>
              <a:ext cx="1800000" cy="1800000"/>
            </a:xfrm>
            <a:prstGeom prst="rect">
              <a:avLst/>
            </a:prstGeom>
          </p:spPr>
        </p:pic>
        <p:pic>
          <p:nvPicPr>
            <p:cNvPr id="53" name="Graphic 52">
              <a:extLst>
                <a:ext uri="{FF2B5EF4-FFF2-40B4-BE49-F238E27FC236}">
                  <a16:creationId xmlns:a16="http://schemas.microsoft.com/office/drawing/2014/main" id="{E6B50C90-3BD3-686A-BB48-778103023072}"/>
                </a:ext>
              </a:extLst>
            </p:cNvPr>
            <p:cNvPicPr>
              <a:picLocks noChangeAspect="1"/>
            </p:cNvPicPr>
            <p:nvPr/>
          </p:nvPicPr>
          <p:blipFill>
            <a:blip>
              <a:extLst>
                <a:ext uri="{96DAC541-7B7A-43D3-8B79-37D633B846F1}">
                  <asvg:svgBlip xmlns:asvg="http://schemas.microsoft.com/office/drawing/2016/SVG/main" r:embed="rId15"/>
                </a:ext>
              </a:extLst>
            </a:blip>
            <a:stretch>
              <a:fillRect/>
            </a:stretch>
          </p:blipFill>
          <p:spPr>
            <a:xfrm>
              <a:off x="35512209" y="4759869"/>
              <a:ext cx="1800000" cy="1800000"/>
            </a:xfrm>
            <a:prstGeom prst="rect">
              <a:avLst/>
            </a:prstGeom>
          </p:spPr>
        </p:pic>
        <p:pic>
          <p:nvPicPr>
            <p:cNvPr id="55" name="Graphic 54">
              <a:extLst>
                <a:ext uri="{FF2B5EF4-FFF2-40B4-BE49-F238E27FC236}">
                  <a16:creationId xmlns:a16="http://schemas.microsoft.com/office/drawing/2014/main" id="{02D0C851-2CEC-F7D9-EEB6-165676A80F47}"/>
                </a:ext>
              </a:extLst>
            </p:cNvPr>
            <p:cNvPicPr>
              <a:picLocks noChangeAspect="1"/>
            </p:cNvPicPr>
            <p:nvPr/>
          </p:nvPicPr>
          <p:blipFill>
            <a:blip>
              <a:extLst>
                <a:ext uri="{96DAC541-7B7A-43D3-8B79-37D633B846F1}">
                  <asvg:svgBlip xmlns:asvg="http://schemas.microsoft.com/office/drawing/2016/SVG/main" r:embed="rId16"/>
                </a:ext>
              </a:extLst>
            </a:blip>
            <a:stretch>
              <a:fillRect/>
            </a:stretch>
          </p:blipFill>
          <p:spPr>
            <a:xfrm>
              <a:off x="31647670" y="4759869"/>
              <a:ext cx="1800000" cy="1800000"/>
            </a:xfrm>
            <a:prstGeom prst="rect">
              <a:avLst/>
            </a:prstGeom>
          </p:spPr>
        </p:pic>
        <p:pic>
          <p:nvPicPr>
            <p:cNvPr id="59" name="Graphic 58">
              <a:extLst>
                <a:ext uri="{FF2B5EF4-FFF2-40B4-BE49-F238E27FC236}">
                  <a16:creationId xmlns:a16="http://schemas.microsoft.com/office/drawing/2014/main" id="{2F02DA2C-ABEA-0F1C-75D9-2C6DA0F892FF}"/>
                </a:ext>
              </a:extLst>
            </p:cNvPr>
            <p:cNvPicPr>
              <a:picLocks noChangeAspect="1"/>
            </p:cNvPicPr>
            <p:nvPr/>
          </p:nvPicPr>
          <p:blipFill>
            <a:blip>
              <a:extLst>
                <a:ext uri="{96DAC541-7B7A-43D3-8B79-37D633B846F1}">
                  <asvg:svgBlip xmlns:asvg="http://schemas.microsoft.com/office/drawing/2016/SVG/main" r:embed="rId17"/>
                </a:ext>
              </a:extLst>
            </a:blip>
            <a:stretch>
              <a:fillRect/>
            </a:stretch>
          </p:blipFill>
          <p:spPr>
            <a:xfrm>
              <a:off x="16189510" y="4759869"/>
              <a:ext cx="1800000" cy="1800000"/>
            </a:xfrm>
            <a:prstGeom prst="rect">
              <a:avLst/>
            </a:prstGeom>
          </p:spPr>
        </p:pic>
        <p:pic>
          <p:nvPicPr>
            <p:cNvPr id="34" name="Graphic 33">
              <a:extLst>
                <a:ext uri="{FF2B5EF4-FFF2-40B4-BE49-F238E27FC236}">
                  <a16:creationId xmlns:a16="http://schemas.microsoft.com/office/drawing/2014/main" id="{0BB1705E-242C-C2A0-1697-31F31CFA3955}"/>
                </a:ext>
              </a:extLst>
            </p:cNvPr>
            <p:cNvPicPr>
              <a:picLocks noChangeAspect="1"/>
            </p:cNvPicPr>
            <p:nvPr/>
          </p:nvPicPr>
          <p:blipFill>
            <a:blip>
              <a:extLst>
                <a:ext uri="{96DAC541-7B7A-43D3-8B79-37D633B846F1}">
                  <asvg:svgBlip xmlns:asvg="http://schemas.microsoft.com/office/drawing/2016/SVG/main" r:embed="rId18"/>
                </a:ext>
              </a:extLst>
            </a:blip>
            <a:stretch>
              <a:fillRect/>
            </a:stretch>
          </p:blipFill>
          <p:spPr>
            <a:xfrm>
              <a:off x="20054050" y="4759869"/>
              <a:ext cx="1800000" cy="1800000"/>
            </a:xfrm>
            <a:prstGeom prst="rect">
              <a:avLst/>
            </a:prstGeom>
          </p:spPr>
        </p:pic>
        <p:pic>
          <p:nvPicPr>
            <p:cNvPr id="47" name="Graphic 46">
              <a:extLst>
                <a:ext uri="{FF2B5EF4-FFF2-40B4-BE49-F238E27FC236}">
                  <a16:creationId xmlns:a16="http://schemas.microsoft.com/office/drawing/2014/main" id="{76B100C5-836E-F2FC-3C17-AE1709E17EE3}"/>
                </a:ext>
              </a:extLst>
            </p:cNvPr>
            <p:cNvPicPr>
              <a:picLocks noChangeAspect="1"/>
            </p:cNvPicPr>
            <p:nvPr/>
          </p:nvPicPr>
          <p:blipFill>
            <a:blip>
              <a:extLst>
                <a:ext uri="{96DAC541-7B7A-43D3-8B79-37D633B846F1}">
                  <asvg:svgBlip xmlns:asvg="http://schemas.microsoft.com/office/drawing/2016/SVG/main" r:embed="rId19"/>
                </a:ext>
              </a:extLst>
            </a:blip>
            <a:stretch>
              <a:fillRect/>
            </a:stretch>
          </p:blipFill>
          <p:spPr>
            <a:xfrm>
              <a:off x="23918590" y="4759869"/>
              <a:ext cx="1800000" cy="1800000"/>
            </a:xfrm>
            <a:prstGeom prst="rect">
              <a:avLst/>
            </a:prstGeom>
          </p:spPr>
        </p:pic>
        <p:sp>
          <p:nvSpPr>
            <p:cNvPr id="76" name="TextBox 75">
              <a:extLst>
                <a:ext uri="{FF2B5EF4-FFF2-40B4-BE49-F238E27FC236}">
                  <a16:creationId xmlns:a16="http://schemas.microsoft.com/office/drawing/2014/main" id="{33721EAC-763C-4BD0-802C-86E98ADC2894}"/>
                </a:ext>
              </a:extLst>
            </p:cNvPr>
            <p:cNvSpPr txBox="1"/>
            <p:nvPr/>
          </p:nvSpPr>
          <p:spPr>
            <a:xfrm>
              <a:off x="22781839" y="6662579"/>
              <a:ext cx="4141655" cy="1877437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en-GB" sz="4400" b="1" dirty="0">
                  <a:solidFill>
                    <a:srgbClr val="102450"/>
                  </a:solidFill>
                </a:rPr>
                <a:t>87.5% </a:t>
              </a:r>
            </a:p>
            <a:p>
              <a:pPr algn="ctr"/>
              <a:r>
                <a:rPr lang="en-GB" sz="3600" b="1" dirty="0">
                  <a:solidFill>
                    <a:srgbClr val="102450"/>
                  </a:solidFill>
                </a:rPr>
                <a:t>required analgesia escalation</a:t>
              </a:r>
            </a:p>
          </p:txBody>
        </p:sp>
      </p:grpSp>
      <p:grpSp>
        <p:nvGrpSpPr>
          <p:cNvPr id="96" name="Group 95">
            <a:extLst>
              <a:ext uri="{FF2B5EF4-FFF2-40B4-BE49-F238E27FC236}">
                <a16:creationId xmlns:a16="http://schemas.microsoft.com/office/drawing/2014/main" id="{5F702559-FC36-4AD5-8C89-B99684D2208E}"/>
              </a:ext>
            </a:extLst>
          </p:cNvPr>
          <p:cNvGrpSpPr/>
          <p:nvPr/>
        </p:nvGrpSpPr>
        <p:grpSpPr>
          <a:xfrm>
            <a:off x="14939308" y="21092057"/>
            <a:ext cx="23602950" cy="6270087"/>
            <a:chOff x="14994536" y="9190055"/>
            <a:chExt cx="23602950" cy="6270087"/>
          </a:xfrm>
        </p:grpSpPr>
        <p:grpSp>
          <p:nvGrpSpPr>
            <p:cNvPr id="12" name="Group 11">
              <a:extLst>
                <a:ext uri="{FF2B5EF4-FFF2-40B4-BE49-F238E27FC236}">
                  <a16:creationId xmlns:a16="http://schemas.microsoft.com/office/drawing/2014/main" id="{72A92C4F-62C0-58A3-6A41-27B57FD8647D}"/>
                </a:ext>
              </a:extLst>
            </p:cNvPr>
            <p:cNvGrpSpPr/>
            <p:nvPr/>
          </p:nvGrpSpPr>
          <p:grpSpPr>
            <a:xfrm>
              <a:off x="14994536" y="9900025"/>
              <a:ext cx="23602950" cy="5560117"/>
              <a:chOff x="16827358" y="6722772"/>
              <a:chExt cx="23602950" cy="5560117"/>
            </a:xfrm>
          </p:grpSpPr>
          <p:pic>
            <p:nvPicPr>
              <p:cNvPr id="43" name="Graphic 42">
                <a:extLst>
                  <a:ext uri="{FF2B5EF4-FFF2-40B4-BE49-F238E27FC236}">
                    <a16:creationId xmlns:a16="http://schemas.microsoft.com/office/drawing/2014/main" id="{3166A629-2B8B-7A19-F9A7-9D37FCE53427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>
                <a:extLst>
                  <a:ext uri="{96DAC541-7B7A-43D3-8B79-37D633B846F1}">
                    <asvg:svgBlip xmlns:asvg="http://schemas.microsoft.com/office/drawing/2016/SVG/main" r:embed="rId20"/>
                  </a:ext>
                </a:extLst>
              </a:blip>
              <a:srcRect l="4265" t="16189" r="7147"/>
              <a:stretch>
                <a:fillRect/>
              </a:stretch>
            </p:blipFill>
            <p:spPr>
              <a:xfrm>
                <a:off x="16827358" y="6722772"/>
                <a:ext cx="23602950" cy="5560117"/>
              </a:xfrm>
              <a:prstGeom prst="rect">
                <a:avLst/>
              </a:prstGeom>
            </p:spPr>
          </p:pic>
          <p:sp>
            <p:nvSpPr>
              <p:cNvPr id="48" name="TextBox 47">
                <a:extLst>
                  <a:ext uri="{FF2B5EF4-FFF2-40B4-BE49-F238E27FC236}">
                    <a16:creationId xmlns:a16="http://schemas.microsoft.com/office/drawing/2014/main" id="{5E4D3894-08EA-21F5-7E0C-92F1F24E56C4}"/>
                  </a:ext>
                </a:extLst>
              </p:cNvPr>
              <p:cNvSpPr txBox="1"/>
              <p:nvPr/>
            </p:nvSpPr>
            <p:spPr>
              <a:xfrm>
                <a:off x="16902402" y="11746182"/>
                <a:ext cx="9900586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800" i="1" dirty="0">
                    <a:solidFill>
                      <a:schemeClr val="bg1">
                        <a:lumMod val="50000"/>
                      </a:schemeClr>
                    </a:solidFill>
                  </a:rPr>
                  <a:t>Figure 1 – Median time of key post-operative events </a:t>
                </a:r>
              </a:p>
            </p:txBody>
          </p:sp>
        </p:grpSp>
        <p:pic>
          <p:nvPicPr>
            <p:cNvPr id="85" name="Graphic 84">
              <a:extLst>
                <a:ext uri="{FF2B5EF4-FFF2-40B4-BE49-F238E27FC236}">
                  <a16:creationId xmlns:a16="http://schemas.microsoft.com/office/drawing/2014/main" id="{72C852B7-6E56-80CF-2D52-A8EDABA5102D}"/>
                </a:ext>
              </a:extLst>
            </p:cNvPr>
            <p:cNvPicPr>
              <a:picLocks noChangeAspect="1"/>
            </p:cNvPicPr>
            <p:nvPr/>
          </p:nvPicPr>
          <p:blipFill>
            <a:blip>
              <a:extLst>
                <a:ext uri="{96DAC541-7B7A-43D3-8B79-37D633B846F1}">
                  <asvg:svgBlip xmlns:asvg="http://schemas.microsoft.com/office/drawing/2016/SVG/main" r:embed="rId21"/>
                </a:ext>
              </a:extLst>
            </a:blip>
            <a:stretch>
              <a:fillRect/>
            </a:stretch>
          </p:blipFill>
          <p:spPr>
            <a:xfrm>
              <a:off x="16106846" y="9190055"/>
              <a:ext cx="1080000" cy="1080000"/>
            </a:xfrm>
            <a:prstGeom prst="rect">
              <a:avLst/>
            </a:prstGeom>
          </p:spPr>
        </p:pic>
        <p:pic>
          <p:nvPicPr>
            <p:cNvPr id="87" name="Graphic 86">
              <a:extLst>
                <a:ext uri="{FF2B5EF4-FFF2-40B4-BE49-F238E27FC236}">
                  <a16:creationId xmlns:a16="http://schemas.microsoft.com/office/drawing/2014/main" id="{73EB3C7C-E555-36AC-0A5C-5FCCE292525A}"/>
                </a:ext>
              </a:extLst>
            </p:cNvPr>
            <p:cNvPicPr>
              <a:picLocks noChangeAspect="1"/>
            </p:cNvPicPr>
            <p:nvPr/>
          </p:nvPicPr>
          <p:blipFill>
            <a:blip>
              <a:extLst>
                <a:ext uri="{96DAC541-7B7A-43D3-8B79-37D633B846F1}">
                  <asvg:svgBlip xmlns:asvg="http://schemas.microsoft.com/office/drawing/2016/SVG/main" r:embed="rId22"/>
                </a:ext>
              </a:extLst>
            </a:blip>
            <a:stretch>
              <a:fillRect/>
            </a:stretch>
          </p:blipFill>
          <p:spPr>
            <a:xfrm>
              <a:off x="20433100" y="13293912"/>
              <a:ext cx="1080000" cy="1080000"/>
            </a:xfrm>
            <a:prstGeom prst="rect">
              <a:avLst/>
            </a:prstGeom>
          </p:spPr>
        </p:pic>
        <p:pic>
          <p:nvPicPr>
            <p:cNvPr id="89" name="Graphic 88">
              <a:extLst>
                <a:ext uri="{FF2B5EF4-FFF2-40B4-BE49-F238E27FC236}">
                  <a16:creationId xmlns:a16="http://schemas.microsoft.com/office/drawing/2014/main" id="{12F02B64-8AA9-2797-2A5C-59BD345A905E}"/>
                </a:ext>
              </a:extLst>
            </p:cNvPr>
            <p:cNvPicPr>
              <a:picLocks noChangeAspect="1"/>
            </p:cNvPicPr>
            <p:nvPr/>
          </p:nvPicPr>
          <p:blipFill>
            <a:blip>
              <a:extLst>
                <a:ext uri="{96DAC541-7B7A-43D3-8B79-37D633B846F1}">
                  <asvg:svgBlip xmlns:asvg="http://schemas.microsoft.com/office/drawing/2016/SVG/main" r:embed="rId23"/>
                </a:ext>
              </a:extLst>
            </a:blip>
            <a:stretch>
              <a:fillRect/>
            </a:stretch>
          </p:blipFill>
          <p:spPr>
            <a:xfrm>
              <a:off x="23587075" y="9190055"/>
              <a:ext cx="1080000" cy="1080000"/>
            </a:xfrm>
            <a:prstGeom prst="rect">
              <a:avLst/>
            </a:prstGeom>
          </p:spPr>
        </p:pic>
        <p:pic>
          <p:nvPicPr>
            <p:cNvPr id="91" name="Graphic 90">
              <a:extLst>
                <a:ext uri="{FF2B5EF4-FFF2-40B4-BE49-F238E27FC236}">
                  <a16:creationId xmlns:a16="http://schemas.microsoft.com/office/drawing/2014/main" id="{01F39D20-F6F8-FCB5-77CB-0E2A27EB6B45}"/>
                </a:ext>
              </a:extLst>
            </p:cNvPr>
            <p:cNvPicPr>
              <a:picLocks noChangeAspect="1"/>
            </p:cNvPicPr>
            <p:nvPr/>
          </p:nvPicPr>
          <p:blipFill>
            <a:blip>
              <a:extLst>
                <a:ext uri="{96DAC541-7B7A-43D3-8B79-37D633B846F1}">
                  <asvg:svgBlip xmlns:asvg="http://schemas.microsoft.com/office/drawing/2016/SVG/main" r:embed="rId24"/>
                </a:ext>
              </a:extLst>
            </a:blip>
            <a:stretch>
              <a:fillRect/>
            </a:stretch>
          </p:blipFill>
          <p:spPr>
            <a:xfrm>
              <a:off x="24667075" y="13293912"/>
              <a:ext cx="1080000" cy="1080000"/>
            </a:xfrm>
            <a:prstGeom prst="rect">
              <a:avLst/>
            </a:prstGeom>
          </p:spPr>
        </p:pic>
        <p:pic>
          <p:nvPicPr>
            <p:cNvPr id="93" name="Graphic 92">
              <a:extLst>
                <a:ext uri="{FF2B5EF4-FFF2-40B4-BE49-F238E27FC236}">
                  <a16:creationId xmlns:a16="http://schemas.microsoft.com/office/drawing/2014/main" id="{017D495C-7178-4F0A-721B-7F574BF3CC1B}"/>
                </a:ext>
              </a:extLst>
            </p:cNvPr>
            <p:cNvPicPr>
              <a:picLocks noChangeAspect="1"/>
            </p:cNvPicPr>
            <p:nvPr/>
          </p:nvPicPr>
          <p:blipFill>
            <a:blip>
              <a:extLst>
                <a:ext uri="{96DAC541-7B7A-43D3-8B79-37D633B846F1}">
                  <asvg:svgBlip xmlns:asvg="http://schemas.microsoft.com/office/drawing/2016/SVG/main" r:embed="rId25"/>
                </a:ext>
              </a:extLst>
            </a:blip>
            <a:stretch>
              <a:fillRect/>
            </a:stretch>
          </p:blipFill>
          <p:spPr>
            <a:xfrm>
              <a:off x="27177324" y="9190055"/>
              <a:ext cx="1080000" cy="1080000"/>
            </a:xfrm>
            <a:prstGeom prst="rect">
              <a:avLst/>
            </a:prstGeom>
          </p:spPr>
        </p:pic>
        <p:pic>
          <p:nvPicPr>
            <p:cNvPr id="95" name="Graphic 94">
              <a:extLst>
                <a:ext uri="{FF2B5EF4-FFF2-40B4-BE49-F238E27FC236}">
                  <a16:creationId xmlns:a16="http://schemas.microsoft.com/office/drawing/2014/main" id="{8E93CCB9-D052-E11C-48FC-DF1355DEB205}"/>
                </a:ext>
              </a:extLst>
            </p:cNvPr>
            <p:cNvPicPr>
              <a:picLocks noChangeAspect="1"/>
            </p:cNvPicPr>
            <p:nvPr/>
          </p:nvPicPr>
          <p:blipFill>
            <a:blip>
              <a:extLst>
                <a:ext uri="{96DAC541-7B7A-43D3-8B79-37D633B846F1}">
                  <asvg:svgBlip xmlns:asvg="http://schemas.microsoft.com/office/drawing/2016/SVG/main" r:embed="rId26"/>
                </a:ext>
              </a:extLst>
            </a:blip>
            <a:stretch>
              <a:fillRect/>
            </a:stretch>
          </p:blipFill>
          <p:spPr>
            <a:xfrm>
              <a:off x="35612774" y="13293912"/>
              <a:ext cx="1080000" cy="1080000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Pakiet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1194</TotalTime>
  <Words>600</Words>
  <Application>Microsoft Office PowerPoint</Application>
  <PresentationFormat>Custom</PresentationFormat>
  <Paragraphs>60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Arial</vt:lpstr>
      <vt:lpstr>Calibri</vt:lpstr>
      <vt:lpstr>Office Theme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SIVANESAN, Kesavan (ROYAL PAPWORTH HOSPITAL NHS FOUNDATION TRUST)</cp:lastModifiedBy>
  <cp:revision>20</cp:revision>
  <dcterms:created xsi:type="dcterms:W3CDTF">2013-01-27T09:14:16Z</dcterms:created>
  <dcterms:modified xsi:type="dcterms:W3CDTF">2026-05-30T14:33:58Z</dcterms:modified>
  <cp:category/>
</cp:coreProperties>
</file>