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78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02/27/2026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rgbClr val="FF9900"/>
              </a:buClr>
            </a:pPr>
            <a:r>
              <a:rPr lang="en-US"/>
              <a:t>Second level</a:t>
            </a:r>
          </a:p>
          <a:p>
            <a:pPr lvl="2">
              <a:buClr>
                <a:srgbClr val="FF9900"/>
              </a:buClr>
            </a:pPr>
            <a:r>
              <a:rPr lang="en-US"/>
              <a:t>Third level</a:t>
            </a:r>
          </a:p>
          <a:p>
            <a:pPr lvl="3">
              <a:buClr>
                <a:srgbClr val="FF9900"/>
              </a:buClr>
            </a:pPr>
            <a:r>
              <a:rPr lang="en-US"/>
              <a:t>Fourth level</a:t>
            </a:r>
          </a:p>
          <a:p>
            <a:pPr lvl="4">
              <a:buClr>
                <a:srgbClr val="FF9900"/>
              </a:buClr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716829" cy="4471200"/>
          </a:xfrm>
        </p:spPr>
        <p:txBody>
          <a:bodyPr/>
          <a:lstStyle/>
          <a:p>
            <a:r>
              <a:rPr lang="en-GB" dirty="0"/>
              <a:t>Stephen Chiu, MD </a:t>
            </a:r>
            <a:r>
              <a:rPr lang="en-GB" sz="2000" dirty="0"/>
              <a:t>[Cardiac Surgery, Northwestern University, Chicago, IL, USA]</a:t>
            </a:r>
            <a:endParaRPr lang="en-GB" sz="2000" baseline="300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Romary, MD, MS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[Cardiac Surgery, Northwestern University, Chicago, IL, USA]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Charles Logan, MD, MS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[Cardiac Surgery, Northwestern University, Chicago, IL, USA]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Ruben </a:t>
            </a:r>
            <a:r>
              <a:rPr lang="en-GB" dirty="0" err="1"/>
              <a:t>Mylvaganam</a:t>
            </a:r>
            <a:r>
              <a:rPr lang="en-GB" dirty="0"/>
              <a:t>, MD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[Pulmonary Critical Care, Northwestern University, Chicago, IL, USA]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Yasmin Raza, MD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[Cardiology, Northwestern University, Chicago, IL, USA]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Maanasi Samant, MD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[Pulmonary Critical Care, Northwestern University, Chicago, IL, USA]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Daniel Schimmel, MD, MS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[Cardiology, Northwestern University, Chicago, IL, USA]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Michael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Cuttica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[Pulmonary Critical Care, Northwestern University, Chicago, IL, USA]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S. Chris Malaisrie, MD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[Cardiac Surgery, Northwestern University, Chicago, IL, USA]</a:t>
            </a:r>
            <a:endParaRPr kumimoji="0" lang="en-GB" sz="2000" b="0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0"/>
            <a:ext cx="9982800" cy="1232726"/>
          </a:xfrm>
        </p:spPr>
        <p:txBody>
          <a:bodyPr>
            <a:noAutofit/>
          </a:bodyPr>
          <a:lstStyle/>
          <a:p>
            <a:r>
              <a:rPr lang="en-US" sz="2800" b="0" dirty="0"/>
              <a:t>Pulmonary Angiography as a Quantifiable Measure of Successful Pulmonary Thromboendarterectomy in the Era of Expanding Indications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Pulmonary thromboendarterectomy (PTE) is the guideline-recommended treatment for chronic thromboembolic pulmonary hypertension (CTEPH).</a:t>
            </a:r>
            <a:r>
              <a:rPr lang="en-US" baseline="30000" dirty="0"/>
              <a:t>1</a:t>
            </a:r>
            <a:endParaRPr lang="en-US" dirty="0"/>
          </a:p>
          <a:p>
            <a:r>
              <a:rPr lang="en-US" dirty="0"/>
              <a:t>As disease recognition and surgical safety have improved, patients with a lower burden of disease are being offered PTE,</a:t>
            </a:r>
            <a:r>
              <a:rPr lang="en-US" baseline="30000" dirty="0"/>
              <a:t>2</a:t>
            </a:r>
            <a:r>
              <a:rPr lang="en-US" dirty="0"/>
              <a:t> making it difficult to quantify treatment success using traditional parameters such as pulmonary vascular resistance (PVR).</a:t>
            </a:r>
          </a:p>
          <a:p>
            <a:r>
              <a:rPr lang="en-US" dirty="0"/>
              <a:t>Here, we describe our experience using pulmonary angiography (</a:t>
            </a:r>
            <a:r>
              <a:rPr lang="en-US" dirty="0" err="1"/>
              <a:t>PAg</a:t>
            </a:r>
            <a:r>
              <a:rPr lang="en-US" dirty="0"/>
              <a:t>) as a quality indicator for PTE across disease severity.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AAC-B70B-2BDB-E8C3-A8E9E4BD0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AutoNum type="arabicPeriod"/>
            </a:pPr>
            <a:r>
              <a:rPr lang="en-US" dirty="0"/>
              <a:t>Humbert M, Kovacs G, Hoeper MM, et al. 2022 ESC/ERS Guidelines for the diagnosis and treatment of pulmonary hypertension. </a:t>
            </a:r>
            <a:r>
              <a:rPr lang="en-US" i="1" dirty="0" err="1"/>
              <a:t>Eur</a:t>
            </a:r>
            <a:r>
              <a:rPr lang="en-US" i="1" dirty="0"/>
              <a:t> Respir J</a:t>
            </a:r>
            <a:r>
              <a:rPr lang="en-US" dirty="0"/>
              <a:t>. Jan 2023;61(1)</a:t>
            </a:r>
          </a:p>
          <a:p>
            <a:pPr marL="228600" indent="-228600">
              <a:spcBef>
                <a:spcPts val="0"/>
              </a:spcBef>
              <a:buAutoNum type="arabicPeriod"/>
            </a:pPr>
            <a:r>
              <a:rPr lang="en-US" dirty="0"/>
              <a:t>Jenkins DP, Tsui SS, Taghavi J, et al. Pulmonary thromboendarterectomy-the Royal Papworth experience. </a:t>
            </a:r>
            <a:r>
              <a:rPr lang="en-US" i="1" dirty="0"/>
              <a:t>Ann </a:t>
            </a:r>
            <a:r>
              <a:rPr lang="en-US" i="1" dirty="0" err="1"/>
              <a:t>Cardiothorac</a:t>
            </a:r>
            <a:r>
              <a:rPr lang="en-US" i="1" dirty="0"/>
              <a:t> Surg</a:t>
            </a:r>
            <a:r>
              <a:rPr lang="en-US" dirty="0"/>
              <a:t>. 2022;11(2):128-132.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5AA2EC-8FC0-4C00-20CD-837F0C69E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548C2F-52F7-7704-EF05-ED7A765373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Cohort: 150 consecutive PTE by two surgeons between 2016 – 2024</a:t>
                </a:r>
              </a:p>
              <a:p>
                <a:r>
                  <a:rPr lang="en-GB" dirty="0"/>
                  <a:t>Analysis: Divided into tertiles based on pre-PTE PVR</a:t>
                </a:r>
              </a:p>
              <a:p>
                <a:r>
                  <a:rPr lang="en-GB" dirty="0"/>
                  <a:t>Data sources: pre- and post- (3-6 month) </a:t>
                </a:r>
                <a:r>
                  <a:rPr lang="en-GB" dirty="0" err="1"/>
                  <a:t>PAg</a:t>
                </a:r>
                <a:r>
                  <a:rPr lang="en-GB" dirty="0"/>
                  <a:t>, echo, right heart </a:t>
                </a:r>
                <a:r>
                  <a:rPr lang="en-GB" dirty="0" err="1"/>
                  <a:t>cath</a:t>
                </a:r>
                <a:endParaRPr lang="en-GB" dirty="0"/>
              </a:p>
              <a:p>
                <a:r>
                  <a:rPr lang="en-GB" dirty="0" err="1"/>
                  <a:t>PAg</a:t>
                </a:r>
                <a:r>
                  <a:rPr lang="en-GB" dirty="0"/>
                  <a:t> methodology: Each segment (A1-10 bilaterally) classified as occluded, partially affected, or patent based on cardiologist’s report. </a:t>
                </a:r>
              </a:p>
              <a:p>
                <a:pPr lvl="1"/>
                <a:r>
                  <a:rPr lang="en-GB" dirty="0"/>
                  <a:t>If parent vessel (main PA, interlobar artery, basal trunk) diseased, all downstream segments classified at least that diseased</a:t>
                </a:r>
              </a:p>
              <a:p>
                <a:pPr lvl="1"/>
                <a:r>
                  <a:rPr lang="en-GB" dirty="0"/>
                  <a:t>Percent improvement: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𝑠𝑒𝑔𝑚𝑒𝑛𝑡𝑠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𝑖𝑚𝑝𝑟𝑜𝑣𝑒𝑑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≥1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𝑐𝑙𝑎𝑠𝑠𝑖𝑓𝑖𝑐𝑎𝑡𝑖𝑜𝑛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𝑛𝑜𝑛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𝑝𝑎𝑡𝑒𝑛𝑡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𝑠𝑒𝑔𝑚𝑒𝑛𝑡𝑠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𝑝𝑟𝑒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𝑃𝑇𝐸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0548C2F-52F7-7704-EF05-ED7A76537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304014B5-87FA-6EF2-EFE6-5DF91033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41561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C86B0-B95F-2FB1-A26B-EB74B519DBAD}"/>
              </a:ext>
            </a:extLst>
          </p:cNvPr>
          <p:cNvSpPr txBox="1"/>
          <p:nvPr/>
        </p:nvSpPr>
        <p:spPr>
          <a:xfrm>
            <a:off x="8076318" y="4049555"/>
            <a:ext cx="403616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j-lt"/>
              </a:rPr>
              <a:t>146 of 150 cases had pre-operative pulmonary vascular resistance.</a:t>
            </a:r>
          </a:p>
          <a:p>
            <a:endParaRPr lang="en-US" sz="1000" dirty="0">
              <a:solidFill>
                <a:srgbClr val="000000"/>
              </a:solidFill>
              <a:latin typeface="+mj-lt"/>
            </a:endParaRPr>
          </a:p>
          <a:p>
            <a:r>
              <a:rPr lang="en-US" sz="1000" dirty="0">
                <a:solidFill>
                  <a:srgbClr val="000000"/>
                </a:solidFill>
                <a:latin typeface="+mj-lt"/>
              </a:rPr>
              <a:t>Patients with usable </a:t>
            </a:r>
            <a:r>
              <a:rPr lang="en-US" sz="1000" dirty="0" err="1">
                <a:solidFill>
                  <a:srgbClr val="000000"/>
                </a:solidFill>
                <a:latin typeface="+mj-lt"/>
              </a:rPr>
              <a:t>PAg</a:t>
            </a:r>
            <a:r>
              <a:rPr lang="en-US" sz="1000" dirty="0">
                <a:solidFill>
                  <a:srgbClr val="000000"/>
                </a:solidFill>
                <a:latin typeface="+mj-lt"/>
              </a:rPr>
              <a:t>: 135 pre-PTE, 122 post-PTE, 116 both</a:t>
            </a:r>
            <a:endParaRPr lang="en-US" sz="1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j-lt"/>
              </a:rPr>
              <a:t>*Comparison across first, second, and third cohorts with one-way ANOVA, </a:t>
            </a:r>
            <a:r>
              <a:rPr lang="en-US" sz="1000" b="0" i="0" u="none" strike="noStrike" baseline="0" dirty="0" err="1">
                <a:solidFill>
                  <a:srgbClr val="000000"/>
                </a:solidFill>
                <a:latin typeface="+mj-lt"/>
              </a:rPr>
              <a:t>Kruskall</a:t>
            </a:r>
            <a:r>
              <a:rPr lang="en-US" sz="1000" b="0" i="0" u="none" strike="noStrike" baseline="0" dirty="0">
                <a:solidFill>
                  <a:srgbClr val="000000"/>
                </a:solidFill>
                <a:latin typeface="+mj-lt"/>
              </a:rPr>
              <a:t>-Wallis, chi-squared, or Fisher’s exact test as appropriate. </a:t>
            </a:r>
          </a:p>
          <a:p>
            <a:endParaRPr lang="en-US" sz="10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n-US" sz="1000" b="0" i="0" u="none" strike="noStrike" baseline="0" dirty="0">
                <a:solidFill>
                  <a:srgbClr val="000000"/>
                </a:solidFill>
                <a:latin typeface="+mj-lt"/>
              </a:rPr>
              <a:t>** Pairwise comparisons were performed by Wilcoxon matched-pairs signed-rank test or McNemar’s test as appropriate. Denotes statistical significance at p&lt;0.001 based on pairwise tests.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5A27E-3E05-02A2-B1BC-3AB1360CE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9" y="1232726"/>
            <a:ext cx="7869671" cy="5265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68DCE-E6AA-BDFC-CD54-F553AC105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"/>
          <a:stretch>
            <a:fillRect/>
          </a:stretch>
        </p:blipFill>
        <p:spPr>
          <a:xfrm>
            <a:off x="8155831" y="1471784"/>
            <a:ext cx="3956656" cy="24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of diseased segments identified on pre-PTE </a:t>
            </a:r>
            <a:r>
              <a:rPr lang="en-US" dirty="0" err="1"/>
              <a:t>PAg</a:t>
            </a:r>
            <a:r>
              <a:rPr lang="en-US" dirty="0"/>
              <a:t> increased with the pre-PTE PVR tertile.</a:t>
            </a:r>
          </a:p>
          <a:p>
            <a:r>
              <a:rPr lang="en-US" dirty="0"/>
              <a:t>There were no differences in mortality at 30-days or 1-year across groups.</a:t>
            </a:r>
          </a:p>
          <a:p>
            <a:r>
              <a:rPr lang="en-US" dirty="0"/>
              <a:t>The low starting PVR cohort had greater freedom from mod-severe RV dilation and dysfunction than the high starting PVR group 3-6 months after PTE (p=0.01).</a:t>
            </a:r>
          </a:p>
          <a:p>
            <a:r>
              <a:rPr lang="en-US" dirty="0"/>
              <a:t>Those with a higher pre-PTE PVR were more likely to be on pulmonary vasodilators at last follow up (p=0.03).</a:t>
            </a:r>
          </a:p>
          <a:p>
            <a:r>
              <a:rPr lang="en-US" dirty="0"/>
              <a:t>While percentage decrease in PVR and number of patients achieving &gt;50% reduction in PVR significantly differed across the groups (p&lt;0.01), the number of diseased segments on post-PTE </a:t>
            </a:r>
            <a:r>
              <a:rPr lang="en-US" dirty="0" err="1"/>
              <a:t>PAg</a:t>
            </a:r>
            <a:r>
              <a:rPr lang="en-US" dirty="0"/>
              <a:t> (p=0.4) and percentage improvement in diseased segments (p=0.7) were not affected by pre-PTE PVR.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quantifiable metrics of PTE success, such as percent and absolute reduction in PVR, are affected by the starting hemodynamic severity of disease.</a:t>
            </a:r>
          </a:p>
          <a:p>
            <a:r>
              <a:rPr lang="en-US" dirty="0"/>
              <a:t>Alternatively, post-PTE pulmonary angiography can be evaluated separately as a quality indicator for success, independent of patients' baseline hemodynamics.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4a67e06-54a4-445a-b79e-2b61c27d8f4a"/>
    <ds:schemaRef ds:uri="http://purl.org/dc/terms/"/>
    <ds:schemaRef ds:uri="http://schemas.openxmlformats.org/package/2006/metadata/core-properties"/>
    <ds:schemaRef ds:uri="70ef824e-81a8-4185-b29b-1ce15dfb1ac6"/>
  </ds:schemaRefs>
</ds:datastoreItem>
</file>

<file path=customXml/itemProps3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1b86c14-7a6f-495c-8ad3-202986669410}" enabled="1" method="Standard" siteId="{2596038f-3ea4-4f0c-aed1-066eb6544c3b}" contentBits="0" removed="0"/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2026_abstract template</Template>
  <TotalTime>355</TotalTime>
  <Words>673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 Math</vt:lpstr>
      <vt:lpstr>ICC 2021</vt:lpstr>
      <vt:lpstr>Pulmonary Angiography as a Quantifiable Measure of Successful Pulmonary Thromboendarterectomy in the Era of Expanding Indications</vt:lpstr>
      <vt:lpstr>Introduction</vt:lpstr>
      <vt:lpstr>Methods</vt:lpstr>
      <vt:lpstr>Results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Romary, Daniel</dc:creator>
  <cp:lastModifiedBy>Romary, Daniel</cp:lastModifiedBy>
  <cp:revision>7</cp:revision>
  <dcterms:created xsi:type="dcterms:W3CDTF">2026-02-23T17:06:14Z</dcterms:created>
  <dcterms:modified xsi:type="dcterms:W3CDTF">2026-02-27T18:06:38Z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