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1398" y="432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02/23/2026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nl-NL"/>
              <a:t>Klikken om de tekststijl van het model te bewerken</a:t>
            </a:r>
          </a:p>
          <a:p>
            <a:pPr lvl="1">
              <a:buClr>
                <a:srgbClr val="FF9900"/>
              </a:buClr>
            </a:pPr>
            <a:r>
              <a:rPr lang="nl-NL"/>
              <a:t>Tweede niveau</a:t>
            </a:r>
          </a:p>
          <a:p>
            <a:pPr lvl="2">
              <a:buClr>
                <a:srgbClr val="FF9900"/>
              </a:buClr>
            </a:pPr>
            <a:r>
              <a:rPr lang="nl-NL"/>
              <a:t>Derde niveau</a:t>
            </a:r>
          </a:p>
          <a:p>
            <a:pPr lvl="3">
              <a:buClr>
                <a:srgbClr val="FF9900"/>
              </a:buClr>
            </a:pPr>
            <a:r>
              <a:rPr lang="nl-NL"/>
              <a:t>Vierde niveau</a:t>
            </a:r>
          </a:p>
          <a:p>
            <a:pPr lvl="4">
              <a:buClr>
                <a:srgbClr val="FF9900"/>
              </a:buClr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3D64F-2740-3E97-17CE-C9507F6E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Abstract template</a:t>
            </a: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Tom Verbelen, </a:t>
            </a:r>
            <a:r>
              <a:rPr lang="en-GB" sz="2000" dirty="0"/>
              <a:t>Department of Cardiac Surgery, University Hospitals Leuven, Belgium</a:t>
            </a:r>
            <a:endParaRPr lang="en-GB" baseline="30000" dirty="0"/>
          </a:p>
          <a:p>
            <a:r>
              <a:rPr lang="en-GB" dirty="0"/>
              <a:t>Danny F. Hoogma, </a:t>
            </a:r>
            <a:r>
              <a:rPr lang="en-GB" sz="2000" dirty="0"/>
              <a:t>Department of Anaesthesiology, University Hospitals Leuven, Belgium</a:t>
            </a:r>
          </a:p>
          <a:p>
            <a:r>
              <a:rPr lang="en-GB" dirty="0"/>
              <a:t>Laurent Godinas, </a:t>
            </a:r>
            <a:r>
              <a:rPr lang="en-GB" sz="2000" dirty="0"/>
              <a:t>Department of Pneumology, University Hospitals Leuven, Belgium</a:t>
            </a:r>
          </a:p>
          <a:p>
            <a:r>
              <a:rPr lang="en-GB" dirty="0"/>
              <a:t>Emanuele Muscogiuri, </a:t>
            </a:r>
            <a:r>
              <a:rPr lang="en-GB" sz="2000" dirty="0"/>
              <a:t>Department of Radiology, University Hospitals Leuven, Belgium</a:t>
            </a:r>
          </a:p>
          <a:p>
            <a:r>
              <a:rPr lang="en-GB" dirty="0"/>
              <a:t>Kenny Van Zwam, </a:t>
            </a:r>
            <a:r>
              <a:rPr lang="en-GB" sz="2000" dirty="0"/>
              <a:t>Department of Perfusion, University Hospitals Leuven, Belgium</a:t>
            </a:r>
          </a:p>
          <a:p>
            <a:r>
              <a:rPr lang="en-GB" dirty="0"/>
              <a:t>Marion Delcroix, </a:t>
            </a:r>
            <a:r>
              <a:rPr lang="en-GB" sz="2000" dirty="0"/>
              <a:t>Department of Pneumology, University Hospitals Leuven, Belgium</a:t>
            </a:r>
          </a:p>
          <a:p>
            <a:r>
              <a:rPr lang="en-GB" dirty="0"/>
              <a:t>Steffen Rex, </a:t>
            </a:r>
            <a:r>
              <a:rPr lang="en-GB" sz="2000" dirty="0"/>
              <a:t>Department of </a:t>
            </a:r>
            <a:r>
              <a:rPr lang="en-GB" sz="2000" dirty="0" err="1"/>
              <a:t>Anesthesiology</a:t>
            </a:r>
            <a:r>
              <a:rPr lang="en-GB" sz="2000" dirty="0"/>
              <a:t>, University Hospitals Leuven, Belgium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ERACS for CTEPD without PH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F6B2D-C8A7-6E4E-CC3B-60EC6838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Enhanced Recovery After Cardiac Surgery (</a:t>
            </a:r>
            <a:r>
              <a:rPr lang="en-US" sz="2000" b="1" dirty="0"/>
              <a:t>ERACS</a:t>
            </a:r>
            <a:r>
              <a:rPr lang="en-US" sz="2000" dirty="0"/>
              <a:t>) is a multidisciplinary, evidence-based approach designed to reduce the body's stress response to surgery, minimize complications, and expedite a patient's return to normal functional status.</a:t>
            </a:r>
          </a:p>
          <a:p>
            <a:endParaRPr lang="en-US" sz="2000" dirty="0"/>
          </a:p>
          <a:p>
            <a:r>
              <a:rPr lang="en-US" sz="2000" dirty="0"/>
              <a:t>Pulmonary hypertension (PH) increases the risk of perioperative mortality and morbidity - such as right heart failure, delayed </a:t>
            </a:r>
            <a:r>
              <a:rPr lang="en-US" sz="2000" dirty="0" err="1"/>
              <a:t>extubation</a:t>
            </a:r>
            <a:r>
              <a:rPr lang="en-US" sz="2000" dirty="0"/>
              <a:t>, and longer ICU stays – and therefore requires a tailored management rather than a standardized ERACS pathway.</a:t>
            </a:r>
          </a:p>
          <a:p>
            <a:endParaRPr lang="en-US" sz="2000" dirty="0"/>
          </a:p>
          <a:p>
            <a:r>
              <a:rPr lang="en-US" sz="2000" dirty="0"/>
              <a:t>Patients with Chronic Thromboembolic Pulmonary Disease (CTEPD) without PH may have </a:t>
            </a:r>
            <a:r>
              <a:rPr lang="en-US" sz="2000"/>
              <a:t>a more predictable </a:t>
            </a:r>
            <a:r>
              <a:rPr lang="en-US" sz="2000" dirty="0"/>
              <a:t>postoperative course after pulmonary endarterectomy (PEA) compared to patients with Chronic Thromboembolic Pulmonary Hypertension (CTEPH) undergoing PEA.</a:t>
            </a:r>
          </a:p>
          <a:p>
            <a:endParaRPr lang="en-US" sz="2000" dirty="0"/>
          </a:p>
          <a:p>
            <a:r>
              <a:rPr lang="en-US" sz="2000" dirty="0"/>
              <a:t>Minimally invasive PEA has recently been described by a few groups.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AAC-B70B-2BDB-E8C3-A8E9E4BD0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48C2F-52F7-7704-EF05-ED7A76537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73713"/>
            <a:ext cx="11522075" cy="4679085"/>
          </a:xfrm>
        </p:spPr>
        <p:txBody>
          <a:bodyPr numCol="2"/>
          <a:lstStyle/>
          <a:p>
            <a:r>
              <a:rPr lang="en-GB" sz="2000" dirty="0"/>
              <a:t>32-year old female symptomatic patient</a:t>
            </a:r>
          </a:p>
          <a:p>
            <a:r>
              <a:rPr lang="en-GB" sz="2000" dirty="0"/>
              <a:t>BMI: 32.5 kg/m²</a:t>
            </a:r>
          </a:p>
          <a:p>
            <a:r>
              <a:rPr lang="en-GB" sz="2000" dirty="0" err="1"/>
              <a:t>mPAP</a:t>
            </a:r>
            <a:r>
              <a:rPr lang="en-GB" sz="2000" dirty="0"/>
              <a:t>: 19 mmHg</a:t>
            </a:r>
          </a:p>
          <a:p>
            <a:r>
              <a:rPr lang="en-GB" sz="2000" dirty="0"/>
              <a:t>CI: 2.39 L/min/m²</a:t>
            </a:r>
          </a:p>
          <a:p>
            <a:r>
              <a:rPr lang="en-GB" sz="2000" dirty="0"/>
              <a:t>PVR: 1.44 WU</a:t>
            </a:r>
          </a:p>
          <a:p>
            <a:r>
              <a:rPr lang="en-GB" sz="2000" dirty="0"/>
              <a:t>6MWD: 575 m</a:t>
            </a:r>
          </a:p>
          <a:p>
            <a:r>
              <a:rPr lang="en-GB" sz="2000" dirty="0"/>
              <a:t>NYHA II</a:t>
            </a:r>
          </a:p>
          <a:p>
            <a:r>
              <a:rPr lang="en-GB" sz="2000" dirty="0"/>
              <a:t>NT-pro BNP: 5 ng/L</a:t>
            </a:r>
          </a:p>
          <a:p>
            <a:r>
              <a:rPr lang="en-GB" sz="2000" dirty="0"/>
              <a:t>TAPSE: 22.49 mm</a:t>
            </a:r>
          </a:p>
          <a:p>
            <a:r>
              <a:rPr lang="en-GB" sz="2000" dirty="0"/>
              <a:t>VO</a:t>
            </a:r>
            <a:r>
              <a:rPr lang="en-GB" sz="2000" baseline="-25000" dirty="0"/>
              <a:t>2max</a:t>
            </a:r>
            <a:r>
              <a:rPr lang="en-GB" sz="2000" dirty="0"/>
              <a:t>: 20 mL/kg/min</a:t>
            </a:r>
          </a:p>
          <a:p>
            <a:r>
              <a:rPr lang="en-GB" sz="2000" dirty="0"/>
              <a:t>VE/VCO2: 44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700" dirty="0"/>
          </a:p>
          <a:p>
            <a:r>
              <a:rPr lang="en-GB" sz="2000" dirty="0"/>
              <a:t>PEA by inverted-T upper hemisternotomy</a:t>
            </a:r>
            <a:r>
              <a:rPr lang="en-GB" sz="2000" baseline="30000" dirty="0"/>
              <a:t>1</a:t>
            </a:r>
          </a:p>
        </p:txBody>
      </p:sp>
      <p:pic>
        <p:nvPicPr>
          <p:cNvPr id="9" name="Afbeelding 8" descr="Afbeelding met schets&#10;&#10;Door AI gegenereerde inhoud is mogelijk onjuist.">
            <a:extLst>
              <a:ext uri="{FF2B5EF4-FFF2-40B4-BE49-F238E27FC236}">
                <a16:creationId xmlns:a16="http://schemas.microsoft.com/office/drawing/2014/main" id="{99CDEB73-20F5-7971-A0F4-3BC76CCDC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5" b="5963"/>
          <a:stretch>
            <a:fillRect/>
          </a:stretch>
        </p:blipFill>
        <p:spPr>
          <a:xfrm>
            <a:off x="7804542" y="4301122"/>
            <a:ext cx="3802693" cy="16926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FF77-6B84-D0B6-874F-07E58769C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nl-BE" dirty="0"/>
              <a:t>De Vos M, Meyns B, Quarck RA, Belge C, Godinas L, Rex S, Vlasselaers D, Delcroix M, Verbelen T. </a:t>
            </a:r>
            <a:r>
              <a:rPr lang="nl-BE" dirty="0" err="1"/>
              <a:t>Pulmonary</a:t>
            </a:r>
            <a:r>
              <a:rPr lang="nl-BE" dirty="0"/>
              <a:t> </a:t>
            </a:r>
            <a:r>
              <a:rPr lang="nl-BE" dirty="0" err="1"/>
              <a:t>endarterectomy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inverted</a:t>
            </a:r>
            <a:r>
              <a:rPr lang="nl-BE" dirty="0"/>
              <a:t>-T </a:t>
            </a:r>
            <a:r>
              <a:rPr lang="nl-BE" dirty="0" err="1"/>
              <a:t>upper</a:t>
            </a:r>
            <a:r>
              <a:rPr lang="nl-BE" dirty="0"/>
              <a:t> </a:t>
            </a:r>
            <a:r>
              <a:rPr lang="nl-BE" dirty="0" err="1"/>
              <a:t>hemisternotomy</a:t>
            </a:r>
            <a:r>
              <a:rPr lang="nl-BE" dirty="0"/>
              <a:t>. JTCVS Tech. 2024 </a:t>
            </a:r>
            <a:r>
              <a:rPr lang="nl-BE" dirty="0" err="1"/>
              <a:t>Oct</a:t>
            </a:r>
            <a:r>
              <a:rPr lang="nl-BE" dirty="0"/>
              <a:t> 18;28:65-72. </a:t>
            </a:r>
            <a:r>
              <a:rPr lang="nl-BE" dirty="0" err="1"/>
              <a:t>doi</a:t>
            </a:r>
            <a:r>
              <a:rPr lang="nl-BE" dirty="0"/>
              <a:t>: 10.1016/j.xjtc.2024.09.021</a:t>
            </a:r>
            <a:endParaRPr lang="en-GB" dirty="0"/>
          </a:p>
        </p:txBody>
      </p:sp>
      <p:pic>
        <p:nvPicPr>
          <p:cNvPr id="7" name="Afbeelding 6" descr="Afbeelding met tekst, maatstok&#10;&#10;Door AI gegenereerde inhoud is mogelijk onjuist.">
            <a:extLst>
              <a:ext uri="{FF2B5EF4-FFF2-40B4-BE49-F238E27FC236}">
                <a16:creationId xmlns:a16="http://schemas.microsoft.com/office/drawing/2014/main" id="{77064DEC-AF1F-0BC8-6703-295230345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31" y="4256930"/>
            <a:ext cx="3614803" cy="180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819AED-5E10-84CE-9DC2-E9C1D68EE7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761" r="3975"/>
          <a:stretch>
            <a:fillRect/>
          </a:stretch>
        </p:blipFill>
        <p:spPr>
          <a:xfrm>
            <a:off x="7391245" y="1703533"/>
            <a:ext cx="1475916" cy="216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40C6FF3-960A-44E6-191E-86A412BAE9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27" t="-592" b="-1"/>
          <a:stretch>
            <a:fillRect/>
          </a:stretch>
        </p:blipFill>
        <p:spPr>
          <a:xfrm>
            <a:off x="8869846" y="1703533"/>
            <a:ext cx="1353112" cy="216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C489D6A-40B3-9D38-3261-F1BFB44E73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96" r="11264"/>
          <a:stretch>
            <a:fillRect/>
          </a:stretch>
        </p:blipFill>
        <p:spPr>
          <a:xfrm>
            <a:off x="10246112" y="1703533"/>
            <a:ext cx="1361123" cy="216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193409F-0B94-7CA6-2195-19E1D9E59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940" y="1703533"/>
            <a:ext cx="1435978" cy="216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336820-42F0-EAD6-4D24-BF50B5181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275" y="1703533"/>
            <a:ext cx="1140395" cy="2160000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FDEC030-C0AF-79D6-2209-03D8AF3199C1}"/>
              </a:ext>
            </a:extLst>
          </p:cNvPr>
          <p:cNvCxnSpPr>
            <a:cxnSpLocks/>
          </p:cNvCxnSpPr>
          <p:nvPr/>
        </p:nvCxnSpPr>
        <p:spPr>
          <a:xfrm flipH="1">
            <a:off x="5166201" y="2578419"/>
            <a:ext cx="32400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AD3C9B0-463B-7ACE-26F7-BAE5508AC260}"/>
              </a:ext>
            </a:extLst>
          </p:cNvPr>
          <p:cNvCxnSpPr>
            <a:cxnSpLocks/>
          </p:cNvCxnSpPr>
          <p:nvPr/>
        </p:nvCxnSpPr>
        <p:spPr>
          <a:xfrm flipH="1">
            <a:off x="6347301" y="2640993"/>
            <a:ext cx="32400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41B48AA-63AC-7D08-2AD4-0E929F4627D2}"/>
              </a:ext>
            </a:extLst>
          </p:cNvPr>
          <p:cNvCxnSpPr>
            <a:cxnSpLocks/>
          </p:cNvCxnSpPr>
          <p:nvPr/>
        </p:nvCxnSpPr>
        <p:spPr>
          <a:xfrm flipH="1">
            <a:off x="8463486" y="2635550"/>
            <a:ext cx="238226" cy="2318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D37AA9C-9963-513B-811C-F34EC745FB75}"/>
              </a:ext>
            </a:extLst>
          </p:cNvPr>
          <p:cNvCxnSpPr>
            <a:cxnSpLocks/>
          </p:cNvCxnSpPr>
          <p:nvPr/>
        </p:nvCxnSpPr>
        <p:spPr>
          <a:xfrm flipV="1">
            <a:off x="9379907" y="3131851"/>
            <a:ext cx="363712" cy="576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BA03F1FA-3238-96DB-EE1B-971351AFEFC5}"/>
              </a:ext>
            </a:extLst>
          </p:cNvPr>
          <p:cNvSpPr txBox="1"/>
          <p:nvPr/>
        </p:nvSpPr>
        <p:spPr>
          <a:xfrm>
            <a:off x="10877441" y="2783533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47019"/>
            <a:ext cx="11586104" cy="4564792"/>
          </a:xfrm>
        </p:spPr>
        <p:txBody>
          <a:bodyPr numCol="2"/>
          <a:lstStyle/>
          <a:p>
            <a:r>
              <a:rPr lang="en-GB" sz="1800" dirty="0">
                <a:latin typeface="+mn-lt"/>
              </a:rPr>
              <a:t>Deep Hypothermic Circulatory Arrest: 23 minutes</a:t>
            </a:r>
          </a:p>
          <a:p>
            <a:r>
              <a:rPr lang="en-GB" sz="1800" dirty="0">
                <a:latin typeface="+mn-lt"/>
              </a:rPr>
              <a:t>Cross clamp time: 91 minutes</a:t>
            </a:r>
          </a:p>
          <a:p>
            <a:r>
              <a:rPr lang="en-GB" sz="1800" dirty="0">
                <a:latin typeface="+mn-lt"/>
              </a:rPr>
              <a:t>Cardiopulmonary bypass time: 222 minutes</a:t>
            </a: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r>
              <a:rPr lang="en-GB" sz="1800" dirty="0" err="1">
                <a:latin typeface="+mn-lt"/>
              </a:rPr>
              <a:t>Extubation</a:t>
            </a:r>
            <a:r>
              <a:rPr lang="en-GB" sz="1800" dirty="0">
                <a:latin typeface="+mn-lt"/>
              </a:rPr>
              <a:t> in operating room</a:t>
            </a:r>
          </a:p>
          <a:p>
            <a:r>
              <a:rPr lang="en-GB" sz="1800" dirty="0">
                <a:latin typeface="+mn-lt"/>
              </a:rPr>
              <a:t>Postoperative Anaesthesia Care Unit (PACU)</a:t>
            </a:r>
          </a:p>
          <a:p>
            <a:r>
              <a:rPr lang="en-GB" sz="1800" dirty="0">
                <a:latin typeface="+mn-lt"/>
              </a:rPr>
              <a:t>Postoperative day (POD)1: morning mobilisation</a:t>
            </a: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POD1 14:30h: transfer to the ward</a:t>
            </a:r>
          </a:p>
          <a:p>
            <a:r>
              <a:rPr lang="en-GB" sz="1800" dirty="0">
                <a:latin typeface="+mn-lt"/>
              </a:rPr>
              <a:t>POD2: drain removal and starts physical rehabilitation</a:t>
            </a: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					</a:t>
            </a:r>
            <a:r>
              <a:rPr lang="en-GB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GB" sz="1800" dirty="0">
              <a:latin typeface="+mn-lt"/>
            </a:endParaRP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		             Goal: climbing 1 floor of stairs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Intensive care unit-stay: 0 days</a:t>
            </a:r>
          </a:p>
          <a:p>
            <a:r>
              <a:rPr lang="en-GB" sz="1800" dirty="0">
                <a:latin typeface="+mn-lt"/>
              </a:rPr>
              <a:t>PACU-stay: 1 day</a:t>
            </a:r>
          </a:p>
          <a:p>
            <a:r>
              <a:rPr lang="en-GB" sz="1800" dirty="0">
                <a:latin typeface="+mn-lt"/>
              </a:rPr>
              <a:t>Hospital stay: 4 days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6 months postop evaluation:</a:t>
            </a:r>
          </a:p>
          <a:p>
            <a:pPr lvl="1"/>
            <a:r>
              <a:rPr lang="en-GB" sz="1400" dirty="0">
                <a:latin typeface="+mn-lt"/>
              </a:rPr>
              <a:t>Normal V/Q-scan</a:t>
            </a:r>
          </a:p>
          <a:p>
            <a:pPr lvl="1"/>
            <a:r>
              <a:rPr lang="en-GB" sz="1400" dirty="0">
                <a:latin typeface="+mn-lt"/>
              </a:rPr>
              <a:t>NYHA I</a:t>
            </a:r>
          </a:p>
          <a:p>
            <a:pPr lvl="1"/>
            <a:r>
              <a:rPr lang="en-GB" sz="1400" dirty="0">
                <a:latin typeface="+mn-lt"/>
              </a:rPr>
              <a:t>6MWD: 579 m</a:t>
            </a:r>
          </a:p>
          <a:p>
            <a:pPr lvl="1"/>
            <a:r>
              <a:rPr lang="en-GB" sz="1400" dirty="0">
                <a:latin typeface="+mn-lt"/>
              </a:rPr>
              <a:t>TAPSE: 19.6 mm</a:t>
            </a:r>
          </a:p>
          <a:p>
            <a:pPr lvl="1"/>
            <a:r>
              <a:rPr lang="en-GB" sz="1400" dirty="0">
                <a:latin typeface="+mn-lt"/>
              </a:rPr>
              <a:t>NT-pro BNP: 47 ng/L</a:t>
            </a:r>
          </a:p>
          <a:p>
            <a:pPr lvl="1"/>
            <a:endParaRPr lang="en-GB" sz="1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D4D8-3542-E48C-9B23-E5C0DCD73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Afbeelding 5" descr="Afbeelding met tekst, maatstok, leider&#10;&#10;Door AI gegenereerde inhoud is mogelijk onjuist.">
            <a:extLst>
              <a:ext uri="{FF2B5EF4-FFF2-40B4-BE49-F238E27FC236}">
                <a16:creationId xmlns:a16="http://schemas.microsoft.com/office/drawing/2014/main" id="{F30A65F4-3B75-45A7-7F86-F925B5F1A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3992" r="16420" b="15596"/>
          <a:stretch>
            <a:fillRect/>
          </a:stretch>
        </p:blipFill>
        <p:spPr>
          <a:xfrm>
            <a:off x="448732" y="2776211"/>
            <a:ext cx="2908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69170" cy="4471200"/>
          </a:xfrm>
        </p:spPr>
        <p:txBody>
          <a:bodyPr/>
          <a:lstStyle/>
          <a:p>
            <a:endParaRPr lang="en-GB" sz="2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PEA for CTEPD without PH only in expert centres and if patients are symptomatic</a:t>
            </a:r>
            <a:r>
              <a:rPr lang="en-GB" sz="2200" baseline="30000" dirty="0">
                <a:latin typeface="+mn-lt"/>
              </a:rPr>
              <a:t>1</a:t>
            </a:r>
          </a:p>
          <a:p>
            <a:endParaRPr lang="en-GB" sz="2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PEA for CTEPD without PH </a:t>
            </a:r>
            <a:r>
              <a:rPr lang="en-GB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2200" dirty="0">
                <a:latin typeface="+mn-lt"/>
              </a:rPr>
              <a:t>significant improvement in symptoms and quality of life</a:t>
            </a:r>
            <a:r>
              <a:rPr lang="en-GB" sz="2200" baseline="30000" dirty="0">
                <a:latin typeface="+mn-lt"/>
              </a:rPr>
              <a:t>2</a:t>
            </a:r>
          </a:p>
          <a:p>
            <a:endParaRPr lang="en-GB" sz="2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Minimally invasive cardiac surgery (MICS) might improve postoperative outcomes</a:t>
            </a:r>
            <a:r>
              <a:rPr lang="en-GB" sz="2200" baseline="30000" dirty="0">
                <a:latin typeface="+mn-lt"/>
              </a:rPr>
              <a:t>3</a:t>
            </a:r>
          </a:p>
          <a:p>
            <a:endParaRPr lang="en-GB" sz="2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The full benefit of MICS can only be achieved by also utilizing an ERACS platform</a:t>
            </a:r>
            <a:r>
              <a:rPr lang="en-GB" sz="2200" baseline="30000" dirty="0">
                <a:latin typeface="+mn-lt"/>
              </a:rPr>
              <a:t>3</a:t>
            </a:r>
          </a:p>
          <a:p>
            <a:endParaRPr lang="en-GB" sz="2200" dirty="0">
              <a:latin typeface="+mn-lt"/>
            </a:endParaRPr>
          </a:p>
          <a:p>
            <a:pPr marL="0" indent="0">
              <a:buNone/>
            </a:pPr>
            <a:endParaRPr lang="en-GB" sz="22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796C-8F0B-90F0-6846-6D9532E6C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BE" dirty="0"/>
              <a:t>Verbelen T, </a:t>
            </a:r>
            <a:r>
              <a:rPr lang="nl-BE" dirty="0" err="1"/>
              <a:t>Fadel</a:t>
            </a:r>
            <a:r>
              <a:rPr lang="nl-BE" dirty="0"/>
              <a:t> E, </a:t>
            </a:r>
            <a:r>
              <a:rPr lang="nl-BE" dirty="0" err="1"/>
              <a:t>Wiedenroth</a:t>
            </a:r>
            <a:r>
              <a:rPr lang="nl-BE" dirty="0"/>
              <a:t> CB, Jenkins DP, </a:t>
            </a:r>
            <a:r>
              <a:rPr lang="nl-BE" dirty="0" err="1"/>
              <a:t>Madani</a:t>
            </a:r>
            <a:r>
              <a:rPr lang="nl-BE" dirty="0"/>
              <a:t> MM. </a:t>
            </a:r>
            <a:r>
              <a:rPr lang="nl-BE" dirty="0" err="1"/>
              <a:t>Pulmonary</a:t>
            </a:r>
            <a:r>
              <a:rPr lang="nl-BE" dirty="0"/>
              <a:t> </a:t>
            </a:r>
            <a:r>
              <a:rPr lang="nl-BE" dirty="0" err="1"/>
              <a:t>endarterectomy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chronic</a:t>
            </a:r>
            <a:r>
              <a:rPr lang="nl-BE" dirty="0"/>
              <a:t> </a:t>
            </a:r>
            <a:r>
              <a:rPr lang="nl-BE" dirty="0" err="1"/>
              <a:t>thromboembolic</a:t>
            </a:r>
            <a:r>
              <a:rPr lang="nl-BE" dirty="0"/>
              <a:t> </a:t>
            </a:r>
            <a:r>
              <a:rPr lang="nl-BE" dirty="0" err="1"/>
              <a:t>pulmonary</a:t>
            </a:r>
            <a:r>
              <a:rPr lang="nl-BE" dirty="0"/>
              <a:t> </a:t>
            </a:r>
            <a:r>
              <a:rPr lang="nl-BE" dirty="0" err="1"/>
              <a:t>hypertension</a:t>
            </a:r>
            <a:r>
              <a:rPr lang="nl-BE" dirty="0"/>
              <a:t>: Technical </a:t>
            </a:r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controversies. JHLT Open. 2025 Jul 30;10:100357. </a:t>
            </a:r>
            <a:r>
              <a:rPr lang="nl-BE" dirty="0" err="1"/>
              <a:t>doi</a:t>
            </a:r>
            <a:r>
              <a:rPr lang="nl-BE" dirty="0"/>
              <a:t>: 10.1016/j.jhlto.2025.100357</a:t>
            </a:r>
          </a:p>
          <a:p>
            <a:pPr marL="228600" indent="-228600">
              <a:buAutoNum type="arabicPeriod"/>
            </a:pPr>
            <a:r>
              <a:rPr lang="nl-BE" dirty="0" err="1"/>
              <a:t>Taboada</a:t>
            </a:r>
            <a:r>
              <a:rPr lang="nl-BE" dirty="0"/>
              <a:t> D, </a:t>
            </a:r>
            <a:r>
              <a:rPr lang="nl-BE" dirty="0" err="1"/>
              <a:t>Pepke-Zaba</a:t>
            </a:r>
            <a:r>
              <a:rPr lang="nl-BE" dirty="0"/>
              <a:t> J, Jenkins DP, </a:t>
            </a:r>
            <a:r>
              <a:rPr lang="nl-BE" dirty="0" err="1"/>
              <a:t>Berman</a:t>
            </a:r>
            <a:r>
              <a:rPr lang="nl-BE" dirty="0"/>
              <a:t> M, </a:t>
            </a:r>
            <a:r>
              <a:rPr lang="nl-BE" dirty="0" err="1"/>
              <a:t>Treacy</a:t>
            </a:r>
            <a:r>
              <a:rPr lang="nl-BE" dirty="0"/>
              <a:t> CM, </a:t>
            </a:r>
            <a:r>
              <a:rPr lang="nl-BE" dirty="0" err="1"/>
              <a:t>Cannon</a:t>
            </a:r>
            <a:r>
              <a:rPr lang="nl-BE" dirty="0"/>
              <a:t> JE, </a:t>
            </a:r>
            <a:r>
              <a:rPr lang="nl-BE" dirty="0" err="1"/>
              <a:t>Toshner</a:t>
            </a:r>
            <a:r>
              <a:rPr lang="nl-BE" dirty="0"/>
              <a:t> M, </a:t>
            </a:r>
            <a:r>
              <a:rPr lang="nl-BE" dirty="0" err="1"/>
              <a:t>Dunning</a:t>
            </a:r>
            <a:r>
              <a:rPr lang="nl-BE" dirty="0"/>
              <a:t> JJ, </a:t>
            </a:r>
            <a:r>
              <a:rPr lang="nl-BE" dirty="0" err="1"/>
              <a:t>Ng</a:t>
            </a:r>
            <a:r>
              <a:rPr lang="nl-BE" dirty="0"/>
              <a:t> C, </a:t>
            </a:r>
            <a:r>
              <a:rPr lang="nl-BE" dirty="0" err="1"/>
              <a:t>Tsui</a:t>
            </a:r>
            <a:r>
              <a:rPr lang="nl-BE" dirty="0"/>
              <a:t> SS, </a:t>
            </a:r>
            <a:r>
              <a:rPr lang="nl-BE" dirty="0" err="1"/>
              <a:t>Sheares</a:t>
            </a:r>
            <a:r>
              <a:rPr lang="nl-BE" dirty="0"/>
              <a:t> KK. </a:t>
            </a:r>
            <a:r>
              <a:rPr lang="nl-BE" dirty="0" err="1"/>
              <a:t>Outcome</a:t>
            </a:r>
            <a:r>
              <a:rPr lang="nl-BE" dirty="0"/>
              <a:t> of </a:t>
            </a:r>
            <a:r>
              <a:rPr lang="nl-BE" dirty="0" err="1"/>
              <a:t>pulmonary</a:t>
            </a:r>
            <a:r>
              <a:rPr lang="nl-BE" dirty="0"/>
              <a:t> </a:t>
            </a:r>
            <a:r>
              <a:rPr lang="nl-BE" dirty="0" err="1"/>
              <a:t>endarterectomy</a:t>
            </a:r>
            <a:r>
              <a:rPr lang="nl-BE" dirty="0"/>
              <a:t> in </a:t>
            </a:r>
            <a:r>
              <a:rPr lang="nl-BE" dirty="0" err="1"/>
              <a:t>symptomatic</a:t>
            </a:r>
            <a:r>
              <a:rPr lang="nl-BE" dirty="0"/>
              <a:t> </a:t>
            </a:r>
            <a:r>
              <a:rPr lang="nl-BE" dirty="0" err="1"/>
              <a:t>chronic</a:t>
            </a:r>
            <a:r>
              <a:rPr lang="nl-BE" dirty="0"/>
              <a:t> </a:t>
            </a:r>
            <a:r>
              <a:rPr lang="nl-BE" dirty="0" err="1"/>
              <a:t>thromboembolic</a:t>
            </a:r>
            <a:r>
              <a:rPr lang="nl-BE" dirty="0"/>
              <a:t> </a:t>
            </a:r>
            <a:r>
              <a:rPr lang="nl-BE" dirty="0" err="1"/>
              <a:t>disease</a:t>
            </a:r>
            <a:r>
              <a:rPr lang="nl-BE" dirty="0"/>
              <a:t>. </a:t>
            </a:r>
            <a:r>
              <a:rPr lang="nl-BE" dirty="0" err="1"/>
              <a:t>Eur</a:t>
            </a:r>
            <a:r>
              <a:rPr lang="nl-BE" dirty="0"/>
              <a:t> </a:t>
            </a:r>
            <a:r>
              <a:rPr lang="nl-BE" dirty="0" err="1"/>
              <a:t>Respir</a:t>
            </a:r>
            <a:r>
              <a:rPr lang="nl-BE" dirty="0"/>
              <a:t> J. 2014 Dec;44(6):1635-45. </a:t>
            </a:r>
            <a:r>
              <a:rPr lang="nl-BE" dirty="0" err="1"/>
              <a:t>doi</a:t>
            </a:r>
            <a:r>
              <a:rPr lang="nl-BE" dirty="0"/>
              <a:t>: 10.1183/09031936.00050114.</a:t>
            </a:r>
          </a:p>
          <a:p>
            <a:pPr marL="228600" indent="-228600">
              <a:buAutoNum type="arabicPeriod"/>
            </a:pPr>
            <a:r>
              <a:rPr lang="nl-BE" dirty="0" err="1"/>
              <a:t>Salenger</a:t>
            </a:r>
            <a:r>
              <a:rPr lang="nl-BE" dirty="0"/>
              <a:t> R, Ad N, Grant MC, </a:t>
            </a:r>
            <a:r>
              <a:rPr lang="nl-BE" dirty="0" err="1"/>
              <a:t>Bakaeen</a:t>
            </a:r>
            <a:r>
              <a:rPr lang="nl-BE" dirty="0"/>
              <a:t> F, </a:t>
            </a:r>
            <a:r>
              <a:rPr lang="nl-BE" dirty="0" err="1"/>
              <a:t>Balkhy</a:t>
            </a:r>
            <a:r>
              <a:rPr lang="nl-BE" dirty="0"/>
              <a:t> HH, Mick SL, Sardari Nia P, </a:t>
            </a:r>
            <a:r>
              <a:rPr lang="nl-BE" dirty="0" err="1"/>
              <a:t>Kempfert</a:t>
            </a:r>
            <a:r>
              <a:rPr lang="nl-BE" dirty="0"/>
              <a:t> J, </a:t>
            </a:r>
            <a:r>
              <a:rPr lang="nl-BE" dirty="0" err="1"/>
              <a:t>Bonaros</a:t>
            </a:r>
            <a:r>
              <a:rPr lang="nl-BE" dirty="0"/>
              <a:t> N, </a:t>
            </a:r>
            <a:r>
              <a:rPr lang="nl-BE" dirty="0" err="1"/>
              <a:t>Bapat</a:t>
            </a:r>
            <a:r>
              <a:rPr lang="nl-BE" dirty="0"/>
              <a:t> V, </a:t>
            </a:r>
            <a:r>
              <a:rPr lang="nl-BE" dirty="0" err="1"/>
              <a:t>Wyler</a:t>
            </a:r>
            <a:r>
              <a:rPr lang="nl-BE" dirty="0"/>
              <a:t> </a:t>
            </a:r>
            <a:r>
              <a:rPr lang="nl-BE" dirty="0" err="1"/>
              <a:t>von</a:t>
            </a:r>
            <a:r>
              <a:rPr lang="nl-BE" dirty="0"/>
              <a:t> </a:t>
            </a:r>
            <a:r>
              <a:rPr lang="nl-BE" dirty="0" err="1"/>
              <a:t>Ballmoos</a:t>
            </a:r>
            <a:r>
              <a:rPr lang="nl-BE" dirty="0"/>
              <a:t> MC, </a:t>
            </a:r>
            <a:r>
              <a:rPr lang="nl-BE" dirty="0" err="1"/>
              <a:t>Gerdisch</a:t>
            </a:r>
            <a:r>
              <a:rPr lang="nl-BE" dirty="0"/>
              <a:t> M, Johnston DR, Engelman DT. </a:t>
            </a:r>
            <a:r>
              <a:rPr lang="nl-BE" dirty="0" err="1"/>
              <a:t>Maximizing</a:t>
            </a:r>
            <a:r>
              <a:rPr lang="nl-BE" dirty="0"/>
              <a:t> </a:t>
            </a:r>
            <a:r>
              <a:rPr lang="nl-BE" dirty="0" err="1"/>
              <a:t>Minimally</a:t>
            </a:r>
            <a:r>
              <a:rPr lang="nl-BE" dirty="0"/>
              <a:t> </a:t>
            </a:r>
            <a:r>
              <a:rPr lang="nl-BE" dirty="0" err="1"/>
              <a:t>Invasive</a:t>
            </a:r>
            <a:r>
              <a:rPr lang="nl-BE" dirty="0"/>
              <a:t> </a:t>
            </a:r>
            <a:r>
              <a:rPr lang="nl-BE" dirty="0" err="1"/>
              <a:t>Cardiac</a:t>
            </a:r>
            <a:r>
              <a:rPr lang="nl-BE" dirty="0"/>
              <a:t> </a:t>
            </a:r>
            <a:r>
              <a:rPr lang="nl-BE" dirty="0" err="1"/>
              <a:t>Surgery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Enhanced</a:t>
            </a:r>
            <a:r>
              <a:rPr lang="nl-BE" dirty="0"/>
              <a:t> Recovery (ERAS). </a:t>
            </a:r>
            <a:r>
              <a:rPr lang="nl-BE" dirty="0" err="1"/>
              <a:t>Innovations</a:t>
            </a:r>
            <a:r>
              <a:rPr lang="nl-BE" dirty="0"/>
              <a:t> (</a:t>
            </a:r>
            <a:r>
              <a:rPr lang="nl-BE" dirty="0" err="1"/>
              <a:t>Phila</a:t>
            </a:r>
            <a:r>
              <a:rPr lang="nl-BE" dirty="0"/>
              <a:t>). 2024 Jul-Aug;19(4):371-379. </a:t>
            </a:r>
            <a:r>
              <a:rPr lang="nl-BE" dirty="0" err="1"/>
              <a:t>doi</a:t>
            </a:r>
            <a:r>
              <a:rPr lang="nl-BE" dirty="0"/>
              <a:t>: 10.1177/15569845241264565.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ERACS after PEA for CTEPD without PH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is feasible and safe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only in centres with expertise in both PEA surgery and ERACS standard of care procedures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full benefit of minimally invasive PEA can only be achieved by ERACS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CB11-9856-B12A-1A07-ED664FF65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4a67e06-54a4-445a-b79e-2b61c27d8f4a"/>
    <ds:schemaRef ds:uri="http://purl.org/dc/terms/"/>
    <ds:schemaRef ds:uri="http://schemas.openxmlformats.org/package/2006/metadata/core-properties"/>
    <ds:schemaRef ds:uri="70ef824e-81a8-4185-b29b-1ce15dfb1ac6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</Template>
  <TotalTime>186</TotalTime>
  <Words>723</Words>
  <Application>Microsoft Office PowerPoint</Application>
  <PresentationFormat>Breedbeeld</PresentationFormat>
  <Paragraphs>91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ICC 2021</vt:lpstr>
      <vt:lpstr>PowerPoint-presentatie</vt:lpstr>
      <vt:lpstr>ERACS for CTEPD without PH</vt:lpstr>
      <vt:lpstr>Introduction</vt:lpstr>
      <vt:lpstr>Methods</vt:lpstr>
      <vt:lpstr>Results</vt:lpstr>
      <vt:lpstr>Discussion</vt:lpstr>
      <vt:lpstr>Conclusion</vt:lpstr>
    </vt:vector>
  </TitlesOfParts>
  <Company>UZ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Verbelen</dc:creator>
  <cp:lastModifiedBy>Tom Verbelen</cp:lastModifiedBy>
  <cp:revision>12</cp:revision>
  <dcterms:created xsi:type="dcterms:W3CDTF">2026-02-22T18:10:32Z</dcterms:created>
  <dcterms:modified xsi:type="dcterms:W3CDTF">2026-02-23T11:58:42Z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