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FF"/>
    <a:srgbClr val="1A335C"/>
    <a:srgbClr val="102550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6" y="268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03/15/2026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en-GB"/>
              <a:t>Click to edit Master text styles</a:t>
            </a:r>
          </a:p>
          <a:p>
            <a:pPr lvl="1">
              <a:buClr>
                <a:srgbClr val="FF9900"/>
              </a:buClr>
            </a:pPr>
            <a:r>
              <a:rPr lang="en-GB"/>
              <a:t>Second level</a:t>
            </a:r>
          </a:p>
          <a:p>
            <a:pPr lvl="2">
              <a:buClr>
                <a:srgbClr val="FF9900"/>
              </a:buClr>
            </a:pPr>
            <a:r>
              <a:rPr lang="en-GB"/>
              <a:t>Third level</a:t>
            </a:r>
          </a:p>
          <a:p>
            <a:pPr lvl="3">
              <a:buClr>
                <a:srgbClr val="FF9900"/>
              </a:buClr>
            </a:pPr>
            <a:r>
              <a:rPr lang="en-GB"/>
              <a:t>Fourth level</a:t>
            </a:r>
          </a:p>
          <a:p>
            <a:pPr lvl="4">
              <a:buClr>
                <a:srgbClr val="FF9900"/>
              </a:buClr>
            </a:pPr>
            <a:r>
              <a:rPr lang="en-GB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93D64F-2740-3E97-17CE-C9507F6EAE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Abstract template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1600" dirty="0"/>
              <a:t>Marion Delcroix, Clinical Dept of Respiratory Diseases, University Hospitals of Leuven and Laboratory of Respiratory Diseases and Thoracic Surgery (BREATHE), Dept of Chronic Diseases and Metabolism (CHROMETA), KU Leuven - University of Leuven, Leuven, Belgium</a:t>
            </a:r>
            <a:endParaRPr lang="en-US" sz="1600" baseline="30000" dirty="0"/>
          </a:p>
          <a:p>
            <a:r>
              <a:rPr lang="en-US" sz="1600" dirty="0"/>
              <a:t>Michael M. Madani, Division of Cardiovascular and Thoracic Surgery, University of California San Diego, La Jolla, California, USA</a:t>
            </a:r>
            <a:endParaRPr lang="en-US" sz="1600" baseline="30000" dirty="0"/>
          </a:p>
          <a:p>
            <a:r>
              <a:rPr lang="en-US" sz="1600" dirty="0"/>
              <a:t>Elie Fadel, Department of Thoracic and Vascular Surgery and Heart-Lung Transplantation, Marie </a:t>
            </a:r>
            <a:r>
              <a:rPr lang="en-US" sz="1600" dirty="0" err="1"/>
              <a:t>Lannelongue</a:t>
            </a:r>
            <a:r>
              <a:rPr lang="en-US" sz="1600" dirty="0"/>
              <a:t> Hospital, Paris-</a:t>
            </a:r>
            <a:r>
              <a:rPr lang="en-US" sz="1600" dirty="0" err="1"/>
              <a:t>Saclay</a:t>
            </a:r>
            <a:r>
              <a:rPr lang="en-US" sz="1600" dirty="0"/>
              <a:t> University, Le Plessis Robinson, France</a:t>
            </a:r>
            <a:endParaRPr lang="en-US" sz="1600" baseline="30000" dirty="0"/>
          </a:p>
          <a:p>
            <a:r>
              <a:rPr lang="de-DE" sz="1600" dirty="0"/>
              <a:t>Xavier </a:t>
            </a:r>
            <a:r>
              <a:rPr lang="de-DE" sz="1600" dirty="0" err="1"/>
              <a:t>Jaïs</a:t>
            </a:r>
            <a:r>
              <a:rPr lang="de-DE" sz="1600" dirty="0"/>
              <a:t>, </a:t>
            </a:r>
            <a:r>
              <a:rPr lang="en-US" sz="1600" dirty="0"/>
              <a:t>Assistance </a:t>
            </a:r>
            <a:r>
              <a:rPr lang="en-US" sz="1600" dirty="0" err="1"/>
              <a:t>Publique-Hôpitaux</a:t>
            </a:r>
            <a:r>
              <a:rPr lang="en-US" sz="1600" dirty="0"/>
              <a:t> de Paris (AP-HP), Department of Respiratory and Intensive Care Medicine, Bicêtre Hospital, University of Paris-</a:t>
            </a:r>
            <a:r>
              <a:rPr lang="en-US" sz="1600" dirty="0" err="1"/>
              <a:t>Saclay</a:t>
            </a:r>
            <a:r>
              <a:rPr lang="en-US" sz="1600" dirty="0"/>
              <a:t>, Le Kremlin-Bicêtre, France</a:t>
            </a:r>
            <a:endParaRPr lang="de-DE" sz="1600" baseline="30000" dirty="0"/>
          </a:p>
          <a:p>
            <a:r>
              <a:rPr lang="de-DE" sz="1600" dirty="0"/>
              <a:t>David P. Jenkins</a:t>
            </a:r>
            <a:r>
              <a:rPr lang="en-US" sz="1600" dirty="0"/>
              <a:t>,</a:t>
            </a:r>
            <a:r>
              <a:rPr lang="en-US" sz="1600" baseline="30000" dirty="0"/>
              <a:t> </a:t>
            </a:r>
            <a:r>
              <a:rPr lang="en-US" sz="1600" dirty="0"/>
              <a:t>Royal Papworth Hospital, Cambridge, UK</a:t>
            </a:r>
            <a:endParaRPr lang="de-DE" sz="1600" baseline="30000" dirty="0"/>
          </a:p>
          <a:p>
            <a:r>
              <a:rPr lang="de-DE" sz="1600" dirty="0"/>
              <a:t>Irene M. Lang, </a:t>
            </a:r>
            <a:r>
              <a:rPr lang="en-US" sz="1600" dirty="0"/>
              <a:t>Department of Internal Medicine II, Division of Cardiology, Medical University of Vienna, Vienna, Austria</a:t>
            </a:r>
            <a:endParaRPr lang="de-DE" sz="1600" baseline="30000" dirty="0"/>
          </a:p>
          <a:p>
            <a:r>
              <a:rPr lang="en-US" sz="1600" dirty="0"/>
              <a:t>Hiromi Matsubara, Department of Cardiology, NHO Okayama Medical Center, Okayama, Japan</a:t>
            </a:r>
            <a:endParaRPr lang="en-GB" sz="1600" dirty="0"/>
          </a:p>
          <a:p>
            <a:r>
              <a:rPr lang="en-US" sz="1600" dirty="0"/>
              <a:t>Joanna Pepke-Zaba,</a:t>
            </a:r>
            <a:r>
              <a:rPr lang="en-US" sz="1600" baseline="30000" dirty="0"/>
              <a:t> </a:t>
            </a:r>
            <a:r>
              <a:rPr lang="en-US" sz="1600" dirty="0"/>
              <a:t>Royal Papworth Hospital, Cambridge, UK</a:t>
            </a:r>
            <a:endParaRPr lang="en-US" sz="1600" baseline="30000" dirty="0"/>
          </a:p>
          <a:p>
            <a:r>
              <a:rPr lang="en-US" sz="1600" dirty="0"/>
              <a:t>Christoph B. </a:t>
            </a:r>
            <a:r>
              <a:rPr lang="en-US" sz="1600" dirty="0" err="1"/>
              <a:t>Wiedenroth</a:t>
            </a:r>
            <a:r>
              <a:rPr lang="en-US" sz="1600" dirty="0"/>
              <a:t>, Department of Thoracic Surgery, Kerckhoff Heart and Lung Center, Bad Nauheim, Germany</a:t>
            </a:r>
            <a:endParaRPr lang="en-US" sz="1600" baseline="30000" dirty="0"/>
          </a:p>
          <a:p>
            <a:r>
              <a:rPr lang="en-US" sz="1600" dirty="0"/>
              <a:t>Aruna T. Bansal, </a:t>
            </a:r>
            <a:r>
              <a:rPr lang="en-US" sz="1600" dirty="0" err="1"/>
              <a:t>Acclarogen</a:t>
            </a:r>
            <a:r>
              <a:rPr lang="en-US" sz="1600" dirty="0"/>
              <a:t>, Cambridge, UK</a:t>
            </a:r>
          </a:p>
          <a:p>
            <a:r>
              <a:rPr lang="de-DE" sz="1600" dirty="0"/>
              <a:t>Nick H. Kim, </a:t>
            </a:r>
            <a:r>
              <a:rPr lang="en-US" sz="1600" dirty="0"/>
              <a:t>Division of Pulmonary, Critical Care and Sleep Medicine, University of California San Diego, La Jolla, California, USA</a:t>
            </a:r>
            <a:endParaRPr lang="en-US" sz="1600" baseline="30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TEAM (</a:t>
            </a:r>
            <a:r>
              <a:rPr lang="en-GB" u="sng" dirty="0" err="1"/>
              <a:t>T</a:t>
            </a:r>
            <a:r>
              <a:rPr lang="en-GB" dirty="0" err="1"/>
              <a:t>r</a:t>
            </a:r>
            <a:r>
              <a:rPr lang="en-GB" u="sng" dirty="0" err="1"/>
              <a:t>E</a:t>
            </a:r>
            <a:r>
              <a:rPr lang="en-GB" dirty="0" err="1"/>
              <a:t>atment</a:t>
            </a:r>
            <a:r>
              <a:rPr lang="en-GB" dirty="0"/>
              <a:t> </a:t>
            </a:r>
            <a:r>
              <a:rPr lang="en-GB" u="sng" dirty="0"/>
              <a:t>A</a:t>
            </a:r>
            <a:r>
              <a:rPr lang="en-GB" dirty="0"/>
              <a:t>pproach in the </a:t>
            </a:r>
            <a:r>
              <a:rPr lang="en-GB" u="sng" dirty="0"/>
              <a:t>M</a:t>
            </a:r>
            <a:r>
              <a:rPr lang="en-GB" dirty="0"/>
              <a:t>ultimodal era) registry – design, rationale and initial 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F6B2D-C8A7-6E4E-CC3B-60EC683838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treatment algorithms for </a:t>
            </a:r>
            <a:r>
              <a:rPr lang="en-GB" dirty="0"/>
              <a:t>chronic thromboembolic pulmonary </a:t>
            </a:r>
            <a:r>
              <a:rPr lang="en-US" dirty="0"/>
              <a:t>hypertension (CTEPH) recognize 3 treatment modalities: </a:t>
            </a:r>
          </a:p>
          <a:p>
            <a:pPr lvl="1"/>
            <a:r>
              <a:rPr lang="en-US" sz="2200" dirty="0"/>
              <a:t>Pulmonary endarterectomy (PEA) as the treatment of choice for operable patients</a:t>
            </a:r>
          </a:p>
          <a:p>
            <a:pPr lvl="1"/>
            <a:r>
              <a:rPr lang="en-US" sz="2200" dirty="0"/>
              <a:t>Balloon pulmonary angioplasty (BPA) and </a:t>
            </a:r>
            <a:r>
              <a:rPr lang="en-GB" sz="2200" dirty="0"/>
              <a:t>pulmonary hypertension</a:t>
            </a:r>
            <a:r>
              <a:rPr lang="en-US" sz="2200" dirty="0"/>
              <a:t> (PH)-targeted medical therapy as options for inoperable patients or those with residual PH after PEA</a:t>
            </a:r>
          </a:p>
          <a:p>
            <a:r>
              <a:rPr lang="en-GB" dirty="0"/>
              <a:t>The availability of multiple treatment approaches opens the possibility of combination therapy, either simultaneously or in a sequential manner</a:t>
            </a:r>
          </a:p>
          <a:p>
            <a:r>
              <a:rPr lang="en-GB" dirty="0"/>
              <a:t>In the absence of head-to-head studies to guide multimodal treatment approaches, there may be regional preferences depending on the patient population and centre expertise with the available treatment modalities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The TEAM registry (NCT05629052) is an ongoing, international, prospective, multi-centre long-term observational registry that captures longitudinal data on multimodal treatment in patients with CTEPH or chronic thromboembolic pulmonary disease (CTEPD) without PH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Study sites were selected based on routine use of all 3 treatment modalities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The registry enrolled consecutive adult patients with CTEPH or CTEPD without PH between April 2023 and April 2025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Patients had to be naïve to interventional treatment (both PEA and BPA) and had to have received anticoagulation for ≥3 months before diagnosis and PH-targeted medication, if any, for ≤12 months at enrolment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Follow-up data will be collected until April 2028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Primary outcomes are the utilisation and combination of treatment modalities and 3-year survival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600" dirty="0"/>
              <a:t>Key secondary outcomes include complications of mechanical treatment, frequency of and changes in PH-targeted medication, number and timing of unplanned hospitalisations and the frequency and quality-of-life assessments as part of routine practice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CFF77-6B84-D0B6-874F-07E58769C5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GB" sz="2200" dirty="0">
                <a:solidFill>
                  <a:schemeClr val="tx1"/>
                </a:solidFill>
              </a:rPr>
              <a:t>916 patients were enrolled from 25 sites worldwide 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chemeClr val="tx1"/>
                </a:solidFill>
              </a:rPr>
              <a:t>61% were from Europe, 18% from Asia-Pacific, 17% from North America and 3% from South America</a:t>
            </a:r>
          </a:p>
          <a:p>
            <a:pPr>
              <a:lnSpc>
                <a:spcPct val="110000"/>
              </a:lnSpc>
            </a:pPr>
            <a:r>
              <a:rPr lang="en-GB" sz="2200" dirty="0">
                <a:solidFill>
                  <a:schemeClr val="tx1"/>
                </a:solidFill>
              </a:rPr>
              <a:t>As of 27 February 2026, 381 patients (42%) have undergone PEA, and 257 patients (28%) have had ≥1 BPA session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chemeClr val="tx1"/>
                </a:solidFill>
              </a:rPr>
              <a:t>6 patients have undergone both PEA and BPA; 4 of those had PEA first, followed by BPA, and </a:t>
            </a:r>
            <a:br>
              <a:rPr lang="en-GB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2 had BPA first, followed by PEA</a:t>
            </a:r>
          </a:p>
          <a:p>
            <a:pPr>
              <a:lnSpc>
                <a:spcPct val="110000"/>
              </a:lnSpc>
            </a:pPr>
            <a:r>
              <a:rPr lang="en-GB" sz="2200" dirty="0">
                <a:solidFill>
                  <a:schemeClr val="tx1"/>
                </a:solidFill>
              </a:rPr>
              <a:t>520 patients (57%) have received or are receiving PH-targeted medical therapy</a:t>
            </a:r>
          </a:p>
          <a:p>
            <a:pPr>
              <a:lnSpc>
                <a:spcPct val="110000"/>
              </a:lnSpc>
            </a:pPr>
            <a:r>
              <a:rPr lang="en-GB" sz="2200" dirty="0">
                <a:solidFill>
                  <a:schemeClr val="tx1"/>
                </a:solidFill>
              </a:rPr>
              <a:t>491 patients (54%) have had ≥1 follow-up visit, and 267 patients (29%) have had ≥1 follow-up RHCs</a:t>
            </a:r>
          </a:p>
          <a:p>
            <a:pPr>
              <a:lnSpc>
                <a:spcPct val="110000"/>
              </a:lnSpc>
            </a:pPr>
            <a:r>
              <a:rPr lang="en-GB" sz="2200" dirty="0">
                <a:solidFill>
                  <a:schemeClr val="tx1"/>
                </a:solidFill>
              </a:rPr>
              <a:t>Data collection was discontinued for 64 patients (7%)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chemeClr val="tx1"/>
                </a:solidFill>
              </a:rPr>
              <a:t>One patient was transplanted and 25 patients have died; 17 deaths were deemed PH-related</a:t>
            </a:r>
          </a:p>
          <a:p>
            <a:pPr>
              <a:lnSpc>
                <a:spcPct val="110000"/>
              </a:lnSpc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1D4D8-3542-E48C-9B23-E5C0DCD73A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TEAM registry documents current treatment modalities for newly referred patients with CTEPH and CTEPD without PH at expert centres routinely using all available treatment strategies</a:t>
            </a:r>
          </a:p>
          <a:p>
            <a:r>
              <a:rPr lang="en-GB" dirty="0"/>
              <a:t>The data captured in this registry will provide insights into global strategies in the multimodal treatment era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4CB11-9856-B12A-1A07-ED664FF656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F001C713DE1B468A8F25F16777C2DC" ma:contentTypeVersion="23" ma:contentTypeDescription="Create a new document." ma:contentTypeScope="" ma:versionID="0ab28293807a7a98696bdc15e9d67d59">
  <xsd:schema xmlns:xsd="http://www.w3.org/2001/XMLSchema" xmlns:xs="http://www.w3.org/2001/XMLSchema" xmlns:p="http://schemas.microsoft.com/office/2006/metadata/properties" xmlns:ns2="878eb20a-269c-4186-9d18-6d4fdc72d59f" xmlns:ns3="70ef824e-81a8-4185-b29b-1ce15dfb1ac6" targetNamespace="http://schemas.microsoft.com/office/2006/metadata/properties" ma:root="true" ma:fieldsID="a94221c6e52aaba113f0803cf46d4c17" ns2:_="" ns3:_="">
    <xsd:import namespace="878eb20a-269c-4186-9d18-6d4fdc72d59f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Topic" minOccurs="0"/>
                <xsd:element ref="ns2:Responsibleboardmember" minOccurs="0"/>
                <xsd:element ref="ns2:Project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eb20a-269c-4186-9d18-6d4fdc72d59f" elementFormDefault="qualified">
    <xsd:import namespace="http://schemas.microsoft.com/office/2006/documentManagement/types"/>
    <xsd:import namespace="http://schemas.microsoft.com/office/infopath/2007/PartnerControls"/>
    <xsd:element name="Status" ma:index="4" nillable="true" ma:displayName="Status" ma:default="Open" ma:format="Dropdown" ma:internalName="Status" ma:readOnly="false">
      <xsd:simpleType>
        <xsd:restriction base="dms:Choice">
          <xsd:enumeration value="Closed"/>
          <xsd:enumeration value="Open"/>
        </xsd:restriction>
      </xsd:simpleType>
    </xsd:element>
    <xsd:element name="Topic" ma:index="5" nillable="true" ma:displayName="Topic" ma:format="Dropdown" ma:internalName="Topic">
      <xsd:simpleType>
        <xsd:restriction base="dms:Choice">
          <xsd:enumeration value="Actelion presentation Nov 2018"/>
          <xsd:enumeration value="Analysis request Pavel Jansa"/>
          <xsd:enumeration value="Baseline analysis"/>
          <xsd:enumeration value="Graphical work"/>
          <xsd:enumeration value="MSD workshop Mar 2019"/>
          <xsd:enumeration value="Outcome analysis"/>
          <xsd:enumeration value="PAHTool User Forum Nov 2015"/>
          <xsd:enumeration value="References"/>
          <xsd:enumeration value="Sex differences (Erik Klok)"/>
          <xsd:enumeration value="Top-line analysis after closure"/>
          <xsd:enumeration value="Top-line analysis May 2017"/>
          <xsd:enumeration value="VTE analysis (Erik Klok)"/>
          <xsd:enumeration value="Janssen AdBoard Jan 2021"/>
          <xsd:enumeration value="Outcome analysis BPA"/>
          <xsd:enumeration value="PEA bridging study"/>
          <xsd:enumeration value="ICC 2021 proceedings"/>
          <xsd:enumeration value="ICA project slides"/>
          <xsd:enumeration value="Treatment analysis"/>
          <xsd:enumeration value="Surgery publication"/>
          <xsd:enumeration value="TEAM registry baseline analysis"/>
          <xsd:enumeration value="TEAM survey"/>
        </xsd:restriction>
      </xsd:simpleType>
    </xsd:element>
    <xsd:element name="Responsibleboardmember" ma:index="6" nillable="true" ma:displayName="Responsible board member" ma:internalName="Responsibleboardmember" ma:readOnly="false">
      <xsd:simpleType>
        <xsd:restriction base="dms:Text">
          <xsd:maxLength value="255"/>
        </xsd:restriction>
      </xsd:simpleType>
    </xsd:element>
    <xsd:element name="Project" ma:index="7" nillable="true" ma:displayName="Project" ma:internalName="Project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a0a4656-2718-42d0-af62-d431e5c38699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ef824e-81a8-4185-b29b-1ce15dfb1ac6" xsi:nil="true"/>
    <Topic xmlns="878eb20a-269c-4186-9d18-6d4fdc72d59f">TEAM registry baseline analysis</Topic>
    <lcf76f155ced4ddcb4097134ff3c332f xmlns="878eb20a-269c-4186-9d18-6d4fdc72d59f">
      <Terms xmlns="http://schemas.microsoft.com/office/infopath/2007/PartnerControls"/>
    </lcf76f155ced4ddcb4097134ff3c332f>
    <Status xmlns="878eb20a-269c-4186-9d18-6d4fdc72d59f">Open</Status>
    <Responsibleboardmember xmlns="878eb20a-269c-4186-9d18-6d4fdc72d59f" xsi:nil="true"/>
    <Project xmlns="878eb20a-269c-4186-9d18-6d4fdc72d59f" xsi:nil="true"/>
  </documentManagement>
</p:properties>
</file>

<file path=customXml/itemProps1.xml><?xml version="1.0" encoding="utf-8"?>
<ds:datastoreItem xmlns:ds="http://schemas.openxmlformats.org/officeDocument/2006/customXml" ds:itemID="{276F86CB-4BC7-45B5-B8B8-6D9593F456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8eb20a-269c-4186-9d18-6d4fdc72d59f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898D0B-672D-419F-A4E1-FDE5F05084F2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70ef824e-81a8-4185-b29b-1ce15dfb1ac6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878eb20a-269c-4186-9d18-6d4fdc72d59f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 (2)</Template>
  <TotalTime>0</TotalTime>
  <Words>725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ICC 2021</vt:lpstr>
      <vt:lpstr>PowerPoint Presentation</vt:lpstr>
      <vt:lpstr>TEAM (TrEatment Approach in the Multimodal era) registry – design, rationale and initial results</vt:lpstr>
      <vt:lpstr>Introduction</vt:lpstr>
      <vt:lpstr>Methods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Sonja Mariotti Nesurini</dc:creator>
  <cp:lastModifiedBy>Sonja Mariotti Nesurini</cp:lastModifiedBy>
  <cp:revision>4</cp:revision>
  <dcterms:created xsi:type="dcterms:W3CDTF">2026-03-03T10:04:40Z</dcterms:created>
  <dcterms:modified xsi:type="dcterms:W3CDTF">2026-03-15T20:55:21Z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0x010100FEF001C713DE1B468A8F25F16777C2DC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