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Ex1.xml" ContentType="application/vnd.ms-office.chartex+xml"/>
  <Override PartName="/ppt/charts/style2.xml" ContentType="application/vnd.ms-office.chartstyle+xml"/>
  <Override PartName="/ppt/charts/colors2.xml" ContentType="application/vnd.ms-office.chartcolorstyle+xml"/>
  <Override PartName="/ppt/charts/chartEx2.xml" ContentType="application/vnd.ms-office.chartex+xml"/>
  <Override PartName="/ppt/charts/style3.xml" ContentType="application/vnd.ms-office.chartstyle+xml"/>
  <Override PartName="/ppt/charts/colors3.xml" ContentType="application/vnd.ms-office.chartcolorstyle+xml"/>
  <Override PartName="/ppt/charts/chartEx3.xml" ContentType="application/vnd.ms-office.chartex+xml"/>
  <Override PartName="/ppt/charts/style4.xml" ContentType="application/vnd.ms-office.chartstyle+xml"/>
  <Override PartName="/ppt/charts/colors4.xml" ContentType="application/vnd.ms-office.chartcolorstyl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306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891A021-509A-6025-4AF0-C6838D967DA7}" name="Adam Torbicki" initials="AT" userId="3c9d8feae4775177" providerId="Windows Live"/>
  <p188:author id="{E08DB627-0CB1-172C-58E8-496D5BB7FB5F}" name="Paraskevi Tsimpoura" initials="PT" userId="7315a7caff12bcfb" providerId="Windows Live"/>
  <p188:author id="{2F48AD62-C5B7-73CB-053C-5BDA317766F5}" name="Claudia Schuler" initials="CS" userId="S::claudia.schuler@NSPM.COM::99f0af8c-fd6c-4433-b7ab-6b770f3503b4" providerId="AD"/>
  <p188:author id="{25D06F89-1D1E-E99B-0771-0C79AB7734DA}" name="Sonja Mariotti Nesurini" initials="SMN" userId="S::sonja.mariotti@NSPM.COM::28629fb6-2441-424e-b167-4579315a85ca" providerId="AD"/>
  <p188:author id="{4D88D0CB-8D54-BB45-5843-016D4B6018F2}" name="Christoph Benner" initials="CB" userId="S::Christoph.Benner@NSPM.COM::84c046a5-be5c-4921-8ca7-73685d4e572f" providerId="AD"/>
  <p188:author id="{59D234DC-AB88-AF1B-7635-7F6D9F660002}" name="Carolin Torregroza" initials="CT" userId="S::carolin.torregroza@hhu.de::c32497ee-7794-4941-a2ad-6ac90f19ba0e" providerId="AD"/>
  <p188:author id="{CC1EE7F2-E866-224D-7FB8-B1A5D4A6C922}" name="Elizabeth Oliver" initials="EO" userId="S::elizabeth.oliver@NSPM.COM::32c21e0e-d95f-49fc-9cee-aa6fb7ff08e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335C"/>
    <a:srgbClr val="102550"/>
    <a:srgbClr val="97BAFF"/>
    <a:srgbClr val="FF9900"/>
    <a:srgbClr val="061C49"/>
    <a:srgbClr val="002060"/>
    <a:srgbClr val="9CBE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699"/>
    <p:restoredTop sz="94038"/>
  </p:normalViewPr>
  <p:slideViewPr>
    <p:cSldViewPr snapToGrid="0">
      <p:cViewPr>
        <p:scale>
          <a:sx n="84" d="100"/>
          <a:sy n="84" d="100"/>
        </p:scale>
        <p:origin x="1192" y="560"/>
      </p:cViewPr>
      <p:guideLst>
        <p:guide orient="horz" pos="2183"/>
        <p:guide pos="3840"/>
        <p:guide orient="horz" pos="306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package" Target="../embeddings/Microsoft_Excel-Arbeitsblatt1.xlsx"/></Relationships>
</file>

<file path=ppt/charts/_rels/chartEx2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microsoft.com/office/2011/relationships/chartStyle" Target="style3.xml"/><Relationship Id="rId1" Type="http://schemas.openxmlformats.org/officeDocument/2006/relationships/package" Target="../embeddings/Microsoft_Excel-Arbeitsblatt2.xlsx"/></Relationships>
</file>

<file path=ppt/charts/_rels/chartEx3.xml.rels><?xml version="1.0" encoding="UTF-8" standalone="yes"?>
<Relationships xmlns="http://schemas.openxmlformats.org/package/2006/relationships"><Relationship Id="rId3" Type="http://schemas.microsoft.com/office/2011/relationships/chartColorStyle" Target="colors4.xml"/><Relationship Id="rId2" Type="http://schemas.microsoft.com/office/2011/relationships/chartStyle" Target="style4.xml"/><Relationship Id="rId1" Type="http://schemas.openxmlformats.org/officeDocument/2006/relationships/package" Target="../embeddings/Microsoft_Excel-Arbeitsblat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de-DE" dirty="0"/>
              <a:t>WHODAS 2.0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>
        <c:manualLayout>
          <c:layoutTarget val="inner"/>
          <c:xMode val="edge"/>
          <c:yMode val="edge"/>
          <c:x val="0.16167850277900261"/>
          <c:y val="0.11503682672349762"/>
          <c:w val="0.7720772112034161"/>
          <c:h val="0.746249412831851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Preoperative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30 %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DD38-584E-A223-026979D3341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errBars>
            <c:errBarType val="plus"/>
            <c:errValType val="fixedVal"/>
            <c:noEndCap val="0"/>
            <c:val val="19.899999999999999"/>
            <c:spPr>
              <a:noFill/>
              <a:ln w="12700">
                <a:solidFill>
                  <a:schemeClr val="tx1"/>
                </a:solidFill>
                <a:round/>
                <a:headEnd w="lg" len="med"/>
                <a:tailEnd w="lg" len="med"/>
              </a:ln>
              <a:effectLst/>
            </c:spPr>
          </c:errBars>
          <c:cat>
            <c:numRef>
              <c:f>Tabelle1!$A$2</c:f>
              <c:numCache>
                <c:formatCode>General</c:formatCode>
                <c:ptCount val="1"/>
              </c:numCache>
            </c:numRef>
          </c:cat>
          <c:val>
            <c:numRef>
              <c:f>Tabelle1!$B$2</c:f>
              <c:numCache>
                <c:formatCode>General</c:formatCode>
                <c:ptCount val="1"/>
                <c:pt idx="0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D38-584E-A223-026979D33413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3-months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15 %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DD38-584E-A223-026979D3341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errBars>
            <c:errBarType val="plus"/>
            <c:errValType val="fixedVal"/>
            <c:noEndCap val="0"/>
            <c:val val="17.899999999999999"/>
            <c:spPr>
              <a:noFill/>
              <a:ln w="12700">
                <a:solidFill>
                  <a:schemeClr val="tx1"/>
                </a:solidFill>
                <a:round/>
                <a:headEnd w="lg" len="med"/>
                <a:tailEnd w="lg" len="med"/>
              </a:ln>
              <a:effectLst/>
            </c:spPr>
          </c:errBars>
          <c:cat>
            <c:numRef>
              <c:f>Tabelle1!$A$2</c:f>
              <c:numCache>
                <c:formatCode>General</c:formatCode>
                <c:ptCount val="1"/>
              </c:numCache>
            </c:numRef>
          </c:cat>
          <c:val>
            <c:numRef>
              <c:f>Tabelle1!$C$2</c:f>
              <c:numCache>
                <c:formatCode>0.00</c:formatCode>
                <c:ptCount val="1"/>
                <c:pt idx="0">
                  <c:v>15.3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D38-584E-A223-026979D33413}"/>
            </c:ext>
          </c:extLst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12-months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11</a:t>
                    </a:r>
                    <a:r>
                      <a:rPr lang="en-US" baseline="0" dirty="0"/>
                      <a:t> </a:t>
                    </a:r>
                    <a:r>
                      <a:rPr lang="en-US" dirty="0"/>
                      <a:t>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DD38-584E-A223-026979D3341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errBars>
            <c:errBarType val="plus"/>
            <c:errValType val="fixedVal"/>
            <c:noEndCap val="0"/>
            <c:val val="16.399999999999999"/>
            <c:spPr>
              <a:noFill/>
              <a:ln w="12700">
                <a:solidFill>
                  <a:schemeClr val="tx1"/>
                </a:solidFill>
                <a:round/>
                <a:headEnd w="lg" len="med"/>
                <a:tailEnd w="lg" len="med"/>
              </a:ln>
              <a:effectLst/>
            </c:spPr>
          </c:errBars>
          <c:cat>
            <c:numRef>
              <c:f>Tabelle1!$A$2</c:f>
              <c:numCache>
                <c:formatCode>General</c:formatCode>
                <c:ptCount val="1"/>
              </c:numCache>
            </c:numRef>
          </c:cat>
          <c:val>
            <c:numRef>
              <c:f>Tabelle1!$D$2</c:f>
              <c:numCache>
                <c:formatCode>General</c:formatCode>
                <c:ptCount val="1"/>
                <c:pt idx="0">
                  <c:v>11.4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D38-584E-A223-026979D3341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520205151"/>
        <c:axId val="1316926703"/>
      </c:barChart>
      <c:catAx>
        <c:axId val="15202051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316926703"/>
        <c:crosses val="autoZero"/>
        <c:auto val="1"/>
        <c:lblAlgn val="ctr"/>
        <c:lblOffset val="100"/>
        <c:noMultiLvlLbl val="0"/>
      </c:catAx>
      <c:valAx>
        <c:axId val="13169267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DE" sz="1400" dirty="0"/>
                  <a:t>WHODAS Score</a:t>
                </a:r>
              </a:p>
            </c:rich>
          </c:tx>
          <c:layout>
            <c:manualLayout>
              <c:xMode val="edge"/>
              <c:yMode val="edge"/>
              <c:x val="8.8178561587214117E-3"/>
              <c:y val="0.3290526112888967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5202051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</c:legendEntry>
      <c:layout>
        <c:manualLayout>
          <c:xMode val="edge"/>
          <c:yMode val="edge"/>
          <c:x val="0.1052860413010326"/>
          <c:y val="0.92218651005764074"/>
          <c:w val="0.82857343439394426"/>
          <c:h val="6.311982395368370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Tabelle1!$A$2:$A$23</cx:f>
        <cx:lvl ptCount="22">
          <cx:pt idx="0">Kategorie 1</cx:pt>
          <cx:pt idx="1">Kategorie 1</cx:pt>
          <cx:pt idx="2">Kategorie 1</cx:pt>
          <cx:pt idx="3">Kategorie 1</cx:pt>
          <cx:pt idx="4">Kategorie 1</cx:pt>
          <cx:pt idx="5">Kategorie 1</cx:pt>
          <cx:pt idx="6">Kategorie 1</cx:pt>
          <cx:pt idx="7">Kategorie 1</cx:pt>
          <cx:pt idx="8">Kategorie 1</cx:pt>
          <cx:pt idx="9">Kategorie 1</cx:pt>
          <cx:pt idx="10">Kategorie 1</cx:pt>
          <cx:pt idx="11">Kategorie 1</cx:pt>
          <cx:pt idx="12">Kategorie 1</cx:pt>
          <cx:pt idx="13">Kategorie 1</cx:pt>
          <cx:pt idx="14">Kategorie 1</cx:pt>
          <cx:pt idx="15">Kategorie 1</cx:pt>
          <cx:pt idx="16">Kategorie 1</cx:pt>
          <cx:pt idx="17">Kategorie 1</cx:pt>
          <cx:pt idx="18">Kategorie 1</cx:pt>
          <cx:pt idx="19">Kategorie 1</cx:pt>
          <cx:pt idx="20">Kategorie 1</cx:pt>
          <cx:pt idx="21">Kategorie 1</cx:pt>
        </cx:lvl>
      </cx:strDim>
      <cx:numDim type="val">
        <cx:f>Tabelle1!$B$2:$B$23</cx:f>
        <cx:lvl ptCount="22" formatCode="Standard">
          <cx:pt idx="0">352</cx:pt>
          <cx:pt idx="1">345</cx:pt>
          <cx:pt idx="2">355</cx:pt>
          <cx:pt idx="3">354</cx:pt>
          <cx:pt idx="4">353</cx:pt>
          <cx:pt idx="5">332</cx:pt>
          <cx:pt idx="6">355</cx:pt>
          <cx:pt idx="7">206</cx:pt>
          <cx:pt idx="8">325</cx:pt>
          <cx:pt idx="9">355</cx:pt>
          <cx:pt idx="10">355</cx:pt>
          <cx:pt idx="11">325</cx:pt>
          <cx:pt idx="12">354</cx:pt>
          <cx:pt idx="13">352</cx:pt>
          <cx:pt idx="14">354</cx:pt>
          <cx:pt idx="15">356</cx:pt>
          <cx:pt idx="16">354</cx:pt>
          <cx:pt idx="17">355</cx:pt>
          <cx:pt idx="18">355</cx:pt>
          <cx:pt idx="19">352</cx:pt>
          <cx:pt idx="20">220</cx:pt>
          <cx:pt idx="21">349</cx:pt>
        </cx:lvl>
      </cx:numDim>
    </cx:data>
  </cx:chartData>
  <cx:chart>
    <cx:plotArea>
      <cx:plotAreaRegion>
        <cx:series layoutId="boxWhisker" uniqueId="{5A614CA0-2AD4-7444-B2A7-9AAB0241FA03}" formatIdx="0">
          <cx:tx>
            <cx:txData>
              <cx:f>Tabelle1!$B$1</cx:f>
              <cx:v>DAOH</cx:v>
            </cx:txData>
          </cx:tx>
          <cx:dataId val="0"/>
          <cx:layoutPr>
            <cx:visibility meanLine="0" meanMarker="1" nonoutliers="0" outliers="1"/>
            <cx:statistics quartileMethod="exclusive"/>
          </cx:layoutPr>
        </cx:series>
      </cx:plotAreaRegion>
      <cx:axis id="0" hidden="1">
        <cx:catScaling gapWidth="1"/>
        <cx:title>
          <cx:tx>
            <cx:rich>
              <a:bodyPr spcFirstLastPara="1" vertOverflow="ellipsis" horzOverflow="overflow" wrap="square" lIns="0" tIns="0" rIns="0" bIns="0" anchor="ctr" anchorCtr="1"/>
              <a:lstStyle/>
              <a:p>
                <a:pPr algn="ctr" rtl="0">
                  <a:defRPr/>
                </a:pPr>
                <a:r>
                  <a:rPr lang="de-DE" sz="1200" b="0" i="0" u="none" strike="noStrike" baseline="0" dirty="0">
                    <a:solidFill>
                      <a:srgbClr val="002060"/>
                    </a:solidFill>
                    <a:latin typeface="Arial" panose="020B0604020202020204"/>
                  </a:rPr>
                  <a:t>DAOH (</a:t>
                </a:r>
                <a:r>
                  <a:rPr lang="de-DE" sz="1200" b="0" i="0" u="none" strike="noStrike" baseline="0" dirty="0" err="1">
                    <a:solidFill>
                      <a:srgbClr val="002060"/>
                    </a:solidFill>
                    <a:latin typeface="Arial" panose="020B0604020202020204"/>
                  </a:rPr>
                  <a:t>days</a:t>
                </a:r>
                <a:r>
                  <a:rPr lang="de-DE" sz="1200" b="0" i="0" u="none" strike="noStrike" baseline="0" dirty="0">
                    <a:solidFill>
                      <a:srgbClr val="002060"/>
                    </a:solidFill>
                    <a:latin typeface="Arial" panose="020B0604020202020204"/>
                  </a:rPr>
                  <a:t>)</a:t>
                </a:r>
                <a:endParaRPr lang="de-DE" sz="1197" b="0" i="0" u="none" strike="noStrike" baseline="0" dirty="0">
                  <a:solidFill>
                    <a:srgbClr val="002060"/>
                  </a:solidFill>
                  <a:latin typeface="Arial" panose="020B0604020202020204"/>
                </a:endParaRPr>
              </a:p>
            </cx:rich>
          </cx:tx>
        </cx:title>
        <cx:tickLabels/>
      </cx:axis>
      <cx:axis id="1">
        <cx:valScaling min="0"/>
        <cx:majorGridlines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>
                <a:solidFill>
                  <a:srgbClr val="002060"/>
                </a:solidFill>
              </a:defRPr>
            </a:pPr>
            <a:endParaRPr lang="de-DE" sz="1197" b="0" i="0" u="none" strike="noStrike" baseline="0">
              <a:solidFill>
                <a:srgbClr val="002060"/>
              </a:solidFill>
              <a:latin typeface="Arial" panose="020B0604020202020204"/>
            </a:endParaRPr>
          </a:p>
        </cx:txPr>
      </cx:axis>
    </cx:plotArea>
  </cx:chart>
</cx:chartSpace>
</file>

<file path=ppt/charts/chartEx2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Tabelle1!$A$2:$A$23</cx:f>
        <cx:lvl ptCount="22">
          <cx:pt idx="0">Kategorie 1</cx:pt>
          <cx:pt idx="1">Kategorie 1</cx:pt>
          <cx:pt idx="2">Kategorie 1</cx:pt>
          <cx:pt idx="3">Kategorie 1</cx:pt>
          <cx:pt idx="4">Kategorie 1</cx:pt>
          <cx:pt idx="5">Kategorie 1</cx:pt>
          <cx:pt idx="6">Kategorie 1</cx:pt>
          <cx:pt idx="7">Kategorie 1</cx:pt>
          <cx:pt idx="8">Kategorie 1</cx:pt>
          <cx:pt idx="9">Kategorie 1</cx:pt>
          <cx:pt idx="10">Kategorie 1</cx:pt>
          <cx:pt idx="11">Kategorie 1</cx:pt>
          <cx:pt idx="12">Kategorie 1</cx:pt>
          <cx:pt idx="13">Kategorie 1</cx:pt>
          <cx:pt idx="14">Kategorie 1</cx:pt>
          <cx:pt idx="15">Kategorie 1</cx:pt>
          <cx:pt idx="16">Kategorie 1</cx:pt>
          <cx:pt idx="17">Kategorie 1</cx:pt>
          <cx:pt idx="18">Kategorie 1</cx:pt>
          <cx:pt idx="19">Kategorie 1</cx:pt>
          <cx:pt idx="20">Kategorie 1</cx:pt>
          <cx:pt idx="21">Kategorie 1</cx:pt>
        </cx:lvl>
      </cx:strDim>
      <cx:numDim type="val">
        <cx:f>Tabelle1!$B$2:$B$23</cx:f>
        <cx:lvl ptCount="22" formatCode="Standard">
          <cx:pt idx="0">3</cx:pt>
          <cx:pt idx="1">2</cx:pt>
          <cx:pt idx="2">2</cx:pt>
          <cx:pt idx="3">3</cx:pt>
          <cx:pt idx="4">1</cx:pt>
          <cx:pt idx="5">1</cx:pt>
          <cx:pt idx="6">18</cx:pt>
          <cx:pt idx="7">1</cx:pt>
          <cx:pt idx="8">2</cx:pt>
          <cx:pt idx="9">3</cx:pt>
          <cx:pt idx="10">1</cx:pt>
          <cx:pt idx="11">1</cx:pt>
          <cx:pt idx="12">1</cx:pt>
          <cx:pt idx="13">1</cx:pt>
          <cx:pt idx="14">1</cx:pt>
          <cx:pt idx="15">3</cx:pt>
          <cx:pt idx="16">2</cx:pt>
          <cx:pt idx="17">2</cx:pt>
          <cx:pt idx="18">2</cx:pt>
          <cx:pt idx="19">1</cx:pt>
          <cx:pt idx="20">4</cx:pt>
          <cx:pt idx="21">1</cx:pt>
        </cx:lvl>
      </cx:numDim>
    </cx:data>
  </cx:chartData>
  <cx:chart>
    <cx:plotArea>
      <cx:plotAreaRegion>
        <cx:series layoutId="boxWhisker" uniqueId="{5A614CA0-2AD4-7444-B2A7-9AAB0241FA03}" formatIdx="0">
          <cx:tx>
            <cx:txData>
              <cx:f>Tabelle1!$B$1</cx:f>
              <cx:v>ICU stay</cx:v>
            </cx:txData>
          </cx:tx>
          <cx:spPr>
            <a:solidFill>
              <a:schemeClr val="accent2"/>
            </a:solidFill>
            <a:ln>
              <a:solidFill>
                <a:schemeClr val="accent2"/>
              </a:solidFill>
            </a:ln>
          </cx:spPr>
          <cx:dataId val="0"/>
          <cx:layoutPr>
            <cx:visibility meanLine="0" meanMarker="1" nonoutliers="0" outliers="1"/>
            <cx:statistics quartileMethod="exclusive"/>
          </cx:layoutPr>
        </cx:series>
      </cx:plotAreaRegion>
      <cx:axis id="0" hidden="1">
        <cx:catScaling gapWidth="1"/>
        <cx:title>
          <cx:tx>
            <cx:rich>
              <a:bodyPr spcFirstLastPara="1" vertOverflow="ellipsis" horzOverflow="overflow" wrap="square" lIns="0" tIns="0" rIns="0" bIns="0" anchor="ctr" anchorCtr="1"/>
              <a:lstStyle/>
              <a:p>
                <a:pPr algn="ctr" rtl="0">
                  <a:defRPr/>
                </a:pPr>
                <a:r>
                  <a:rPr lang="de-DE" sz="1200" b="0" i="0" u="none" strike="noStrike" baseline="0" dirty="0">
                    <a:solidFill>
                      <a:srgbClr val="002060"/>
                    </a:solidFill>
                    <a:latin typeface="Arial" panose="020B0604020202020204"/>
                  </a:rPr>
                  <a:t>ICU </a:t>
                </a:r>
                <a:r>
                  <a:rPr lang="de-DE" sz="1200" b="0" i="0" u="none" strike="noStrike" baseline="0" dirty="0" err="1">
                    <a:solidFill>
                      <a:srgbClr val="002060"/>
                    </a:solidFill>
                    <a:latin typeface="Arial" panose="020B0604020202020204"/>
                  </a:rPr>
                  <a:t>stay</a:t>
                </a:r>
                <a:r>
                  <a:rPr lang="de-DE" sz="1200" b="0" i="0" u="none" strike="noStrike" baseline="0" dirty="0">
                    <a:solidFill>
                      <a:srgbClr val="002060"/>
                    </a:solidFill>
                    <a:latin typeface="Arial" panose="020B0604020202020204"/>
                  </a:rPr>
                  <a:t> (</a:t>
                </a:r>
                <a:r>
                  <a:rPr lang="de-DE" sz="1200" b="0" i="0" u="none" strike="noStrike" baseline="0" dirty="0" err="1">
                    <a:solidFill>
                      <a:srgbClr val="002060"/>
                    </a:solidFill>
                    <a:latin typeface="Arial" panose="020B0604020202020204"/>
                  </a:rPr>
                  <a:t>days</a:t>
                </a:r>
                <a:r>
                  <a:rPr lang="de-DE" sz="1200" b="0" i="0" u="none" strike="noStrike" baseline="0" dirty="0">
                    <a:solidFill>
                      <a:srgbClr val="002060"/>
                    </a:solidFill>
                    <a:latin typeface="Arial" panose="020B0604020202020204"/>
                  </a:rPr>
                  <a:t>)</a:t>
                </a:r>
                <a:endParaRPr lang="de-DE" sz="1197" b="0" i="0" u="none" strike="noStrike" baseline="0" dirty="0">
                  <a:solidFill>
                    <a:srgbClr val="002060"/>
                  </a:solidFill>
                  <a:latin typeface="Arial" panose="020B0604020202020204"/>
                </a:endParaRPr>
              </a:p>
            </cx:rich>
          </cx:tx>
        </cx:title>
        <cx:tickLabels/>
      </cx:axis>
      <cx:axis id="1">
        <cx:valScaling min="0"/>
        <cx:majorGridlines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>
                <a:solidFill>
                  <a:srgbClr val="002060"/>
                </a:solidFill>
              </a:defRPr>
            </a:pPr>
            <a:endParaRPr lang="de-DE" sz="1197" b="0" i="0" u="none" strike="noStrike" baseline="0">
              <a:solidFill>
                <a:srgbClr val="002060"/>
              </a:solidFill>
              <a:latin typeface="Arial" panose="020B0604020202020204"/>
            </a:endParaRPr>
          </a:p>
        </cx:txPr>
      </cx:axis>
    </cx:plotArea>
  </cx:chart>
</cx:chartSpace>
</file>

<file path=ppt/charts/chartEx3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Tabelle1!$A$2:$A$23</cx:f>
        <cx:lvl ptCount="22">
          <cx:pt idx="0">Kategorie 1</cx:pt>
          <cx:pt idx="1">Kategorie 1</cx:pt>
          <cx:pt idx="2">Kategorie 1</cx:pt>
          <cx:pt idx="3">Kategorie 1</cx:pt>
          <cx:pt idx="4">Kategorie 1</cx:pt>
          <cx:pt idx="5">Kategorie 1</cx:pt>
          <cx:pt idx="6">Kategorie 1</cx:pt>
          <cx:pt idx="7">Kategorie 1</cx:pt>
          <cx:pt idx="8">Kategorie 1</cx:pt>
          <cx:pt idx="9">Kategorie 1</cx:pt>
          <cx:pt idx="10">Kategorie 1</cx:pt>
          <cx:pt idx="11">Kategorie 1</cx:pt>
          <cx:pt idx="12">Kategorie 1</cx:pt>
          <cx:pt idx="13">Kategorie 1</cx:pt>
          <cx:pt idx="14">Kategorie 1</cx:pt>
          <cx:pt idx="15">Kategorie 1</cx:pt>
          <cx:pt idx="16">Kategorie 1</cx:pt>
          <cx:pt idx="17">Kategorie 1</cx:pt>
          <cx:pt idx="18">Kategorie 1</cx:pt>
          <cx:pt idx="19">Kategorie 1</cx:pt>
          <cx:pt idx="20">Kategorie 1</cx:pt>
          <cx:pt idx="21">Kategorie 1</cx:pt>
        </cx:lvl>
      </cx:strDim>
      <cx:numDim type="val">
        <cx:f>Tabelle1!$B$2:$B$23</cx:f>
        <cx:lvl ptCount="22" formatCode="Standard">
          <cx:pt idx="0">13</cx:pt>
          <cx:pt idx="1">19</cx:pt>
          <cx:pt idx="2">10</cx:pt>
          <cx:pt idx="3">9</cx:pt>
          <cx:pt idx="4">12</cx:pt>
          <cx:pt idx="5">19</cx:pt>
          <cx:pt idx="6">10</cx:pt>
          <cx:pt idx="7">18</cx:pt>
          <cx:pt idx="8">9</cx:pt>
          <cx:pt idx="9">10</cx:pt>
          <cx:pt idx="10">10</cx:pt>
          <cx:pt idx="11">18</cx:pt>
          <cx:pt idx="12">11</cx:pt>
          <cx:pt idx="13">10</cx:pt>
          <cx:pt idx="14">11</cx:pt>
          <cx:pt idx="15">9</cx:pt>
          <cx:pt idx="16">11</cx:pt>
          <cx:pt idx="17">10</cx:pt>
          <cx:pt idx="18">10</cx:pt>
          <cx:pt idx="19">13</cx:pt>
          <cx:pt idx="20">11</cx:pt>
          <cx:pt idx="21">11</cx:pt>
        </cx:lvl>
      </cx:numDim>
    </cx:data>
  </cx:chartData>
  <cx:chart>
    <cx:plotArea>
      <cx:plotAreaRegion>
        <cx:series layoutId="boxWhisker" uniqueId="{5A614CA0-2AD4-7444-B2A7-9AAB0241FA03}" formatIdx="0">
          <cx:tx>
            <cx:txData>
              <cx:f>Tabelle1!$B$1</cx:f>
              <cx:v>Primary Hospital Stay</cx:v>
            </cx:txData>
          </cx:tx>
          <cx:spPr>
            <a:solidFill>
              <a:srgbClr val="0070C0"/>
            </a:solidFill>
            <a:ln>
              <a:solidFill>
                <a:srgbClr val="0070C0"/>
              </a:solidFill>
            </a:ln>
          </cx:spPr>
          <cx:dataId val="0"/>
          <cx:layoutPr>
            <cx:visibility meanLine="0" meanMarker="1" nonoutliers="0" outliers="1"/>
            <cx:statistics quartileMethod="exclusive"/>
          </cx:layoutPr>
        </cx:series>
      </cx:plotAreaRegion>
      <cx:axis id="0" hidden="1">
        <cx:catScaling gapWidth="1"/>
        <cx:title>
          <cx:tx>
            <cx:rich>
              <a:bodyPr spcFirstLastPara="1" vertOverflow="ellipsis" horzOverflow="overflow" wrap="square" lIns="0" tIns="0" rIns="0" bIns="0" anchor="ctr" anchorCtr="1"/>
              <a:lstStyle/>
              <a:p>
                <a:pPr algn="ctr" rtl="0">
                  <a:defRPr/>
                </a:pPr>
                <a:r>
                  <a:rPr lang="de-DE" sz="1200" b="0" i="0" u="none" strike="noStrike" baseline="0" dirty="0">
                    <a:solidFill>
                      <a:srgbClr val="002060"/>
                    </a:solidFill>
                    <a:latin typeface="Arial" panose="020B0604020202020204"/>
                  </a:rPr>
                  <a:t>Primary </a:t>
                </a:r>
                <a:r>
                  <a:rPr lang="de-DE" sz="1200" b="0" i="0" u="none" strike="noStrike" baseline="0" dirty="0" err="1">
                    <a:solidFill>
                      <a:srgbClr val="002060"/>
                    </a:solidFill>
                    <a:latin typeface="Arial" panose="020B0604020202020204"/>
                  </a:rPr>
                  <a:t>hospital</a:t>
                </a:r>
                <a:r>
                  <a:rPr lang="de-DE" sz="1200" b="0" i="0" u="none" strike="noStrike" baseline="0" dirty="0">
                    <a:solidFill>
                      <a:srgbClr val="002060"/>
                    </a:solidFill>
                    <a:latin typeface="Arial" panose="020B0604020202020204"/>
                  </a:rPr>
                  <a:t> </a:t>
                </a:r>
                <a:r>
                  <a:rPr lang="de-DE" sz="1200" b="0" i="0" u="none" strike="noStrike" baseline="0" dirty="0" err="1">
                    <a:solidFill>
                      <a:srgbClr val="002060"/>
                    </a:solidFill>
                    <a:latin typeface="Arial" panose="020B0604020202020204"/>
                  </a:rPr>
                  <a:t>stay</a:t>
                </a:r>
                <a:r>
                  <a:rPr lang="de-DE" sz="1200" b="0" i="0" u="none" strike="noStrike" baseline="0" dirty="0">
                    <a:solidFill>
                      <a:srgbClr val="002060"/>
                    </a:solidFill>
                    <a:latin typeface="Arial" panose="020B0604020202020204"/>
                  </a:rPr>
                  <a:t> (</a:t>
                </a:r>
                <a:r>
                  <a:rPr lang="de-DE" sz="1200" b="0" i="0" u="none" strike="noStrike" baseline="0" dirty="0" err="1">
                    <a:solidFill>
                      <a:srgbClr val="002060"/>
                    </a:solidFill>
                    <a:latin typeface="Arial" panose="020B0604020202020204"/>
                  </a:rPr>
                  <a:t>days</a:t>
                </a:r>
                <a:r>
                  <a:rPr lang="de-DE" sz="1200" b="0" i="0" u="none" strike="noStrike" baseline="0" dirty="0">
                    <a:solidFill>
                      <a:srgbClr val="002060"/>
                    </a:solidFill>
                    <a:latin typeface="Arial" panose="020B0604020202020204"/>
                  </a:rPr>
                  <a:t>)</a:t>
                </a:r>
                <a:endParaRPr lang="de-DE" sz="1197" b="0" i="0" u="none" strike="noStrike" baseline="0" dirty="0">
                  <a:solidFill>
                    <a:srgbClr val="002060"/>
                  </a:solidFill>
                  <a:latin typeface="Arial" panose="020B0604020202020204"/>
                </a:endParaRPr>
              </a:p>
            </cx:rich>
          </cx:tx>
        </cx:title>
        <cx:tickLabels/>
      </cx:axis>
      <cx:axis id="1">
        <cx:valScaling min="0"/>
        <cx:majorGridlines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>
                <a:solidFill>
                  <a:srgbClr val="002060"/>
                </a:solidFill>
              </a:defRPr>
            </a:pPr>
            <a:endParaRPr lang="de-DE" sz="1197" b="0" i="0" u="none" strike="noStrike" baseline="0">
              <a:solidFill>
                <a:srgbClr val="002060"/>
              </a:solidFill>
              <a:latin typeface="Arial" panose="020B0604020202020204"/>
            </a:endParaRPr>
          </a:p>
        </cx:txPr>
      </cx:axis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40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40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40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841D00F-E798-46A1-BEA7-EC9ADB8EF83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81E58E-36E8-4D38-AF4F-4F589B443D4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E8FB1C-2736-4565-B543-6F553E0071CF}" type="datetimeFigureOut">
              <a:rPr lang="en-CH" smtClean="0"/>
              <a:t>2/23/26</a:t>
            </a:fld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50F95C-0C59-4322-95E0-15DFD999A17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0A98DC-C961-480A-A431-94609B04934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79AED8-629E-4DC9-B198-707A4084A64D}" type="slidenum">
              <a:rPr lang="en-CH" smtClean="0"/>
              <a:t>‹Nr.›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9047670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58C6B7-7E69-419D-A6C1-AC7940B829F4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0C6AC9-B06A-4FA2-A910-210FA38D0760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7811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15BF1BB5-C6A4-4F65-98F0-F169FFB0F8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96465" y="5457407"/>
            <a:ext cx="11399070" cy="5016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6BB9507B-2163-4974-BB68-922002B92A5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90094" y="5998706"/>
            <a:ext cx="5611813" cy="5016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5EB2540-E58D-8B13-7A3E-3B5F00620417}"/>
              </a:ext>
            </a:extLst>
          </p:cNvPr>
          <p:cNvSpPr/>
          <p:nvPr userDrawn="1"/>
        </p:nvSpPr>
        <p:spPr>
          <a:xfrm>
            <a:off x="-38100" y="5171356"/>
            <a:ext cx="12240000" cy="1720496"/>
          </a:xfrm>
          <a:prstGeom prst="rect">
            <a:avLst/>
          </a:prstGeom>
          <a:solidFill>
            <a:srgbClr val="1A33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8E27300-0C31-475D-BF15-608D8BE1529F}"/>
              </a:ext>
            </a:extLst>
          </p:cNvPr>
          <p:cNvCxnSpPr/>
          <p:nvPr userDrawn="1"/>
        </p:nvCxnSpPr>
        <p:spPr>
          <a:xfrm>
            <a:off x="-38100" y="5342084"/>
            <a:ext cx="12240000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 descr="A building with a tower and a statue in the background&#10;&#10;Description automatically generated">
            <a:extLst>
              <a:ext uri="{FF2B5EF4-FFF2-40B4-BE49-F238E27FC236}">
                <a16:creationId xmlns:a16="http://schemas.microsoft.com/office/drawing/2014/main" id="{253A5B0D-FD71-4200-4A6A-64A0A5099B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4" r="3486"/>
          <a:stretch>
            <a:fillRect/>
          </a:stretch>
        </p:blipFill>
        <p:spPr>
          <a:xfrm>
            <a:off x="-38100" y="-8589"/>
            <a:ext cx="12240000" cy="5329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693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ontent Placeholder 2"/>
          <p:cNvSpPr>
            <a:spLocks noGrp="1"/>
          </p:cNvSpPr>
          <p:nvPr>
            <p:ph idx="1"/>
          </p:nvPr>
        </p:nvSpPr>
        <p:spPr>
          <a:xfrm>
            <a:off x="334963" y="1440611"/>
            <a:ext cx="11522075" cy="44712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7600" indent="-230400">
              <a:buClr>
                <a:srgbClr val="FF9900"/>
              </a:buClr>
              <a:buFont typeface="Arial" panose="020B0604020202020204" pitchFamily="34" charset="0"/>
              <a:buChar char="•"/>
              <a:defRPr sz="2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34963" y="365126"/>
            <a:ext cx="9982800" cy="8676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4E736BAE-8E9A-4956-8506-173320B7E90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4963" y="6010275"/>
            <a:ext cx="9662477" cy="482599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buNone/>
              <a:defRPr sz="1000"/>
            </a:lvl1pPr>
            <a:lvl5pPr>
              <a:defRPr/>
            </a:lvl5pPr>
          </a:lstStyle>
          <a:p>
            <a:pPr lvl="0"/>
            <a:r>
              <a:rPr lang="en-US"/>
              <a:t>References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41394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25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C7BBD6-491B-4B0F-997D-9675265194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4800" y="855571"/>
            <a:ext cx="9982800" cy="42706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add subtitle</a:t>
            </a:r>
            <a:endParaRPr lang="en-CH"/>
          </a:p>
        </p:txBody>
      </p:sp>
      <p:sp>
        <p:nvSpPr>
          <p:cNvPr id="46" name="Title 1">
            <a:extLst>
              <a:ext uri="{FF2B5EF4-FFF2-40B4-BE49-F238E27FC236}">
                <a16:creationId xmlns:a16="http://schemas.microsoft.com/office/drawing/2014/main" id="{473CAF70-4892-43A2-90EA-CBB039C88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800" y="365126"/>
            <a:ext cx="9982800" cy="5292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en-GB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728539B-31E7-420A-9F5E-3D67A078EC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1440611"/>
            <a:ext cx="11522075" cy="44712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7600" indent="-230400">
              <a:buClr>
                <a:srgbClr val="FF9900"/>
              </a:buClr>
              <a:buFont typeface="Arial" panose="020B0604020202020204" pitchFamily="34" charset="0"/>
              <a:buChar char="•"/>
              <a:defRPr sz="2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566C9C8C-5659-48A3-88FF-D7DCDBF494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4963" y="6010275"/>
            <a:ext cx="9662477" cy="482599"/>
          </a:xfrm>
          <a:prstGeom prst="rect">
            <a:avLst/>
          </a:prstGeom>
        </p:spPr>
        <p:txBody>
          <a:bodyPr anchor="b" anchorCtr="0"/>
          <a:lstStyle>
            <a:lvl1pPr marL="0" indent="0">
              <a:buNone/>
              <a:defRPr lang="en-GB" sz="1000" dirty="0"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/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2359471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34963" y="365126"/>
            <a:ext cx="9982229" cy="8684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334963" y="1440000"/>
            <a:ext cx="5508000" cy="4471752"/>
          </a:xfrm>
          <a:prstGeom prst="rect">
            <a:avLst/>
          </a:prstGeom>
        </p:spPr>
        <p:txBody>
          <a:bodyPr/>
          <a:lstStyle>
            <a:lvl1pPr>
              <a:buClr>
                <a:srgbClr val="FF9900"/>
              </a:buClr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FF9900"/>
              </a:buClr>
              <a:defRPr lang="en-US" sz="2000" kern="1200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>
              <a:buClr>
                <a:srgbClr val="FF9900"/>
              </a:buClr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FF9900"/>
              </a:buCl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FF9900"/>
              </a:buCl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11" name="Content Placeholder 3"/>
          <p:cNvSpPr>
            <a:spLocks noGrp="1"/>
          </p:cNvSpPr>
          <p:nvPr>
            <p:ph sz="half" idx="2"/>
          </p:nvPr>
        </p:nvSpPr>
        <p:spPr>
          <a:xfrm>
            <a:off x="6344547" y="1441606"/>
            <a:ext cx="5508000" cy="4471751"/>
          </a:xfrm>
          <a:prstGeom prst="rect">
            <a:avLst/>
          </a:prstGeom>
        </p:spPr>
        <p:txBody>
          <a:bodyPr/>
          <a:lstStyle>
            <a:lvl1pPr>
              <a:defRPr lang="en-GB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defRPr lang="en-US" sz="2000" kern="1200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>
              <a:def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lang="en-GB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>
              <a:buClr>
                <a:srgbClr val="FF9900"/>
              </a:buClr>
            </a:pPr>
            <a:r>
              <a:rPr lang="de-DE"/>
              <a:t>Mastertextformat bearbeiten</a:t>
            </a:r>
          </a:p>
          <a:p>
            <a:pPr lvl="1">
              <a:buClr>
                <a:srgbClr val="FF9900"/>
              </a:buClr>
            </a:pPr>
            <a:r>
              <a:rPr lang="de-DE"/>
              <a:t>Zweite Ebene</a:t>
            </a:r>
          </a:p>
          <a:p>
            <a:pPr lvl="2">
              <a:buClr>
                <a:srgbClr val="FF9900"/>
              </a:buClr>
            </a:pPr>
            <a:r>
              <a:rPr lang="de-DE"/>
              <a:t>Dritte Ebene</a:t>
            </a:r>
          </a:p>
          <a:p>
            <a:pPr lvl="3">
              <a:buClr>
                <a:srgbClr val="FF9900"/>
              </a:buClr>
            </a:pPr>
            <a:r>
              <a:rPr lang="de-DE"/>
              <a:t>Vierte Ebene</a:t>
            </a:r>
          </a:p>
          <a:p>
            <a:pPr lvl="4">
              <a:buClr>
                <a:srgbClr val="FF9900"/>
              </a:buClr>
            </a:pPr>
            <a:r>
              <a:rPr lang="de-DE"/>
              <a:t>Fünfte Ebene</a:t>
            </a:r>
            <a:endParaRPr lang="en-GB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AC07D585-F4E9-4B85-8706-0A00FB6AC1A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4963" y="6010275"/>
            <a:ext cx="9662477" cy="482599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buNone/>
              <a:defRPr sz="1000"/>
            </a:lvl1pPr>
            <a:lvl5pPr>
              <a:defRPr/>
            </a:lvl5pPr>
          </a:lstStyle>
          <a:p>
            <a:pPr lvl="0"/>
            <a:r>
              <a:rPr lang="en-US"/>
              <a:t>References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185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65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19004DE7-8E68-4E79-8F07-8A52E6E2D64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4963" y="855571"/>
            <a:ext cx="9982800" cy="42706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CH" sz="24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add subtitle</a:t>
            </a:r>
            <a:endParaRPr lang="en-CH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701307C0-55A2-4D0D-9810-11A03F3BD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365126"/>
            <a:ext cx="9982800" cy="5292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5D30CBE9-CB56-4239-810E-3A0EFEE2913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4963" y="6010275"/>
            <a:ext cx="9662477" cy="482599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buNone/>
              <a:defRPr sz="1000"/>
            </a:lvl1pPr>
            <a:lvl5pPr>
              <a:defRPr/>
            </a:lvl5pPr>
          </a:lstStyle>
          <a:p>
            <a:pPr lvl="0"/>
            <a:r>
              <a:rPr lang="en-US"/>
              <a:t>References</a:t>
            </a:r>
            <a:endParaRPr lang="en-GB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81F687D-6E0C-492D-947A-69BCB28B99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4963" y="1440000"/>
            <a:ext cx="5508000" cy="4471752"/>
          </a:xfrm>
          <a:prstGeom prst="rect">
            <a:avLst/>
          </a:prstGeom>
        </p:spPr>
        <p:txBody>
          <a:bodyPr/>
          <a:lstStyle>
            <a:lvl1pPr>
              <a:buClr>
                <a:srgbClr val="FF9900"/>
              </a:buClr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FF9900"/>
              </a:buClr>
              <a:defRPr lang="en-US" sz="2000" kern="1200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>
              <a:buClr>
                <a:srgbClr val="FF9900"/>
              </a:buClr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FF9900"/>
              </a:buCl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FF9900"/>
              </a:buCl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98BD6636-71CB-4A82-8FDB-8F5CDE4B8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4549" y="1440000"/>
            <a:ext cx="5508000" cy="4471752"/>
          </a:xfrm>
          <a:prstGeom prst="rect">
            <a:avLst/>
          </a:prstGeom>
        </p:spPr>
        <p:txBody>
          <a:bodyPr/>
          <a:lstStyle>
            <a:lvl1pPr>
              <a:buClr>
                <a:srgbClr val="FF9900"/>
              </a:buClr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FF9900"/>
              </a:buClr>
              <a:defRPr sz="2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FF9900"/>
              </a:buClr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FF9900"/>
              </a:buCl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FF9900"/>
              </a:buCl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3734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2421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13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12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4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8.png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Relationship Id="rId14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ine 12">
            <a:extLst>
              <a:ext uri="{FF2B5EF4-FFF2-40B4-BE49-F238E27FC236}">
                <a16:creationId xmlns:a16="http://schemas.microsoft.com/office/drawing/2014/main" id="{B491D7B3-AAC7-4210-B13F-945A494C3B2D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34963" y="1200150"/>
            <a:ext cx="11542909" cy="0"/>
          </a:xfrm>
          <a:prstGeom prst="line">
            <a:avLst/>
          </a:prstGeom>
          <a:noFill/>
          <a:ln w="19050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/>
          </a:p>
        </p:txBody>
      </p:sp>
      <p:pic>
        <p:nvPicPr>
          <p:cNvPr id="13" name="Picture 1">
            <a:extLst>
              <a:ext uri="{FF2B5EF4-FFF2-40B4-BE49-F238E27FC236}">
                <a16:creationId xmlns:a16="http://schemas.microsoft.com/office/drawing/2014/main" id="{F6FAD23B-724D-4668-A2C7-87AC3817012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0484" y="311433"/>
            <a:ext cx="1467389" cy="4844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40EDD055-3040-4579-B76E-5E649EB9F626}"/>
              </a:ext>
            </a:extLst>
          </p:cNvPr>
          <p:cNvSpPr/>
          <p:nvPr userDrawn="1"/>
        </p:nvSpPr>
        <p:spPr>
          <a:xfrm>
            <a:off x="0" y="6544721"/>
            <a:ext cx="12192000" cy="385789"/>
          </a:xfrm>
          <a:prstGeom prst="rect">
            <a:avLst/>
          </a:prstGeom>
          <a:solidFill>
            <a:srgbClr val="9CBE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9CBE45"/>
              </a:solidFill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5779701-C3BD-4D67-9058-8F63AC6897F9}"/>
              </a:ext>
            </a:extLst>
          </p:cNvPr>
          <p:cNvGrpSpPr/>
          <p:nvPr userDrawn="1"/>
        </p:nvGrpSpPr>
        <p:grpSpPr>
          <a:xfrm>
            <a:off x="10168260" y="5983477"/>
            <a:ext cx="1964535" cy="565062"/>
            <a:chOff x="10161910" y="5983477"/>
            <a:chExt cx="1964535" cy="565062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1C6B3D81-1FB4-4A09-88BF-36904BF962FA}"/>
                </a:ext>
              </a:extLst>
            </p:cNvPr>
            <p:cNvGrpSpPr/>
            <p:nvPr userDrawn="1"/>
          </p:nvGrpSpPr>
          <p:grpSpPr>
            <a:xfrm>
              <a:off x="11570903" y="5983477"/>
              <a:ext cx="555542" cy="565062"/>
              <a:chOff x="6114980" y="2695609"/>
              <a:chExt cx="831852" cy="846107"/>
            </a:xfrm>
          </p:grpSpPr>
          <p:pic>
            <p:nvPicPr>
              <p:cNvPr id="34" name="Afbeelding 12">
                <a:extLst>
                  <a:ext uri="{FF2B5EF4-FFF2-40B4-BE49-F238E27FC236}">
                    <a16:creationId xmlns:a16="http://schemas.microsoft.com/office/drawing/2014/main" id="{C0DF2282-FA0C-441E-B5C1-D187E67CC569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3822" r="23631" b="34108"/>
              <a:stretch/>
            </p:blipFill>
            <p:spPr>
              <a:xfrm>
                <a:off x="6114980" y="2695609"/>
                <a:ext cx="831852" cy="733391"/>
              </a:xfrm>
              <a:prstGeom prst="rect">
                <a:avLst/>
              </a:prstGeom>
            </p:spPr>
          </p:pic>
          <p:pic>
            <p:nvPicPr>
              <p:cNvPr id="35" name="Afbeelding 12">
                <a:extLst>
                  <a:ext uri="{FF2B5EF4-FFF2-40B4-BE49-F238E27FC236}">
                    <a16:creationId xmlns:a16="http://schemas.microsoft.com/office/drawing/2014/main" id="{EAB70673-2C6E-4DE3-9056-4B949D15732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983" t="60828" r="45036" b="34108"/>
              <a:stretch/>
            </p:blipFill>
            <p:spPr>
              <a:xfrm>
                <a:off x="6434137" y="3429000"/>
                <a:ext cx="173832" cy="56358"/>
              </a:xfrm>
              <a:prstGeom prst="rect">
                <a:avLst/>
              </a:prstGeom>
            </p:spPr>
          </p:pic>
          <p:pic>
            <p:nvPicPr>
              <p:cNvPr id="36" name="Afbeelding 12">
                <a:extLst>
                  <a:ext uri="{FF2B5EF4-FFF2-40B4-BE49-F238E27FC236}">
                    <a16:creationId xmlns:a16="http://schemas.microsoft.com/office/drawing/2014/main" id="{BB0CB1FE-8CD3-452F-B475-F959D31E8D8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983" t="60828" r="45036" b="34108"/>
              <a:stretch/>
            </p:blipFill>
            <p:spPr>
              <a:xfrm>
                <a:off x="6434137" y="3485358"/>
                <a:ext cx="173832" cy="56358"/>
              </a:xfrm>
              <a:prstGeom prst="rect">
                <a:avLst/>
              </a:prstGeom>
            </p:spPr>
          </p:pic>
        </p:grp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8D9C57F1-E697-46BF-B6C7-E6BD4DC7ADA9}"/>
                </a:ext>
              </a:extLst>
            </p:cNvPr>
            <p:cNvGrpSpPr/>
            <p:nvPr userDrawn="1"/>
          </p:nvGrpSpPr>
          <p:grpSpPr>
            <a:xfrm>
              <a:off x="10161910" y="5983477"/>
              <a:ext cx="436799" cy="565062"/>
              <a:chOff x="3848029" y="2695609"/>
              <a:chExt cx="654050" cy="846107"/>
            </a:xfrm>
          </p:grpSpPr>
          <p:pic>
            <p:nvPicPr>
              <p:cNvPr id="38" name="Afbeelding 12">
                <a:extLst>
                  <a:ext uri="{FF2B5EF4-FFF2-40B4-BE49-F238E27FC236}">
                    <a16:creationId xmlns:a16="http://schemas.microsoft.com/office/drawing/2014/main" id="{4F203CC2-5A87-4BEF-8566-F4CA8EEEE646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11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9281" r="29403" b="34108"/>
              <a:stretch/>
            </p:blipFill>
            <p:spPr>
              <a:xfrm>
                <a:off x="3848029" y="2695609"/>
                <a:ext cx="654050" cy="733391"/>
              </a:xfrm>
              <a:prstGeom prst="rect">
                <a:avLst/>
              </a:prstGeom>
            </p:spPr>
          </p:pic>
          <p:pic>
            <p:nvPicPr>
              <p:cNvPr id="39" name="Afbeelding 12">
                <a:extLst>
                  <a:ext uri="{FF2B5EF4-FFF2-40B4-BE49-F238E27FC236}">
                    <a16:creationId xmlns:a16="http://schemas.microsoft.com/office/drawing/2014/main" id="{459F1E73-9410-44BF-B8AF-380A98D1CFC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2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5832" t="60828" r="45293" b="34108"/>
              <a:stretch/>
            </p:blipFill>
            <p:spPr>
              <a:xfrm>
                <a:off x="4107655" y="3429000"/>
                <a:ext cx="140495" cy="56358"/>
              </a:xfrm>
              <a:prstGeom prst="rect">
                <a:avLst/>
              </a:prstGeom>
            </p:spPr>
          </p:pic>
          <p:pic>
            <p:nvPicPr>
              <p:cNvPr id="40" name="Afbeelding 12">
                <a:extLst>
                  <a:ext uri="{FF2B5EF4-FFF2-40B4-BE49-F238E27FC236}">
                    <a16:creationId xmlns:a16="http://schemas.microsoft.com/office/drawing/2014/main" id="{E1F983C6-58A7-4EB8-B68B-570C9E6F99B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2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5832" t="60828" r="45293" b="34108"/>
              <a:stretch/>
            </p:blipFill>
            <p:spPr>
              <a:xfrm>
                <a:off x="4110036" y="3485358"/>
                <a:ext cx="140495" cy="56358"/>
              </a:xfrm>
              <a:prstGeom prst="rect">
                <a:avLst/>
              </a:prstGeom>
            </p:spPr>
          </p:pic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107C2BE6-8E50-43D3-91CF-493AE95ACCD5}"/>
                </a:ext>
              </a:extLst>
            </p:cNvPr>
            <p:cNvGrpSpPr/>
            <p:nvPr userDrawn="1"/>
          </p:nvGrpSpPr>
          <p:grpSpPr>
            <a:xfrm>
              <a:off x="10617795" y="5983477"/>
              <a:ext cx="521615" cy="565062"/>
              <a:chOff x="4502079" y="2695609"/>
              <a:chExt cx="781050" cy="846107"/>
            </a:xfrm>
          </p:grpSpPr>
          <p:pic>
            <p:nvPicPr>
              <p:cNvPr id="42" name="Afbeelding 12">
                <a:extLst>
                  <a:ext uri="{FF2B5EF4-FFF2-40B4-BE49-F238E27FC236}">
                    <a16:creationId xmlns:a16="http://schemas.microsoft.com/office/drawing/2014/main" id="{DB05F3CB-D9D8-4E22-8AC6-DFA15723849D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13" cstate="print">
                <a:duotone>
                  <a:prstClr val="black"/>
                  <a:schemeClr val="accent2">
                    <a:lumMod val="20000"/>
                    <a:lumOff val="80000"/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6192" r="24471" b="34108"/>
              <a:stretch/>
            </p:blipFill>
            <p:spPr>
              <a:xfrm>
                <a:off x="4502079" y="2695609"/>
                <a:ext cx="781050" cy="733391"/>
              </a:xfrm>
              <a:prstGeom prst="rect">
                <a:avLst/>
              </a:prstGeom>
            </p:spPr>
          </p:pic>
          <p:pic>
            <p:nvPicPr>
              <p:cNvPr id="43" name="Afbeelding 12">
                <a:extLst>
                  <a:ext uri="{FF2B5EF4-FFF2-40B4-BE49-F238E27FC236}">
                    <a16:creationId xmlns:a16="http://schemas.microsoft.com/office/drawing/2014/main" id="{BE96389D-9E4A-48A3-88BE-AFB2B9EA1AE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4" cstate="print">
                <a:duotone>
                  <a:prstClr val="black"/>
                  <a:schemeClr val="accent2">
                    <a:lumMod val="20000"/>
                    <a:lumOff val="80000"/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6402" t="60828" r="46679" b="34108"/>
              <a:stretch/>
            </p:blipFill>
            <p:spPr>
              <a:xfrm>
                <a:off x="4819650" y="3429000"/>
                <a:ext cx="109538" cy="56358"/>
              </a:xfrm>
              <a:prstGeom prst="rect">
                <a:avLst/>
              </a:prstGeom>
            </p:spPr>
          </p:pic>
          <p:pic>
            <p:nvPicPr>
              <p:cNvPr id="44" name="Afbeelding 12">
                <a:extLst>
                  <a:ext uri="{FF2B5EF4-FFF2-40B4-BE49-F238E27FC236}">
                    <a16:creationId xmlns:a16="http://schemas.microsoft.com/office/drawing/2014/main" id="{BC266344-5732-4454-A75A-EFB8C0986F7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4" cstate="print">
                <a:duotone>
                  <a:prstClr val="black"/>
                  <a:schemeClr val="accent2">
                    <a:lumMod val="20000"/>
                    <a:lumOff val="80000"/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6402" t="60828" r="46679" b="34108"/>
              <a:stretch/>
            </p:blipFill>
            <p:spPr>
              <a:xfrm>
                <a:off x="4819650" y="3485358"/>
                <a:ext cx="109538" cy="56358"/>
              </a:xfrm>
              <a:prstGeom prst="rect">
                <a:avLst/>
              </a:prstGeom>
            </p:spPr>
          </p:pic>
        </p:grp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FB0AD420-6F22-454C-8811-19D6ED863EDD}"/>
                </a:ext>
              </a:extLst>
            </p:cNvPr>
            <p:cNvGrpSpPr/>
            <p:nvPr userDrawn="1"/>
          </p:nvGrpSpPr>
          <p:grpSpPr>
            <a:xfrm>
              <a:off x="11085334" y="5983477"/>
              <a:ext cx="555542" cy="565062"/>
              <a:chOff x="5283128" y="2695609"/>
              <a:chExt cx="831851" cy="846107"/>
            </a:xfrm>
          </p:grpSpPr>
          <p:pic>
            <p:nvPicPr>
              <p:cNvPr id="46" name="Afbeelding 12">
                <a:extLst>
                  <a:ext uri="{FF2B5EF4-FFF2-40B4-BE49-F238E27FC236}">
                    <a16:creationId xmlns:a16="http://schemas.microsoft.com/office/drawing/2014/main" id="{15E604B5-2EEE-4DBC-B0A5-8BF081063CFE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15" cstate="print">
                <a:duotone>
                  <a:prstClr val="black"/>
                  <a:schemeClr val="accent2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4105" r="23349" b="34108"/>
              <a:stretch/>
            </p:blipFill>
            <p:spPr>
              <a:xfrm>
                <a:off x="5283128" y="2695609"/>
                <a:ext cx="831851" cy="733391"/>
              </a:xfrm>
              <a:prstGeom prst="rect">
                <a:avLst/>
              </a:prstGeom>
            </p:spPr>
          </p:pic>
          <p:pic>
            <p:nvPicPr>
              <p:cNvPr id="47" name="Afbeelding 12">
                <a:extLst>
                  <a:ext uri="{FF2B5EF4-FFF2-40B4-BE49-F238E27FC236}">
                    <a16:creationId xmlns:a16="http://schemas.microsoft.com/office/drawing/2014/main" id="{1C9A919F-C34E-4BB1-AC6A-7B97C176182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6" cstate="print">
                <a:duotone>
                  <a:prstClr val="black"/>
                  <a:schemeClr val="accent2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865" t="60828" r="46804" b="34108"/>
              <a:stretch/>
            </p:blipFill>
            <p:spPr>
              <a:xfrm>
                <a:off x="5595938" y="3429000"/>
                <a:ext cx="147710" cy="56358"/>
              </a:xfrm>
              <a:prstGeom prst="rect">
                <a:avLst/>
              </a:prstGeom>
            </p:spPr>
          </p:pic>
          <p:pic>
            <p:nvPicPr>
              <p:cNvPr id="48" name="Afbeelding 12">
                <a:extLst>
                  <a:ext uri="{FF2B5EF4-FFF2-40B4-BE49-F238E27FC236}">
                    <a16:creationId xmlns:a16="http://schemas.microsoft.com/office/drawing/2014/main" id="{253DC97A-4110-4A91-8519-95A4EE5ADCC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6" cstate="print">
                <a:duotone>
                  <a:prstClr val="black"/>
                  <a:schemeClr val="accent2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865" t="60828" r="46804" b="34108"/>
              <a:stretch/>
            </p:blipFill>
            <p:spPr>
              <a:xfrm>
                <a:off x="5595938" y="3485358"/>
                <a:ext cx="147710" cy="56358"/>
              </a:xfrm>
              <a:prstGeom prst="rect">
                <a:avLst/>
              </a:prstGeom>
            </p:spPr>
          </p:pic>
        </p:grpSp>
      </p:grpSp>
      <p:sp>
        <p:nvSpPr>
          <p:cNvPr id="49" name="Right Triangle 48">
            <a:extLst>
              <a:ext uri="{FF2B5EF4-FFF2-40B4-BE49-F238E27FC236}">
                <a16:creationId xmlns:a16="http://schemas.microsoft.com/office/drawing/2014/main" id="{B098847B-8855-408E-9214-F1349EDCFC68}"/>
              </a:ext>
            </a:extLst>
          </p:cNvPr>
          <p:cNvSpPr/>
          <p:nvPr userDrawn="1"/>
        </p:nvSpPr>
        <p:spPr>
          <a:xfrm rot="10800000" flipV="1">
            <a:off x="7593547" y="6713999"/>
            <a:ext cx="3924000" cy="144000"/>
          </a:xfrm>
          <a:prstGeom prst="rtTriangle">
            <a:avLst/>
          </a:prstGeom>
          <a:solidFill>
            <a:srgbClr val="9CBE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9CBE45"/>
              </a:solidFill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0CCC7AA0-5399-4788-8FBA-3E4CE0CC470B}"/>
              </a:ext>
            </a:extLst>
          </p:cNvPr>
          <p:cNvSpPr/>
          <p:nvPr userDrawn="1"/>
        </p:nvSpPr>
        <p:spPr>
          <a:xfrm>
            <a:off x="11503661" y="6714000"/>
            <a:ext cx="688340" cy="144000"/>
          </a:xfrm>
          <a:prstGeom prst="rect">
            <a:avLst/>
          </a:prstGeom>
          <a:solidFill>
            <a:srgbClr val="9CBE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9CBE45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9CBBB6F-033E-42FF-88C9-81C3F25AD68F}"/>
              </a:ext>
            </a:extLst>
          </p:cNvPr>
          <p:cNvSpPr/>
          <p:nvPr userDrawn="1"/>
        </p:nvSpPr>
        <p:spPr>
          <a:xfrm>
            <a:off x="340164" y="6544722"/>
            <a:ext cx="5137176" cy="338554"/>
          </a:xfrm>
          <a:prstGeom prst="rect">
            <a:avLst/>
          </a:prstGeom>
        </p:spPr>
        <p:txBody>
          <a:bodyPr wrap="none" anchor="ctr" anchorCtr="0">
            <a:spAutoFit/>
          </a:bodyPr>
          <a:lstStyle/>
          <a:p>
            <a:pPr algn="l"/>
            <a:r>
              <a:rPr lang="nl-BE" sz="1400" kern="1200" spc="200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INTERNATIONAL </a:t>
            </a:r>
            <a:r>
              <a:rPr lang="nl-BE" sz="1600" b="1" kern="1200" spc="200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CTEPH</a:t>
            </a:r>
            <a:r>
              <a:rPr lang="nl-BE" sz="1400" kern="1200" spc="200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 CONFERENCE </a:t>
            </a:r>
            <a:r>
              <a:rPr lang="nl-BE" sz="1600" b="1" kern="1200" spc="200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2026</a:t>
            </a:r>
            <a:r>
              <a:rPr lang="nl-BE" sz="1400" kern="1200" spc="200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56965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3" r:id="rId2"/>
    <p:sldLayoutId id="2147483650" r:id="rId3"/>
    <p:sldLayoutId id="2147483652" r:id="rId4"/>
    <p:sldLayoutId id="2147483654" r:id="rId5"/>
    <p:sldLayoutId id="2147483656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13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7469" userDrawn="1">
          <p15:clr>
            <a:srgbClr val="F26B43"/>
          </p15:clr>
        </p15:guide>
        <p15:guide id="4" pos="211" userDrawn="1">
          <p15:clr>
            <a:srgbClr val="F26B43"/>
          </p15:clr>
        </p15:guide>
        <p15:guide id="5" orient="horz" pos="37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7" Type="http://schemas.openxmlformats.org/officeDocument/2006/relationships/image" Target="../media/image12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2.xml"/><Relationship Id="rId6" Type="http://schemas.microsoft.com/office/2014/relationships/chartEx" Target="../charts/chartEx3.xml"/><Relationship Id="rId5" Type="http://schemas.microsoft.com/office/2014/relationships/chartEx" Target="../charts/chartEx2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D7D4230F-08F0-7B58-B794-C7A2054D52B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ICC 2026</a:t>
            </a:r>
          </a:p>
        </p:txBody>
      </p:sp>
    </p:spTree>
    <p:extLst>
      <p:ext uri="{BB962C8B-B14F-4D97-AF65-F5344CB8AC3E}">
        <p14:creationId xmlns:p14="http://schemas.microsoft.com/office/powerpoint/2010/main" val="3879133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DEFE197-C596-2577-6D4E-E24792135B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/>
              <a:t>P. Tsimpoura</a:t>
            </a:r>
            <a:r>
              <a:rPr lang="en-GB" sz="2000" baseline="30000" dirty="0"/>
              <a:t>1</a:t>
            </a:r>
            <a:r>
              <a:rPr lang="en-GB" sz="2000" dirty="0"/>
              <a:t>, MD</a:t>
            </a:r>
          </a:p>
          <a:p>
            <a:r>
              <a:rPr lang="en-GB" sz="2000" dirty="0"/>
              <a:t>N. Kolac</a:t>
            </a:r>
            <a:r>
              <a:rPr lang="en-GB" sz="2000" baseline="30000" dirty="0"/>
              <a:t>1</a:t>
            </a:r>
          </a:p>
          <a:p>
            <a:r>
              <a:rPr lang="en-GB" sz="2000" dirty="0"/>
              <a:t>D. Kuschka</a:t>
            </a:r>
            <a:r>
              <a:rPr lang="en-GB" sz="2000" baseline="30000" dirty="0"/>
              <a:t>1</a:t>
            </a:r>
            <a:r>
              <a:rPr lang="en-GB" sz="2000" dirty="0"/>
              <a:t>, MD</a:t>
            </a:r>
          </a:p>
          <a:p>
            <a:r>
              <a:rPr lang="en-GB" sz="2000" dirty="0"/>
              <a:t>N. Ganceva</a:t>
            </a:r>
            <a:r>
              <a:rPr lang="en-GB" sz="2000" baseline="30000" dirty="0"/>
              <a:t>1</a:t>
            </a:r>
            <a:r>
              <a:rPr lang="en-GB" sz="2000" dirty="0"/>
              <a:t>, MD</a:t>
            </a:r>
          </a:p>
          <a:p>
            <a:r>
              <a:rPr lang="en-GB" sz="2000" dirty="0"/>
              <a:t>S. Roth</a:t>
            </a:r>
            <a:r>
              <a:rPr lang="en-GB" sz="2000" baseline="30000" dirty="0"/>
              <a:t>2</a:t>
            </a:r>
            <a:r>
              <a:rPr lang="en-GB" sz="2000" dirty="0"/>
              <a:t>, MD</a:t>
            </a:r>
          </a:p>
          <a:p>
            <a:r>
              <a:rPr lang="en-GB" sz="2000" dirty="0"/>
              <a:t>S. Guth</a:t>
            </a:r>
            <a:r>
              <a:rPr lang="en-GB" sz="2000" baseline="30000" dirty="0"/>
              <a:t>3</a:t>
            </a:r>
            <a:r>
              <a:rPr lang="en-GB" sz="2000" dirty="0"/>
              <a:t>, MD</a:t>
            </a:r>
          </a:p>
          <a:p>
            <a:r>
              <a:rPr lang="en-GB" sz="2000" dirty="0"/>
              <a:t>C.B. Wiedenroth</a:t>
            </a:r>
            <a:r>
              <a:rPr lang="en-GB" sz="2000" baseline="30000" dirty="0"/>
              <a:t>3</a:t>
            </a:r>
            <a:r>
              <a:rPr lang="en-GB" sz="2000" dirty="0"/>
              <a:t>, MD</a:t>
            </a:r>
          </a:p>
          <a:p>
            <a:r>
              <a:rPr lang="en-GB" sz="2000" dirty="0"/>
              <a:t>E. Mayer</a:t>
            </a:r>
            <a:r>
              <a:rPr lang="en-GB" sz="2000" baseline="30000" dirty="0"/>
              <a:t>3</a:t>
            </a:r>
            <a:r>
              <a:rPr lang="en-GB" sz="2000" dirty="0"/>
              <a:t>, MD</a:t>
            </a:r>
          </a:p>
          <a:p>
            <a:r>
              <a:rPr lang="en-GB" sz="2000" dirty="0"/>
              <a:t>R. Huhn</a:t>
            </a:r>
            <a:r>
              <a:rPr lang="en-GB" sz="2000" baseline="30000" dirty="0"/>
              <a:t>1,4</a:t>
            </a:r>
            <a:r>
              <a:rPr lang="en-GB" sz="2000" dirty="0"/>
              <a:t>, MD, PhD</a:t>
            </a:r>
          </a:p>
          <a:p>
            <a:r>
              <a:rPr lang="en-GB" sz="2000" dirty="0"/>
              <a:t>C. Torregroza</a:t>
            </a:r>
            <a:r>
              <a:rPr lang="en-GB" sz="2000" baseline="30000" dirty="0"/>
              <a:t>1</a:t>
            </a:r>
            <a:r>
              <a:rPr lang="en-GB" sz="2000" dirty="0"/>
              <a:t>, MD, PhD</a:t>
            </a:r>
            <a:endParaRPr lang="de-DE" sz="20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B60EAA6-E668-ACD9-C881-6EA1F7011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GB" sz="2400" dirty="0"/>
              <a:t>DAOH and WHODAS as novel patient-centred outcomes to quantify quality of life in CTEPH patients undergoing PEA </a:t>
            </a:r>
            <a:br>
              <a:rPr lang="de-DE" sz="2800" dirty="0"/>
            </a:br>
            <a:r>
              <a:rPr lang="en-GB" sz="2800" dirty="0"/>
              <a:t> </a:t>
            </a:r>
            <a:br>
              <a:rPr lang="de-DE" sz="2800" dirty="0"/>
            </a:br>
            <a:endParaRPr lang="en-GB" sz="28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CF6B2D-C8A7-6E4E-CC3B-60EC683838F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 </a:t>
            </a:r>
          </a:p>
          <a:p>
            <a:r>
              <a:rPr lang="en-GB" baseline="30000" dirty="0"/>
              <a:t>1</a:t>
            </a:r>
            <a:r>
              <a:rPr lang="en-GB" dirty="0"/>
              <a:t>Department of Anesthesiology, Kerckhoff-Clinic, Justus-Liebig-University Giessen, Bad Nauheim, Germany,  </a:t>
            </a:r>
            <a:r>
              <a:rPr lang="en-GB" baseline="30000" dirty="0"/>
              <a:t>2</a:t>
            </a:r>
            <a:r>
              <a:rPr lang="en-GB" dirty="0"/>
              <a:t>Department of Anesthesiology, University Hospital Duesseldorf, Heinrich-Heine-University Duesseldorf, Germany, </a:t>
            </a:r>
            <a:r>
              <a:rPr lang="en-GB" baseline="30000" dirty="0"/>
              <a:t>3</a:t>
            </a:r>
            <a:r>
              <a:rPr lang="en-GB" dirty="0"/>
              <a:t>Department of Thoracic Surgery, Kerckhoff-Clinic, Justus-Liebig-University Giessen, Bad Nauheim, Germany, </a:t>
            </a:r>
            <a:r>
              <a:rPr lang="en-GB" baseline="30000" dirty="0"/>
              <a:t>4</a:t>
            </a:r>
            <a:r>
              <a:rPr lang="en-GB" dirty="0"/>
              <a:t>Department of Anesthesiology, Amsterdam University Medical </a:t>
            </a:r>
            <a:r>
              <a:rPr lang="en-GB" dirty="0" err="1"/>
              <a:t>Center</a:t>
            </a:r>
            <a:r>
              <a:rPr lang="en-GB" dirty="0"/>
              <a:t> (AUMC), The Netherlands</a:t>
            </a:r>
          </a:p>
        </p:txBody>
      </p:sp>
    </p:spTree>
    <p:extLst>
      <p:ext uri="{BB962C8B-B14F-4D97-AF65-F5344CB8AC3E}">
        <p14:creationId xmlns:p14="http://schemas.microsoft.com/office/powerpoint/2010/main" val="3920440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FA141CE-FA6E-E54B-3DBB-A899B25663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Pulmonary endarterectomy (PEA) is the treatment of choice for operable chronic thromboembolic pulmonary hypertension (CTEPH) and is associated with low perioperative mortality in expert centres.</a:t>
            </a:r>
          </a:p>
          <a:p>
            <a:r>
              <a:rPr lang="en-GB" dirty="0"/>
              <a:t>Consequently, assessment of postoperative quality of life and functional outcomes has gained increasing importance.</a:t>
            </a:r>
          </a:p>
          <a:p>
            <a:r>
              <a:rPr lang="en-GB" dirty="0"/>
              <a:t>The CAMPHOR questionnaire has been established in CTEPH</a:t>
            </a:r>
            <a:r>
              <a:rPr lang="en-GB" baseline="30000" dirty="0"/>
              <a:t>1</a:t>
            </a:r>
            <a:r>
              <a:rPr lang="en-GB" dirty="0"/>
              <a:t>.</a:t>
            </a:r>
            <a:endParaRPr lang="en-GB" baseline="30000" dirty="0"/>
          </a:p>
          <a:p>
            <a:r>
              <a:rPr lang="en-GB" dirty="0"/>
              <a:t>The 12-item WHODAS 2.0</a:t>
            </a:r>
            <a:r>
              <a:rPr lang="en-GB" baseline="30000" dirty="0"/>
              <a:t>2</a:t>
            </a:r>
            <a:r>
              <a:rPr lang="en-GB" dirty="0"/>
              <a:t> and “Days alive and out of hospital” (DAOH)</a:t>
            </a:r>
            <a:r>
              <a:rPr lang="en-GB" baseline="30000" dirty="0"/>
              <a:t>3</a:t>
            </a:r>
            <a:r>
              <a:rPr lang="en-GB" dirty="0"/>
              <a:t> are increasingly popular composite patient-centred outcome measure.</a:t>
            </a:r>
          </a:p>
          <a:p>
            <a:r>
              <a:rPr lang="en-GB" dirty="0"/>
              <a:t>The study aims to assess patient-reported disability and quality of life before and up to 12 months after PEA using WHODAS 2.0 and DAOH.</a:t>
            </a:r>
            <a:endParaRPr lang="de-DE" dirty="0"/>
          </a:p>
          <a:p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1D5E324-C294-00D0-09AB-BC96E5F96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5E5AAC-B70B-2BDB-E8C3-A8E9E4BD040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baseline="30000" dirty="0"/>
              <a:t>1</a:t>
            </a:r>
            <a:r>
              <a:rPr lang="en-GB" dirty="0"/>
              <a:t> </a:t>
            </a:r>
            <a:r>
              <a:rPr lang="en-US" dirty="0"/>
              <a:t>McCabe et al. Chest. 2013, 144(2):522-530</a:t>
            </a:r>
            <a:r>
              <a:rPr lang="en-GB" dirty="0"/>
              <a:t>; </a:t>
            </a:r>
            <a:r>
              <a:rPr lang="en-GB" baseline="30000" dirty="0"/>
              <a:t>2</a:t>
            </a:r>
            <a:r>
              <a:rPr lang="en-US" dirty="0"/>
              <a:t>Sharma et al. </a:t>
            </a:r>
            <a:r>
              <a:rPr lang="en-US" dirty="0" err="1"/>
              <a:t>Anaesth</a:t>
            </a:r>
            <a:r>
              <a:rPr lang="en-US" dirty="0"/>
              <a:t> Crit Care Pain Med. 2026, 45(1): 101623</a:t>
            </a:r>
            <a:r>
              <a:rPr lang="de-DE" dirty="0"/>
              <a:t>, </a:t>
            </a:r>
            <a:r>
              <a:rPr lang="de-DE" baseline="30000" dirty="0"/>
              <a:t>3</a:t>
            </a:r>
            <a:r>
              <a:rPr lang="en-US" dirty="0"/>
              <a:t>Roth et al. ESC Heart Fail. 2022, 9(4):2455-2463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18190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5AA2EC-8FC0-4C00-20CD-837F0C69ED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0548C2F-52F7-7704-EF05-ED7A765373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Prospective, single-centre observational cohort study.</a:t>
            </a:r>
          </a:p>
          <a:p>
            <a:r>
              <a:rPr lang="en-GB" dirty="0"/>
              <a:t>Study period: February 2022 to December 2025.</a:t>
            </a:r>
          </a:p>
          <a:p>
            <a:r>
              <a:rPr lang="en-GB" dirty="0"/>
              <a:t>Included: Adult patients with CTEPH undergoing PEA. </a:t>
            </a:r>
          </a:p>
          <a:p>
            <a:r>
              <a:rPr lang="en-GB" dirty="0"/>
              <a:t>12-item WHODAS 2.0 questionnaires preoperatively and                                        at 3, 6, 9, and 12 months postoperatively.</a:t>
            </a:r>
          </a:p>
          <a:p>
            <a:r>
              <a:rPr lang="en-GB" dirty="0"/>
              <a:t>DAOH was recorded at corresponding time points.</a:t>
            </a:r>
          </a:p>
          <a:p>
            <a:r>
              <a:rPr lang="en-GB" dirty="0"/>
              <a:t>Primary Endpoint: WHODAS score and DAOH at 12 months.</a:t>
            </a:r>
          </a:p>
          <a:p>
            <a:r>
              <a:rPr lang="en-GB" dirty="0"/>
              <a:t>Univariate and multivariable regression analysis for identification of risk-factors associated with primary endpoints.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04014B5-87FA-6EF2-EFE6-5DF910338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Methods</a:t>
            </a:r>
          </a:p>
        </p:txBody>
      </p:sp>
    </p:spTree>
    <p:extLst>
      <p:ext uri="{BB962C8B-B14F-4D97-AF65-F5344CB8AC3E}">
        <p14:creationId xmlns:p14="http://schemas.microsoft.com/office/powerpoint/2010/main" val="1415613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E7226C-85DC-682A-F945-84AB535CC1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A7A76E5-EFCD-8593-7B99-C781B44536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1440611"/>
            <a:ext cx="5938837" cy="4471200"/>
          </a:xfrm>
        </p:spPr>
        <p:txBody>
          <a:bodyPr anchor="ctr"/>
          <a:lstStyle/>
          <a:p>
            <a:pPr algn="just"/>
            <a:r>
              <a:rPr lang="en-GB" sz="2000" dirty="0"/>
              <a:t>346 patients screened, 285 met inclusion criteria, 34 drop-outs/lost-to-follow-up, 251 included in analysis (mean age 59±14 years, 55.8 % male).</a:t>
            </a:r>
          </a:p>
          <a:p>
            <a:pPr algn="just"/>
            <a:r>
              <a:rPr lang="en-GB" sz="2000" dirty="0"/>
              <a:t>Preoperative mean WHODAS 2.0 score of 30±20 %. </a:t>
            </a:r>
          </a:p>
          <a:p>
            <a:pPr algn="just"/>
            <a:r>
              <a:rPr lang="en-GB" sz="2000" dirty="0"/>
              <a:t>Preoperative WHODAS was associated with functional status at 1 year [OR 0.55, 95 % CI: 0.16-0.95, p=0.07].</a:t>
            </a:r>
          </a:p>
          <a:p>
            <a:pPr algn="just"/>
            <a:r>
              <a:rPr lang="en-GB" sz="2000" dirty="0"/>
              <a:t>Need for postoperative long-term oxygen therapy (LTOT) correlated with WHODAS at 12-months                      [OR 10.64, 95 % CI: 0.32-20.96, p=0.044].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0850DA9-0623-7056-97D1-57C637144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 WHODAS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DB28E631-D283-CC84-1307-843F897E85F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4963" y="6010275"/>
            <a:ext cx="9662477" cy="482599"/>
          </a:xfrm>
        </p:spPr>
        <p:txBody>
          <a:bodyPr/>
          <a:lstStyle/>
          <a:p>
            <a:r>
              <a:rPr lang="en-GB" sz="1200" dirty="0"/>
              <a:t>*p&lt;0.001 vs. preoperative WHODAS; #p&lt;0.001 vs. 3-months WHODAS</a:t>
            </a:r>
          </a:p>
        </p:txBody>
      </p:sp>
      <p:graphicFrame>
        <p:nvGraphicFramePr>
          <p:cNvPr id="6" name="Inhaltsplatzhalter 10">
            <a:extLst>
              <a:ext uri="{FF2B5EF4-FFF2-40B4-BE49-F238E27FC236}">
                <a16:creationId xmlns:a16="http://schemas.microsoft.com/office/drawing/2014/main" id="{A1729555-5985-15AA-708B-47D8E36C7F1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3789168"/>
              </p:ext>
            </p:extLst>
          </p:nvPr>
        </p:nvGraphicFramePr>
        <p:xfrm>
          <a:off x="6604001" y="1688685"/>
          <a:ext cx="4871532" cy="43215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feld 6">
            <a:extLst>
              <a:ext uri="{FF2B5EF4-FFF2-40B4-BE49-F238E27FC236}">
                <a16:creationId xmlns:a16="http://schemas.microsoft.com/office/drawing/2014/main" id="{87979E18-E379-76D2-12BB-1F18253F2E17}"/>
              </a:ext>
            </a:extLst>
          </p:cNvPr>
          <p:cNvSpPr txBox="1"/>
          <p:nvPr/>
        </p:nvSpPr>
        <p:spPr>
          <a:xfrm>
            <a:off x="9141311" y="3271390"/>
            <a:ext cx="2744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*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1870106C-7A46-CF32-ED87-FD620204E6C9}"/>
              </a:ext>
            </a:extLst>
          </p:cNvPr>
          <p:cNvSpPr txBox="1"/>
          <p:nvPr/>
        </p:nvSpPr>
        <p:spPr>
          <a:xfrm>
            <a:off x="10116426" y="3491545"/>
            <a:ext cx="402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*</a:t>
            </a:r>
            <a:r>
              <a:rPr lang="de-DE" baseline="30000" dirty="0"/>
              <a:t>,#</a:t>
            </a:r>
          </a:p>
        </p:txBody>
      </p:sp>
    </p:spTree>
    <p:extLst>
      <p:ext uri="{BB962C8B-B14F-4D97-AF65-F5344CB8AC3E}">
        <p14:creationId xmlns:p14="http://schemas.microsoft.com/office/powerpoint/2010/main" val="2982354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E01262-94A0-5698-46DB-18A5EC6518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F8FCC2A-F944-3757-6E86-F44AD9B85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 DAOH and Secondary Endpoints</a:t>
            </a:r>
          </a:p>
        </p:txBody>
      </p:sp>
      <p:sp>
        <p:nvSpPr>
          <p:cNvPr id="17" name="Content Placeholder 1">
            <a:extLst>
              <a:ext uri="{FF2B5EF4-FFF2-40B4-BE49-F238E27FC236}">
                <a16:creationId xmlns:a16="http://schemas.microsoft.com/office/drawing/2014/main" id="{3538304A-CF90-1FF4-5097-83CF82F53DB2}"/>
              </a:ext>
            </a:extLst>
          </p:cNvPr>
          <p:cNvSpPr txBox="1">
            <a:spLocks/>
          </p:cNvSpPr>
          <p:nvPr/>
        </p:nvSpPr>
        <p:spPr>
          <a:xfrm>
            <a:off x="334963" y="1440611"/>
            <a:ext cx="5761037" cy="44712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F9900"/>
              </a:buClr>
              <a:buFont typeface="Arial" panose="020B0604020202020204" pitchFamily="34" charset="0"/>
              <a:buChar char="•"/>
              <a:defRPr sz="2400" kern="120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7600" indent="-2304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F9900"/>
              </a:buClr>
              <a:buFont typeface="Arial" panose="020B0604020202020204" pitchFamily="34" charset="0"/>
              <a:buChar char="•"/>
              <a:defRPr sz="2000" kern="120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F9900"/>
              </a:buClr>
              <a:buFont typeface="Arial" panose="020B0604020202020204" pitchFamily="34" charset="0"/>
              <a:buChar char="•"/>
              <a:defRPr sz="1800" kern="120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F9900"/>
              </a:buClr>
              <a:buFont typeface="Arial" panose="020B0604020202020204" pitchFamily="34" charset="0"/>
              <a:buChar char="•"/>
              <a:defRPr sz="1600" kern="120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F9900"/>
              </a:buClr>
              <a:buFont typeface="Arial" panose="020B0604020202020204" pitchFamily="34" charset="0"/>
              <a:buChar char="•"/>
              <a:defRPr sz="1600" kern="120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Median DAOH: 352 (IQR 346-355) </a:t>
            </a:r>
          </a:p>
          <a:p>
            <a:pPr lvl="1"/>
            <a:r>
              <a:rPr lang="en-GB" dirty="0"/>
              <a:t>12.4 % hospitalised within 1 year post PEA</a:t>
            </a:r>
          </a:p>
          <a:p>
            <a:pPr lvl="1"/>
            <a:r>
              <a:rPr lang="en-GB" dirty="0"/>
              <a:t>4.4 % surgery-related (e.g. wound infection)</a:t>
            </a:r>
          </a:p>
          <a:p>
            <a:pPr lvl="1"/>
            <a:r>
              <a:rPr lang="en-GB" dirty="0"/>
              <a:t>1.2 % CTEPH-related (e.g. anticoagulation, treatment for residual PH)</a:t>
            </a:r>
          </a:p>
          <a:p>
            <a:r>
              <a:rPr lang="en-GB" dirty="0"/>
              <a:t>Re-thoracotomy only independent risk-factor for lower DAOH [OR: 346.66, 95% CI: 251.74-441.58, p=0.014]</a:t>
            </a:r>
          </a:p>
          <a:p>
            <a:r>
              <a:rPr lang="en-GB" dirty="0"/>
              <a:t>30-day mortality: 2 %</a:t>
            </a:r>
          </a:p>
          <a:p>
            <a:r>
              <a:rPr lang="en-GB" dirty="0"/>
              <a:t>1-year mortality: 2.8 % </a:t>
            </a:r>
          </a:p>
          <a:p>
            <a:endParaRPr lang="en-GB" dirty="0"/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23" name="Inhaltsplatzhalter 22">
                <a:extLst>
                  <a:ext uri="{FF2B5EF4-FFF2-40B4-BE49-F238E27FC236}">
                    <a16:creationId xmlns:a16="http://schemas.microsoft.com/office/drawing/2014/main" id="{3C2169F6-6AFB-624B-8334-52064783D782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101003139"/>
                  </p:ext>
                </p:extLst>
              </p:nvPr>
            </p:nvGraphicFramePr>
            <p:xfrm>
              <a:off x="6739020" y="1925392"/>
              <a:ext cx="1561736" cy="3864620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23" name="Inhaltsplatzhalter 22">
                <a:extLst>
                  <a:ext uri="{FF2B5EF4-FFF2-40B4-BE49-F238E27FC236}">
                    <a16:creationId xmlns:a16="http://schemas.microsoft.com/office/drawing/2014/main" id="{3C2169F6-6AFB-624B-8334-52064783D782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739020" y="1925392"/>
                <a:ext cx="1561736" cy="38646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24" name="Inhaltsplatzhalter 22">
                <a:extLst>
                  <a:ext uri="{FF2B5EF4-FFF2-40B4-BE49-F238E27FC236}">
                    <a16:creationId xmlns:a16="http://schemas.microsoft.com/office/drawing/2014/main" id="{9031A8DF-5F5A-B1E5-3906-A176A506F513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484940488"/>
                  </p:ext>
                </p:extLst>
              </p:nvPr>
            </p:nvGraphicFramePr>
            <p:xfrm>
              <a:off x="8574599" y="1925392"/>
              <a:ext cx="1561736" cy="3864620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5"/>
              </a:graphicData>
            </a:graphic>
          </p:graphicFrame>
        </mc:Choice>
        <mc:Fallback xmlns="">
          <p:pic>
            <p:nvPicPr>
              <p:cNvPr id="24" name="Inhaltsplatzhalter 22">
                <a:extLst>
                  <a:ext uri="{FF2B5EF4-FFF2-40B4-BE49-F238E27FC236}">
                    <a16:creationId xmlns:a16="http://schemas.microsoft.com/office/drawing/2014/main" id="{9031A8DF-5F5A-B1E5-3906-A176A506F513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574599" y="1925392"/>
                <a:ext cx="1561736" cy="38646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25" name="Inhaltsplatzhalter 22">
                <a:extLst>
                  <a:ext uri="{FF2B5EF4-FFF2-40B4-BE49-F238E27FC236}">
                    <a16:creationId xmlns:a16="http://schemas.microsoft.com/office/drawing/2014/main" id="{A20C59B3-5C31-103D-ECAC-EC66A5D38501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673591776"/>
                  </p:ext>
                </p:extLst>
              </p:nvPr>
            </p:nvGraphicFramePr>
            <p:xfrm>
              <a:off x="10410178" y="2047191"/>
              <a:ext cx="1561736" cy="3864620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6"/>
              </a:graphicData>
            </a:graphic>
          </p:graphicFrame>
        </mc:Choice>
        <mc:Fallback xmlns="">
          <p:pic>
            <p:nvPicPr>
              <p:cNvPr id="25" name="Inhaltsplatzhalter 22">
                <a:extLst>
                  <a:ext uri="{FF2B5EF4-FFF2-40B4-BE49-F238E27FC236}">
                    <a16:creationId xmlns:a16="http://schemas.microsoft.com/office/drawing/2014/main" id="{A20C59B3-5C31-103D-ECAC-EC66A5D3850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0410178" y="2047191"/>
                <a:ext cx="1561736" cy="3864620"/>
              </a:xfrm>
              <a:prstGeom prst="rect">
                <a:avLst/>
              </a:prstGeom>
            </p:spPr>
          </p:pic>
        </mc:Fallback>
      </mc:AlternateContent>
      <p:sp>
        <p:nvSpPr>
          <p:cNvPr id="30" name="Content Placeholder 1">
            <a:extLst>
              <a:ext uri="{FF2B5EF4-FFF2-40B4-BE49-F238E27FC236}">
                <a16:creationId xmlns:a16="http://schemas.microsoft.com/office/drawing/2014/main" id="{110FB1C5-00CA-4757-F09A-DEB8890A1B00}"/>
              </a:ext>
            </a:extLst>
          </p:cNvPr>
          <p:cNvSpPr txBox="1">
            <a:spLocks/>
          </p:cNvSpPr>
          <p:nvPr/>
        </p:nvSpPr>
        <p:spPr>
          <a:xfrm>
            <a:off x="7027988" y="1440611"/>
            <a:ext cx="5017814" cy="36191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F9900"/>
              </a:buClr>
              <a:buFont typeface="Arial" panose="020B0604020202020204" pitchFamily="34" charset="0"/>
              <a:buChar char="•"/>
              <a:defRPr sz="2400" kern="120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7600" indent="-2304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F9900"/>
              </a:buClr>
              <a:buFont typeface="Arial" panose="020B0604020202020204" pitchFamily="34" charset="0"/>
              <a:buChar char="•"/>
              <a:defRPr sz="2000" kern="120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F9900"/>
              </a:buClr>
              <a:buFont typeface="Arial" panose="020B0604020202020204" pitchFamily="34" charset="0"/>
              <a:buChar char="•"/>
              <a:defRPr sz="1800" kern="120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F9900"/>
              </a:buClr>
              <a:buFont typeface="Arial" panose="020B0604020202020204" pitchFamily="34" charset="0"/>
              <a:buChar char="•"/>
              <a:defRPr sz="1600" kern="120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F9900"/>
              </a:buClr>
              <a:buFont typeface="Arial" panose="020B0604020202020204" pitchFamily="34" charset="0"/>
              <a:buChar char="•"/>
              <a:defRPr sz="1600" kern="120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2130" b="1" dirty="0"/>
              <a:t>DAOH and Secondary Endpoints</a:t>
            </a:r>
          </a:p>
        </p:txBody>
      </p:sp>
    </p:spTree>
    <p:extLst>
      <p:ext uri="{BB962C8B-B14F-4D97-AF65-F5344CB8AC3E}">
        <p14:creationId xmlns:p14="http://schemas.microsoft.com/office/powerpoint/2010/main" val="1083242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5B2E6E-4598-A076-B7A6-FF56CDC3C3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402CDCB-5AAE-44F8-7BD3-3B00F35A7A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Patients with CTEPH have a high survival and low hospital-readmission rate        at 1-year after PEA in expert centres.</a:t>
            </a:r>
          </a:p>
          <a:p>
            <a:r>
              <a:rPr lang="en-GB" dirty="0"/>
              <a:t>The WHODAS 2.0 shows a significant decrease 1-year after surgery          indicating an improvement in quality of life in this patient cohort.</a:t>
            </a:r>
          </a:p>
          <a:p>
            <a:r>
              <a:rPr lang="en-GB" dirty="0"/>
              <a:t>Worse baseline patient-reported functional status and need for postoperative LTOT are independently associated with reduced quality of life 1-year post PEA.</a:t>
            </a:r>
          </a:p>
          <a:p>
            <a:r>
              <a:rPr lang="en-GB" dirty="0"/>
              <a:t>Postoperative re-thoracotomy (due to bleeding) reduces DAOH after PEA,   mainly by affecting duration of primary hospital stay.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807DD3C-B440-302D-7E73-3B4904AFD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1082887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A13EF2-618C-0227-6DDA-ADADEE21E0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A8860F0-2E96-0CDF-E5CF-D4D7EB1C29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study introduces WHODAS and DAOH as patient-centred outcome parameter in patients after PEA.</a:t>
            </a:r>
          </a:p>
          <a:p>
            <a:r>
              <a:rPr lang="en-GB" dirty="0"/>
              <a:t>Findings expand knowledge on functional disability in patients with CTEPH undergoing PEA.</a:t>
            </a:r>
          </a:p>
          <a:p>
            <a:r>
              <a:rPr lang="en-GB" dirty="0"/>
              <a:t>Further studies needed to validate DAOH and WHODAS 2.0. in this patient cohort and compare to CAMPHOR questionnaire.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D7C3945-9274-3746-1C17-1F70D98FE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2926898096"/>
      </p:ext>
    </p:extLst>
  </p:cSld>
  <p:clrMapOvr>
    <a:masterClrMapping/>
  </p:clrMapOvr>
</p:sld>
</file>

<file path=ppt/theme/theme1.xml><?xml version="1.0" encoding="utf-8"?>
<a:theme xmlns:a="http://schemas.openxmlformats.org/drawingml/2006/main" name="ICC 2021">
  <a:themeElements>
    <a:clrScheme name="ICC 2021">
      <a:dk1>
        <a:srgbClr val="002060"/>
      </a:dk1>
      <a:lt1>
        <a:srgbClr val="FFFFFF"/>
      </a:lt1>
      <a:dk2>
        <a:srgbClr val="002060"/>
      </a:dk2>
      <a:lt2>
        <a:srgbClr val="FFFFFF"/>
      </a:lt2>
      <a:accent1>
        <a:srgbClr val="FF9900"/>
      </a:accent1>
      <a:accent2>
        <a:srgbClr val="9CBE45"/>
      </a:accent2>
      <a:accent3>
        <a:srgbClr val="A5A5A5"/>
      </a:accent3>
      <a:accent4>
        <a:srgbClr val="FF0000"/>
      </a:accent4>
      <a:accent5>
        <a:srgbClr val="00B050"/>
      </a:accent5>
      <a:accent6>
        <a:srgbClr val="7030A0"/>
      </a:accent6>
      <a:hlink>
        <a:srgbClr val="2F75FF"/>
      </a:hlink>
      <a:folHlink>
        <a:srgbClr val="BFBFB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CC 2026_abstract template" id="{7A9C3E94-C494-4A74-9997-9CF3C60D6717}" vid="{1FFDA811-EDA3-41B2-8A83-CAC39268530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1D8C613AFE204DBFCEFA4E89A6DB45" ma:contentTypeVersion="19" ma:contentTypeDescription="Create a new document." ma:contentTypeScope="" ma:versionID="2bf7736c94b8b1fdab42c8b471823925">
  <xsd:schema xmlns:xsd="http://www.w3.org/2001/XMLSchema" xmlns:xs="http://www.w3.org/2001/XMLSchema" xmlns:p="http://schemas.microsoft.com/office/2006/metadata/properties" xmlns:ns2="94a67e06-54a4-445a-b79e-2b61c27d8f4a" xmlns:ns3="70ef824e-81a8-4185-b29b-1ce15dfb1ac6" targetNamespace="http://schemas.microsoft.com/office/2006/metadata/properties" ma:root="true" ma:fieldsID="a3a39e8445f75fc3d34ee891f0508b98" ns2:_="" ns3:_="">
    <xsd:import namespace="94a67e06-54a4-445a-b79e-2b61c27d8f4a"/>
    <xsd:import namespace="70ef824e-81a8-4185-b29b-1ce15dfb1ac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Topic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a67e06-54a4-445a-b79e-2b61c27d8f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Topic" ma:index="7" nillable="true" ma:displayName="Topic" ma:format="Dropdown" ma:internalName="Topic">
      <xsd:simpleType>
        <xsd:restriction base="dms:Choice">
          <xsd:enumeration value="Sponsors"/>
          <xsd:enumeration value="Agenda"/>
          <xsd:enumeration value="Logistics"/>
          <xsd:enumeration value="Promotion"/>
          <xsd:enumeration value="Faculty"/>
        </xsd:restriction>
      </xsd:simpleType>
    </xsd:element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0188e480-3eab-4678-b7d0-fffb2213426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ef824e-81a8-4185-b29b-1ce15dfb1ac6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a50819b9-938e-45e8-8569-4ed9afb0ad88}" ma:internalName="TaxCatchAll" ma:showField="CatchAllData" ma:web="70ef824e-81a8-4185-b29b-1ce15dfb1a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5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opic xmlns="94a67e06-54a4-445a-b79e-2b61c27d8f4a">Promotion</Topic>
    <TaxCatchAll xmlns="70ef824e-81a8-4185-b29b-1ce15dfb1ac6" xsi:nil="true"/>
    <lcf76f155ced4ddcb4097134ff3c332f xmlns="94a67e06-54a4-445a-b79e-2b61c27d8f4a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3F69394-406D-46D9-B06C-54CA7C59248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4a67e06-54a4-445a-b79e-2b61c27d8f4a"/>
    <ds:schemaRef ds:uri="70ef824e-81a8-4185-b29b-1ce15dfb1a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C898D0B-672D-419F-A4E1-FDE5F05084F2}">
  <ds:schemaRefs>
    <ds:schemaRef ds:uri="http://purl.org/dc/elements/1.1/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schemas.microsoft.com/office/2006/documentManagement/types"/>
    <ds:schemaRef ds:uri="94a67e06-54a4-445a-b79e-2b61c27d8f4a"/>
    <ds:schemaRef ds:uri="http://purl.org/dc/terms/"/>
    <ds:schemaRef ds:uri="http://schemas.openxmlformats.org/package/2006/metadata/core-properties"/>
    <ds:schemaRef ds:uri="70ef824e-81a8-4185-b29b-1ce15dfb1ac6"/>
  </ds:schemaRefs>
</ds:datastoreItem>
</file>

<file path=customXml/itemProps3.xml><?xml version="1.0" encoding="utf-8"?>
<ds:datastoreItem xmlns:ds="http://schemas.openxmlformats.org/officeDocument/2006/customXml" ds:itemID="{2B317F10-D44C-4D0E-ABD7-2B956DA2F734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c71c84cc-76df-4b25-9726-b4be2b1f0579}" enabled="0" method="" siteId="{c71c84cc-76df-4b25-9726-b4be2b1f0579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ICC 2026_abstract template</Template>
  <TotalTime>0</TotalTime>
  <Words>695</Words>
  <Application>Microsoft Macintosh PowerPoint</Application>
  <PresentationFormat>Breitbild</PresentationFormat>
  <Paragraphs>60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1" baseType="lpstr">
      <vt:lpstr>Arial</vt:lpstr>
      <vt:lpstr>Calibri</vt:lpstr>
      <vt:lpstr>ICC 2021</vt:lpstr>
      <vt:lpstr>PowerPoint-Präsentation</vt:lpstr>
      <vt:lpstr>DAOH and WHODAS as novel patient-centred outcomes to quantify quality of life in CTEPH patients undergoing PEA    </vt:lpstr>
      <vt:lpstr>Introduction</vt:lpstr>
      <vt:lpstr>Methods</vt:lpstr>
      <vt:lpstr>Results WHODAS</vt:lpstr>
      <vt:lpstr>Results DAOH and Secondary Endpoints</vt:lpstr>
      <vt:lpstr>Discussion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Paraskevi Tsimpoura</dc:creator>
  <cp:lastModifiedBy>Carolin Torregroza</cp:lastModifiedBy>
  <cp:revision>13</cp:revision>
  <dcterms:created xsi:type="dcterms:W3CDTF">2026-02-16T17:49:38Z</dcterms:created>
  <dcterms:modified xsi:type="dcterms:W3CDTF">2026-02-23T09:02:26Z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0x010100641D8C613AFE204DBFCEFA4E89A6DB45</vt:lpwstr>
  </property>
  <property fmtid="{D5CDD505-2E9C-101B-9397-08002B2CF9AE}" pid="3" name="Order">
    <vt:r8>947200</vt:r8>
  </property>
  <property fmtid="{D5CDD505-2E9C-101B-9397-08002B2CF9AE}" pid="4" name="MediaServiceImageTags">
    <vt:lpwstr/>
  </property>
  <property fmtid="{D5CDD505-2E9C-101B-9397-08002B2CF9AE}" pid="5" name="_ExtendedDescription">
    <vt:lpwstr/>
  </property>
  <property fmtid="{D5CDD505-2E9C-101B-9397-08002B2CF9AE}" pid="6" name="MSIP_Label_defa4170-0d19-0005-0004-bc88714345d2_Enabled">
    <vt:lpwstr>true</vt:lpwstr>
  </property>
  <property fmtid="{D5CDD505-2E9C-101B-9397-08002B2CF9AE}" pid="7" name="MSIP_Label_defa4170-0d19-0005-0004-bc88714345d2_SetDate">
    <vt:lpwstr>2025-09-15T08:13:47Z</vt:lpwstr>
  </property>
  <property fmtid="{D5CDD505-2E9C-101B-9397-08002B2CF9AE}" pid="8" name="MSIP_Label_defa4170-0d19-0005-0004-bc88714345d2_Method">
    <vt:lpwstr>Standard</vt:lpwstr>
  </property>
  <property fmtid="{D5CDD505-2E9C-101B-9397-08002B2CF9AE}" pid="9" name="MSIP_Label_defa4170-0d19-0005-0004-bc88714345d2_Name">
    <vt:lpwstr>defa4170-0d19-0005-0004-bc88714345d2</vt:lpwstr>
  </property>
  <property fmtid="{D5CDD505-2E9C-101B-9397-08002B2CF9AE}" pid="10" name="MSIP_Label_defa4170-0d19-0005-0004-bc88714345d2_SiteId">
    <vt:lpwstr>8633fcf3-c866-4f0f-8102-3a9370fa5d2d</vt:lpwstr>
  </property>
  <property fmtid="{D5CDD505-2E9C-101B-9397-08002B2CF9AE}" pid="11" name="MSIP_Label_defa4170-0d19-0005-0004-bc88714345d2_ActionId">
    <vt:lpwstr>7eed8720-af8c-471e-a35f-4ebeb8ade5ae</vt:lpwstr>
  </property>
  <property fmtid="{D5CDD505-2E9C-101B-9397-08002B2CF9AE}" pid="12" name="MSIP_Label_defa4170-0d19-0005-0004-bc88714345d2_ContentBits">
    <vt:lpwstr>0</vt:lpwstr>
  </property>
  <property fmtid="{D5CDD505-2E9C-101B-9397-08002B2CF9AE}" pid="13" name="MSIP_Label_defa4170-0d19-0005-0004-bc88714345d2_Tag">
    <vt:lpwstr>10, 3, 0, 1</vt:lpwstr>
  </property>
</Properties>
</file>