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51206400" cy="2880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0" userDrawn="1">
          <p15:clr>
            <a:srgbClr val="A4A3A4"/>
          </p15:clr>
        </p15:guide>
        <p15:guide id="2" pos="33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F5C061-89DD-102D-D579-68DA1AE7840B}" v="25" dt="2026-05-29T22:32:29.118"/>
    <p1510:client id="{2B0CD27E-3B9C-4776-DA78-36C1B4FB5CD9}" v="67" dt="2026-05-29T23:07:54.938"/>
    <p1510:client id="{D7BA786F-DDB4-BEE4-21B1-5AF80B617022}" v="51" dt="2026-05-29T22:29:43.157"/>
    <p1510:client id="{EE6BF69A-E188-6E8A-70F8-A1584BAB85A4}" v="260" dt="2026-05-29T22:37:41.2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4" autoAdjust="0"/>
    <p:restoredTop sz="86446"/>
  </p:normalViewPr>
  <p:slideViewPr>
    <p:cSldViewPr snapToGrid="0">
      <p:cViewPr varScale="1">
        <p:scale>
          <a:sx n="24" d="100"/>
          <a:sy n="24" d="100"/>
        </p:scale>
        <p:origin x="1170" y="24"/>
      </p:cViewPr>
      <p:guideLst>
        <p:guide orient="horz" pos="1890"/>
        <p:guide pos="33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EAF5A-A78E-3140-B7CC-09D4CDAD590E}" type="datetimeFigureOut">
              <a:rPr lang="pl-PL" smtClean="0"/>
              <a:t>30.05.2026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B8D27-0B17-6B43-9582-1726B2EFF3AA}" type="slidenum">
              <a:rPr lang="pl-PL" smtClean="0"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092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B8D27-0B17-6B43-9582-1726B2EFF3AA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929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1864122"/>
            <a:ext cx="9067800" cy="12862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400425"/>
            <a:ext cx="7467600" cy="15335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3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6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0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3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67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0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33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67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4300" y="240309"/>
            <a:ext cx="2400300" cy="51200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40309"/>
            <a:ext cx="7023100" cy="51200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699" y="3856038"/>
            <a:ext cx="9067800" cy="1191816"/>
          </a:xfrm>
        </p:spPr>
        <p:txBody>
          <a:bodyPr anchor="t"/>
          <a:lstStyle>
            <a:lvl1pPr algn="l">
              <a:defRPr sz="4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699" y="2543374"/>
            <a:ext cx="9067800" cy="1312664"/>
          </a:xfrm>
        </p:spPr>
        <p:txBody>
          <a:bodyPr anchor="b"/>
          <a:lstStyle>
            <a:lvl1pPr marL="0" indent="0">
              <a:buNone/>
              <a:defRPr sz="2333">
                <a:solidFill>
                  <a:schemeClr val="tx1">
                    <a:tint val="75000"/>
                  </a:schemeClr>
                </a:solidFill>
              </a:defRPr>
            </a:lvl1pPr>
            <a:lvl2pPr marL="53341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683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60024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33661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6707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200491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3390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67322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00175"/>
            <a:ext cx="4711700" cy="3960218"/>
          </a:xfrm>
        </p:spPr>
        <p:txBody>
          <a:bodyPr/>
          <a:lstStyle>
            <a:lvl1pPr>
              <a:defRPr sz="3267"/>
            </a:lvl1pPr>
            <a:lvl2pPr>
              <a:defRPr sz="2800"/>
            </a:lvl2pPr>
            <a:lvl3pPr>
              <a:defRPr sz="2333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1400175"/>
            <a:ext cx="4711700" cy="3960218"/>
          </a:xfrm>
        </p:spPr>
        <p:txBody>
          <a:bodyPr/>
          <a:lstStyle>
            <a:lvl1pPr>
              <a:defRPr sz="3267"/>
            </a:lvl1pPr>
            <a:lvl2pPr>
              <a:defRPr sz="2800"/>
            </a:lvl2pPr>
            <a:lvl3pPr>
              <a:defRPr sz="2333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343224"/>
            <a:ext cx="4713553" cy="55979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3415" indent="0">
              <a:buNone/>
              <a:defRPr sz="2333" b="1"/>
            </a:lvl2pPr>
            <a:lvl3pPr marL="1066830" indent="0">
              <a:buNone/>
              <a:defRPr sz="2100" b="1"/>
            </a:lvl3pPr>
            <a:lvl4pPr marL="1600246" indent="0">
              <a:buNone/>
              <a:defRPr sz="1867" b="1"/>
            </a:lvl4pPr>
            <a:lvl5pPr marL="2133661" indent="0">
              <a:buNone/>
              <a:defRPr sz="1867" b="1"/>
            </a:lvl5pPr>
            <a:lvl6pPr marL="2667076" indent="0">
              <a:buNone/>
              <a:defRPr sz="1867" b="1"/>
            </a:lvl6pPr>
            <a:lvl7pPr marL="3200491" indent="0">
              <a:buNone/>
              <a:defRPr sz="1867" b="1"/>
            </a:lvl7pPr>
            <a:lvl8pPr marL="3733907" indent="0">
              <a:buNone/>
              <a:defRPr sz="1867" b="1"/>
            </a:lvl8pPr>
            <a:lvl9pPr marL="4267322" indent="0">
              <a:buNone/>
              <a:defRPr sz="1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903016"/>
            <a:ext cx="4713553" cy="3457377"/>
          </a:xfrm>
        </p:spPr>
        <p:txBody>
          <a:bodyPr/>
          <a:lstStyle>
            <a:lvl1pPr>
              <a:defRPr sz="2800"/>
            </a:lvl1pPr>
            <a:lvl2pPr>
              <a:defRPr sz="2333"/>
            </a:lvl2pPr>
            <a:lvl3pPr>
              <a:defRPr sz="21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196" y="1343224"/>
            <a:ext cx="4715404" cy="55979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3415" indent="0">
              <a:buNone/>
              <a:defRPr sz="2333" b="1"/>
            </a:lvl2pPr>
            <a:lvl3pPr marL="1066830" indent="0">
              <a:buNone/>
              <a:defRPr sz="2100" b="1"/>
            </a:lvl3pPr>
            <a:lvl4pPr marL="1600246" indent="0">
              <a:buNone/>
              <a:defRPr sz="1867" b="1"/>
            </a:lvl4pPr>
            <a:lvl5pPr marL="2133661" indent="0">
              <a:buNone/>
              <a:defRPr sz="1867" b="1"/>
            </a:lvl5pPr>
            <a:lvl6pPr marL="2667076" indent="0">
              <a:buNone/>
              <a:defRPr sz="1867" b="1"/>
            </a:lvl6pPr>
            <a:lvl7pPr marL="3200491" indent="0">
              <a:buNone/>
              <a:defRPr sz="1867" b="1"/>
            </a:lvl7pPr>
            <a:lvl8pPr marL="3733907" indent="0">
              <a:buNone/>
              <a:defRPr sz="1867" b="1"/>
            </a:lvl8pPr>
            <a:lvl9pPr marL="4267322" indent="0">
              <a:buNone/>
              <a:defRPr sz="1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196" y="1903016"/>
            <a:ext cx="4715404" cy="3457377"/>
          </a:xfrm>
        </p:spPr>
        <p:txBody>
          <a:bodyPr/>
          <a:lstStyle>
            <a:lvl1pPr>
              <a:defRPr sz="2800"/>
            </a:lvl1pPr>
            <a:lvl2pPr>
              <a:defRPr sz="2333"/>
            </a:lvl2pPr>
            <a:lvl3pPr>
              <a:defRPr sz="21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8919"/>
            <a:ext cx="3509699" cy="1016794"/>
          </a:xfrm>
        </p:spPr>
        <p:txBody>
          <a:bodyPr anchor="b"/>
          <a:lstStyle>
            <a:lvl1pPr algn="l">
              <a:defRPr sz="2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892" y="238919"/>
            <a:ext cx="5963708" cy="5121474"/>
          </a:xfrm>
        </p:spPr>
        <p:txBody>
          <a:bodyPr/>
          <a:lstStyle>
            <a:lvl1pPr>
              <a:defRPr sz="3733"/>
            </a:lvl1pPr>
            <a:lvl2pPr>
              <a:defRPr sz="3267"/>
            </a:lvl2pPr>
            <a:lvl3pPr>
              <a:defRPr sz="2800"/>
            </a:lvl3pPr>
            <a:lvl4pPr>
              <a:defRPr sz="2333"/>
            </a:lvl4pPr>
            <a:lvl5pPr>
              <a:defRPr sz="2333"/>
            </a:lvl5pPr>
            <a:lvl6pPr>
              <a:defRPr sz="2333"/>
            </a:lvl6pPr>
            <a:lvl7pPr>
              <a:defRPr sz="2333"/>
            </a:lvl7pPr>
            <a:lvl8pPr>
              <a:defRPr sz="2333"/>
            </a:lvl8pPr>
            <a:lvl9pPr>
              <a:defRPr sz="2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255713"/>
            <a:ext cx="3509699" cy="4104680"/>
          </a:xfrm>
        </p:spPr>
        <p:txBody>
          <a:bodyPr/>
          <a:lstStyle>
            <a:lvl1pPr marL="0" indent="0">
              <a:buNone/>
              <a:defRPr sz="1633"/>
            </a:lvl1pPr>
            <a:lvl2pPr marL="533415" indent="0">
              <a:buNone/>
              <a:defRPr sz="1400"/>
            </a:lvl2pPr>
            <a:lvl3pPr marL="1066830" indent="0">
              <a:buNone/>
              <a:defRPr sz="1167"/>
            </a:lvl3pPr>
            <a:lvl4pPr marL="1600246" indent="0">
              <a:buNone/>
              <a:defRPr sz="1050"/>
            </a:lvl4pPr>
            <a:lvl5pPr marL="2133661" indent="0">
              <a:buNone/>
              <a:defRPr sz="1050"/>
            </a:lvl5pPr>
            <a:lvl6pPr marL="2667076" indent="0">
              <a:buNone/>
              <a:defRPr sz="1050"/>
            </a:lvl6pPr>
            <a:lvl7pPr marL="3200491" indent="0">
              <a:buNone/>
              <a:defRPr sz="1050"/>
            </a:lvl7pPr>
            <a:lvl8pPr marL="3733907" indent="0">
              <a:buNone/>
              <a:defRPr sz="1050"/>
            </a:lvl8pPr>
            <a:lvl9pPr marL="4267322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1003" y="4200525"/>
            <a:ext cx="6400800" cy="495896"/>
          </a:xfrm>
        </p:spPr>
        <p:txBody>
          <a:bodyPr anchor="b"/>
          <a:lstStyle>
            <a:lvl1pPr algn="l">
              <a:defRPr sz="2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1003" y="536178"/>
            <a:ext cx="6400800" cy="3600450"/>
          </a:xfrm>
        </p:spPr>
        <p:txBody>
          <a:bodyPr/>
          <a:lstStyle>
            <a:lvl1pPr marL="0" indent="0">
              <a:buNone/>
              <a:defRPr sz="3733"/>
            </a:lvl1pPr>
            <a:lvl2pPr marL="533415" indent="0">
              <a:buNone/>
              <a:defRPr sz="3267"/>
            </a:lvl2pPr>
            <a:lvl3pPr marL="1066830" indent="0">
              <a:buNone/>
              <a:defRPr sz="2800"/>
            </a:lvl3pPr>
            <a:lvl4pPr marL="1600246" indent="0">
              <a:buNone/>
              <a:defRPr sz="2333"/>
            </a:lvl4pPr>
            <a:lvl5pPr marL="2133661" indent="0">
              <a:buNone/>
              <a:defRPr sz="2333"/>
            </a:lvl5pPr>
            <a:lvl6pPr marL="2667076" indent="0">
              <a:buNone/>
              <a:defRPr sz="2333"/>
            </a:lvl6pPr>
            <a:lvl7pPr marL="3200491" indent="0">
              <a:buNone/>
              <a:defRPr sz="2333"/>
            </a:lvl7pPr>
            <a:lvl8pPr marL="3733907" indent="0">
              <a:buNone/>
              <a:defRPr sz="2333"/>
            </a:lvl8pPr>
            <a:lvl9pPr marL="4267322" indent="0">
              <a:buNone/>
              <a:defRPr sz="2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1003" y="4696421"/>
            <a:ext cx="6400800" cy="704254"/>
          </a:xfrm>
        </p:spPr>
        <p:txBody>
          <a:bodyPr/>
          <a:lstStyle>
            <a:lvl1pPr marL="0" indent="0">
              <a:buNone/>
              <a:defRPr sz="1633"/>
            </a:lvl1pPr>
            <a:lvl2pPr marL="533415" indent="0">
              <a:buNone/>
              <a:defRPr sz="1400"/>
            </a:lvl2pPr>
            <a:lvl3pPr marL="1066830" indent="0">
              <a:buNone/>
              <a:defRPr sz="1167"/>
            </a:lvl3pPr>
            <a:lvl4pPr marL="1600246" indent="0">
              <a:buNone/>
              <a:defRPr sz="1050"/>
            </a:lvl4pPr>
            <a:lvl5pPr marL="2133661" indent="0">
              <a:buNone/>
              <a:defRPr sz="1050"/>
            </a:lvl5pPr>
            <a:lvl6pPr marL="2667076" indent="0">
              <a:buNone/>
              <a:defRPr sz="1050"/>
            </a:lvl6pPr>
            <a:lvl7pPr marL="3200491" indent="0">
              <a:buNone/>
              <a:defRPr sz="1050"/>
            </a:lvl7pPr>
            <a:lvl8pPr marL="3733907" indent="0">
              <a:buNone/>
              <a:defRPr sz="1050"/>
            </a:lvl8pPr>
            <a:lvl9pPr marL="4267322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40308"/>
            <a:ext cx="9601200" cy="1000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400175"/>
            <a:ext cx="9601200" cy="3960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" y="5561807"/>
            <a:ext cx="2489200" cy="319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44900" y="5561807"/>
            <a:ext cx="3378200" cy="319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5400" y="5561807"/>
            <a:ext cx="2489200" cy="319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33415" rtl="0" eaLnBrk="1" latinLnBrk="0" hangingPunct="1">
        <a:spcBef>
          <a:spcPct val="0"/>
        </a:spcBef>
        <a:buNone/>
        <a:defRPr sz="51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0061" indent="-400061" algn="l" defTabSz="533415" rtl="0" eaLnBrk="1" latinLnBrk="0" hangingPunct="1">
        <a:spcBef>
          <a:spcPct val="20000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866800" indent="-333385" algn="l" defTabSz="533415" rtl="0" eaLnBrk="1" latinLnBrk="0" hangingPunct="1">
        <a:spcBef>
          <a:spcPct val="20000"/>
        </a:spcBef>
        <a:buFont typeface="Arial"/>
        <a:buChar char="–"/>
        <a:defRPr sz="3267" kern="1200">
          <a:solidFill>
            <a:schemeClr val="tx1"/>
          </a:solidFill>
          <a:latin typeface="+mn-lt"/>
          <a:ea typeface="+mn-ea"/>
          <a:cs typeface="+mn-cs"/>
        </a:defRPr>
      </a:lvl2pPr>
      <a:lvl3pPr marL="1333538" indent="-266708" algn="l" defTabSz="53341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66953" indent="-266708" algn="l" defTabSz="533415" rtl="0" eaLnBrk="1" latinLnBrk="0" hangingPunct="1">
        <a:spcBef>
          <a:spcPct val="20000"/>
        </a:spcBef>
        <a:buFont typeface="Arial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4pPr>
      <a:lvl5pPr marL="2400369" indent="-266708" algn="l" defTabSz="533415" rtl="0" eaLnBrk="1" latinLnBrk="0" hangingPunct="1">
        <a:spcBef>
          <a:spcPct val="20000"/>
        </a:spcBef>
        <a:buFont typeface="Arial"/>
        <a:buChar char="»"/>
        <a:defRPr sz="2333" kern="1200">
          <a:solidFill>
            <a:schemeClr val="tx1"/>
          </a:solidFill>
          <a:latin typeface="+mn-lt"/>
          <a:ea typeface="+mn-ea"/>
          <a:cs typeface="+mn-cs"/>
        </a:defRPr>
      </a:lvl5pPr>
      <a:lvl6pPr marL="2933784" indent="-266708" algn="l" defTabSz="533415" rtl="0" eaLnBrk="1" latinLnBrk="0" hangingPunct="1">
        <a:spcBef>
          <a:spcPct val="20000"/>
        </a:spcBef>
        <a:buFont typeface="Arial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6pPr>
      <a:lvl7pPr marL="3467199" indent="-266708" algn="l" defTabSz="533415" rtl="0" eaLnBrk="1" latinLnBrk="0" hangingPunct="1">
        <a:spcBef>
          <a:spcPct val="20000"/>
        </a:spcBef>
        <a:buFont typeface="Arial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7pPr>
      <a:lvl8pPr marL="4000614" indent="-266708" algn="l" defTabSz="533415" rtl="0" eaLnBrk="1" latinLnBrk="0" hangingPunct="1">
        <a:spcBef>
          <a:spcPct val="20000"/>
        </a:spcBef>
        <a:buFont typeface="Arial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8pPr>
      <a:lvl9pPr marL="4534030" indent="-266708" algn="l" defTabSz="533415" rtl="0" eaLnBrk="1" latinLnBrk="0" hangingPunct="1">
        <a:spcBef>
          <a:spcPct val="20000"/>
        </a:spcBef>
        <a:buFont typeface="Arial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3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15" algn="l" defTabSz="533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830" algn="l" defTabSz="533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6" algn="l" defTabSz="533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3661" algn="l" defTabSz="533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7076" algn="l" defTabSz="533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91" algn="l" defTabSz="533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907" algn="l" defTabSz="533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67322" algn="l" defTabSz="5334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hyperlink" Target="mailto:carlos.blanco.externo@salud.madrid.org" TargetMode="Externa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8159" y="873718"/>
            <a:ext cx="50415981" cy="24006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7500" b="1" noProof="1">
                <a:solidFill>
                  <a:srgbClr val="102450"/>
                </a:solidFill>
              </a:rPr>
              <a:t>Precision medicine in CTEPH: Spectral‑clustering phenotypes predict haemodynamic benefit of balloon pulmonary angioplasty</a:t>
            </a:r>
            <a:br>
              <a:rPr lang="en-US" sz="7500" b="1" noProof="1">
                <a:solidFill>
                  <a:srgbClr val="102450"/>
                </a:solidFill>
              </a:rPr>
            </a:br>
            <a:endParaRPr lang="en-US" sz="7500" b="1" noProof="1">
              <a:solidFill>
                <a:srgbClr val="1024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8159" y="2179371"/>
            <a:ext cx="4933677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noProof="1"/>
              <a:t>Carlos Blanco</a:t>
            </a:r>
            <a:r>
              <a:rPr lang="en-US" sz="4500" baseline="30000" noProof="1"/>
              <a:t>1,2</a:t>
            </a:r>
            <a:r>
              <a:rPr lang="en-US" sz="4500" noProof="1"/>
              <a:t>, María Teresa Velázquez</a:t>
            </a:r>
            <a:r>
              <a:rPr lang="en-US" sz="4500" baseline="30000" noProof="1"/>
              <a:t>3,4,5,6</a:t>
            </a:r>
            <a:r>
              <a:rPr lang="en-US" sz="4500" noProof="1"/>
              <a:t>, Nicolás Maneiro</a:t>
            </a:r>
            <a:r>
              <a:rPr lang="en-US" sz="4500" baseline="30000" noProof="1"/>
              <a:t>5</a:t>
            </a:r>
            <a:r>
              <a:rPr lang="en-US" sz="4500" noProof="1"/>
              <a:t>, Julio Mayol</a:t>
            </a:r>
            <a:r>
              <a:rPr lang="en-US" sz="4500" baseline="30000" noProof="1"/>
              <a:t>2,7</a:t>
            </a:r>
            <a:r>
              <a:rPr lang="en-US" sz="4500" noProof="1"/>
              <a:t>, Pilar Escribano‑Subías</a:t>
            </a:r>
            <a:r>
              <a:rPr lang="en-US" sz="4500" baseline="30000" noProof="1"/>
              <a:t>3,4,5,6</a:t>
            </a:r>
            <a:r>
              <a:rPr lang="es-ES" sz="4500" baseline="30000" noProof="1"/>
              <a:t>*</a:t>
            </a:r>
            <a:r>
              <a:rPr lang="en-US" sz="4500" noProof="1"/>
              <a:t>  </a:t>
            </a:r>
          </a:p>
          <a:p>
            <a:pPr algn="just"/>
            <a:r>
              <a:rPr lang="en-US" sz="2500" baseline="30000" noProof="1"/>
              <a:t>1</a:t>
            </a:r>
            <a:r>
              <a:rPr lang="en-US" sz="2500" noProof="1"/>
              <a:t> Unidad de Innovación, IdISSC, Madrid, Spain; </a:t>
            </a:r>
            <a:r>
              <a:rPr lang="en-US" sz="2500" baseline="30000" noProof="1"/>
              <a:t>2 </a:t>
            </a:r>
            <a:r>
              <a:rPr lang="en-US" sz="2500" noProof="1"/>
              <a:t>IdISSC, Madrid, Spain;  </a:t>
            </a:r>
            <a:r>
              <a:rPr lang="en-US" sz="2500" baseline="30000" noProof="1"/>
              <a:t>3 </a:t>
            </a:r>
            <a:r>
              <a:rPr lang="en-US" sz="2500" noProof="1"/>
              <a:t>Imas12, Madrid, Spain; </a:t>
            </a:r>
            <a:r>
              <a:rPr lang="en-US" sz="2500" baseline="30000" noProof="1"/>
              <a:t>4</a:t>
            </a:r>
            <a:r>
              <a:rPr lang="en-US" sz="2500" noProof="1"/>
              <a:t> Pulmonary Hypertension Unit, Dept. of Cardiology, Hospital Universitario 12 de Octubre, Madrid, Spain; </a:t>
            </a:r>
            <a:r>
              <a:rPr lang="en-US" sz="2500" baseline="30000" noProof="1"/>
              <a:t>5 </a:t>
            </a:r>
            <a:r>
              <a:rPr lang="en-US" sz="2500" noProof="1"/>
              <a:t>Dept. of Cardiology, Hospital Universitario 12 de Octubre, Madrid, Spain; </a:t>
            </a:r>
            <a:r>
              <a:rPr lang="en-US" sz="2500" baseline="30000" noProof="1"/>
              <a:t>6 </a:t>
            </a:r>
            <a:r>
              <a:rPr lang="en-US" sz="2500" noProof="1"/>
              <a:t>CIBERCV, Madrid, Spain; </a:t>
            </a:r>
            <a:r>
              <a:rPr lang="en-US" sz="2500" baseline="30000" noProof="1"/>
              <a:t>7</a:t>
            </a:r>
            <a:r>
              <a:rPr lang="en-US" sz="2500" noProof="1"/>
              <a:t> Facultad de Medicina, Universidad Complutense de Madrid, Madrid, Spain.</a:t>
            </a:r>
            <a:endParaRPr lang="en-US" sz="2500" noProof="1">
              <a:solidFill>
                <a:srgbClr val="1024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15838" y="4574581"/>
            <a:ext cx="14378897" cy="1159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133" b="1" noProof="1">
                <a:solidFill>
                  <a:srgbClr val="102450"/>
                </a:solidFill>
              </a:rPr>
              <a:t>Methods</a:t>
            </a:r>
          </a:p>
          <a:p>
            <a:endParaRPr lang="en-US" noProof="1"/>
          </a:p>
        </p:txBody>
      </p:sp>
      <p:sp>
        <p:nvSpPr>
          <p:cNvPr id="7" name="TextBox 6"/>
          <p:cNvSpPr txBox="1"/>
          <p:nvPr/>
        </p:nvSpPr>
        <p:spPr>
          <a:xfrm>
            <a:off x="34955148" y="4574581"/>
            <a:ext cx="14134736" cy="7653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133" b="1" noProof="1">
                <a:solidFill>
                  <a:srgbClr val="102450"/>
                </a:solidFill>
              </a:rPr>
              <a:t>Results</a:t>
            </a:r>
          </a:p>
          <a:p>
            <a:pPr algn="just"/>
            <a:endParaRPr lang="en-US" sz="4000" noProof="1"/>
          </a:p>
          <a:p>
            <a:pPr algn="just"/>
            <a:endParaRPr lang="en-US" sz="4000" noProof="1"/>
          </a:p>
          <a:p>
            <a:pPr algn="just"/>
            <a:endParaRPr lang="en-US" sz="4000" noProof="1"/>
          </a:p>
          <a:p>
            <a:pPr algn="just"/>
            <a:endParaRPr lang="en-US" sz="4000" noProof="1"/>
          </a:p>
          <a:p>
            <a:pPr algn="just"/>
            <a:endParaRPr lang="en-US" sz="4000" noProof="1"/>
          </a:p>
          <a:p>
            <a:pPr algn="just"/>
            <a:endParaRPr lang="en-US" sz="4000" noProof="1"/>
          </a:p>
          <a:p>
            <a:pPr algn="just"/>
            <a:endParaRPr lang="en-US" sz="4000" noProof="1"/>
          </a:p>
          <a:p>
            <a:pPr algn="just"/>
            <a:endParaRPr lang="en-US" sz="4000" noProof="1"/>
          </a:p>
          <a:p>
            <a:pPr algn="just"/>
            <a:endParaRPr lang="en-US" sz="4000" noProof="1"/>
          </a:p>
          <a:p>
            <a:pPr algn="just"/>
            <a:endParaRPr lang="en-US" sz="4000" noProof="1"/>
          </a:p>
          <a:p>
            <a:pPr algn="just"/>
            <a:endParaRPr lang="en-US" sz="4000" noProof="1"/>
          </a:p>
        </p:txBody>
      </p:sp>
      <p:sp>
        <p:nvSpPr>
          <p:cNvPr id="8" name="TextBox 7"/>
          <p:cNvSpPr txBox="1"/>
          <p:nvPr/>
        </p:nvSpPr>
        <p:spPr>
          <a:xfrm>
            <a:off x="18254764" y="16222212"/>
            <a:ext cx="8118110" cy="747127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5100" b="1" noProof="1">
                <a:solidFill>
                  <a:srgbClr val="102450"/>
                </a:solidFill>
              </a:rPr>
              <a:t>Discussion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4000" noProof="1">
              <a:solidFill>
                <a:srgbClr val="1024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noProof="1">
                <a:solidFill>
                  <a:srgbClr val="1024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Three reproducible phenotypes identified. </a:t>
            </a:r>
            <a:endParaRPr lang="en-US" sz="3250" noProof="1">
              <a:solidFill>
                <a:srgbClr val="1024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noProof="1">
                <a:solidFill>
                  <a:srgbClr val="1024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Baseline haemodynamic severity drives BPA response. </a:t>
            </a:r>
            <a:endParaRPr lang="en-US" dirty="0">
              <a:solidFill>
                <a:srgbClr val="1024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noProof="1">
                <a:solidFill>
                  <a:srgbClr val="1024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Severe disease shows greatest relative benefit. </a:t>
            </a:r>
            <a:endParaRPr lang="en-US" dirty="0">
              <a:solidFill>
                <a:srgbClr val="1024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noProof="1">
                <a:solidFill>
                  <a:srgbClr val="1024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AI phenotyping enables precision medicine in CTEPH.</a:t>
            </a:r>
            <a:endParaRPr lang="en-US" dirty="0">
              <a:solidFill>
                <a:srgbClr val="1024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br>
              <a:rPr lang="en-US" sz="3600" noProof="1"/>
            </a:br>
            <a:endParaRPr lang="en-US" sz="3250" noProof="1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04824" y="16116825"/>
            <a:ext cx="14315266" cy="21082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5100" b="1" noProof="1">
                <a:solidFill>
                  <a:srgbClr val="102450"/>
                </a:solidFill>
              </a:rPr>
              <a:t>Conclusions</a:t>
            </a:r>
          </a:p>
          <a:p>
            <a:pPr algn="just"/>
            <a:endParaRPr lang="en-US" sz="4000" noProof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en-US" sz="4000" noProof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16111" y="24067589"/>
            <a:ext cx="11943270" cy="2108269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5100" b="1" noProof="1">
                <a:solidFill>
                  <a:srgbClr val="102450"/>
                </a:solidFill>
              </a:rPr>
              <a:t>Contact / QR</a:t>
            </a:r>
          </a:p>
          <a:p>
            <a:r>
              <a:rPr lang="es-ES" sz="4000" dirty="0"/>
              <a:t>Carlos Blanco – </a:t>
            </a:r>
            <a:r>
              <a:rPr lang="es-ES" sz="4000" dirty="0">
                <a:hlinkClick r:id="rId3"/>
              </a:rPr>
              <a:t>carlos.blanco.externo@salud.madrid.org</a:t>
            </a:r>
            <a:endParaRPr lang="es-ES" sz="4000" dirty="0"/>
          </a:p>
          <a:p>
            <a:r>
              <a:rPr lang="en-US" sz="4000" noProof="1"/>
              <a:t>Unidad de Innovación, IdISSC, Madrid, Spain</a:t>
            </a:r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67F2CB98-3466-7DB1-73FE-FC7A1CC57A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865" y="3475048"/>
            <a:ext cx="49523364" cy="155815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noProof="1"/>
          </a:p>
        </p:txBody>
      </p:sp>
      <p:sp>
        <p:nvSpPr>
          <p:cNvPr id="13" name="Rectangle 31">
            <a:extLst>
              <a:ext uri="{FF2B5EF4-FFF2-40B4-BE49-F238E27FC236}">
                <a16:creationId xmlns:a16="http://schemas.microsoft.com/office/drawing/2014/main" id="{D6E87F03-08FC-5255-F460-99D2386CE9AA}"/>
              </a:ext>
            </a:extLst>
          </p:cNvPr>
          <p:cNvSpPr/>
          <p:nvPr/>
        </p:nvSpPr>
        <p:spPr>
          <a:xfrm>
            <a:off x="-3938" y="28196902"/>
            <a:ext cx="51206400" cy="559593"/>
          </a:xfrm>
          <a:prstGeom prst="rect">
            <a:avLst/>
          </a:prstGeom>
          <a:solidFill>
            <a:srgbClr val="9C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noProof="1">
              <a:solidFill>
                <a:srgbClr val="9CBE45"/>
              </a:solidFill>
            </a:endParaRPr>
          </a:p>
        </p:txBody>
      </p:sp>
      <p:sp>
        <p:nvSpPr>
          <p:cNvPr id="32" name="Prostokąt zaokrąglony 31">
            <a:extLst>
              <a:ext uri="{FF2B5EF4-FFF2-40B4-BE49-F238E27FC236}">
                <a16:creationId xmlns:a16="http://schemas.microsoft.com/office/drawing/2014/main" id="{A5955368-173F-9AED-A8AD-38C5D09FC413}"/>
              </a:ext>
            </a:extLst>
          </p:cNvPr>
          <p:cNvSpPr/>
          <p:nvPr/>
        </p:nvSpPr>
        <p:spPr>
          <a:xfrm>
            <a:off x="17882442" y="4335399"/>
            <a:ext cx="15615138" cy="11104624"/>
          </a:xfrm>
          <a:prstGeom prst="roundRect">
            <a:avLst>
              <a:gd name="adj" fmla="val 2098"/>
            </a:avLst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33" name="Prostokąt zaokrąglony 32">
            <a:extLst>
              <a:ext uri="{FF2B5EF4-FFF2-40B4-BE49-F238E27FC236}">
                <a16:creationId xmlns:a16="http://schemas.microsoft.com/office/drawing/2014/main" id="{FE11D300-F3BD-C90A-910E-816512D6A18F}"/>
              </a:ext>
            </a:extLst>
          </p:cNvPr>
          <p:cNvSpPr/>
          <p:nvPr/>
        </p:nvSpPr>
        <p:spPr>
          <a:xfrm>
            <a:off x="1097561" y="4341010"/>
            <a:ext cx="15615138" cy="11104624"/>
          </a:xfrm>
          <a:prstGeom prst="roundRect">
            <a:avLst>
              <a:gd name="adj" fmla="val 2098"/>
            </a:avLst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34" name="Prostokąt zaokrąglony 33">
            <a:extLst>
              <a:ext uri="{FF2B5EF4-FFF2-40B4-BE49-F238E27FC236}">
                <a16:creationId xmlns:a16="http://schemas.microsoft.com/office/drawing/2014/main" id="{AADB6174-9F98-2982-C892-61C9CE388888}"/>
              </a:ext>
            </a:extLst>
          </p:cNvPr>
          <p:cNvSpPr/>
          <p:nvPr/>
        </p:nvSpPr>
        <p:spPr>
          <a:xfrm>
            <a:off x="34602731" y="4281338"/>
            <a:ext cx="15615138" cy="11104624"/>
          </a:xfrm>
          <a:prstGeom prst="roundRect">
            <a:avLst>
              <a:gd name="adj" fmla="val 2098"/>
            </a:avLst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35" name="Prostokąt zaokrąglony 34">
            <a:extLst>
              <a:ext uri="{FF2B5EF4-FFF2-40B4-BE49-F238E27FC236}">
                <a16:creationId xmlns:a16="http://schemas.microsoft.com/office/drawing/2014/main" id="{15A88ED6-DDA5-9085-D469-D85A720EFDD0}"/>
              </a:ext>
            </a:extLst>
          </p:cNvPr>
          <p:cNvSpPr/>
          <p:nvPr/>
        </p:nvSpPr>
        <p:spPr>
          <a:xfrm>
            <a:off x="34641086" y="15993262"/>
            <a:ext cx="15615138" cy="7645814"/>
          </a:xfrm>
          <a:prstGeom prst="roundRect">
            <a:avLst>
              <a:gd name="adj" fmla="val 2098"/>
            </a:avLst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36" name="Prostokąt zaokrąglony 35">
            <a:extLst>
              <a:ext uri="{FF2B5EF4-FFF2-40B4-BE49-F238E27FC236}">
                <a16:creationId xmlns:a16="http://schemas.microsoft.com/office/drawing/2014/main" id="{C56210BA-CB87-DD23-F66B-405E87A84EB9}"/>
              </a:ext>
            </a:extLst>
          </p:cNvPr>
          <p:cNvSpPr/>
          <p:nvPr/>
        </p:nvSpPr>
        <p:spPr>
          <a:xfrm>
            <a:off x="17886465" y="16025643"/>
            <a:ext cx="15615138" cy="11307093"/>
          </a:xfrm>
          <a:prstGeom prst="roundRect">
            <a:avLst>
              <a:gd name="adj" fmla="val 2098"/>
            </a:avLst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37" name="Prostokąt zaokrąglony 36">
            <a:extLst>
              <a:ext uri="{FF2B5EF4-FFF2-40B4-BE49-F238E27FC236}">
                <a16:creationId xmlns:a16="http://schemas.microsoft.com/office/drawing/2014/main" id="{4D071D21-676A-258E-C465-9430D14CE14C}"/>
              </a:ext>
            </a:extLst>
          </p:cNvPr>
          <p:cNvSpPr/>
          <p:nvPr/>
        </p:nvSpPr>
        <p:spPr>
          <a:xfrm>
            <a:off x="34666362" y="24074885"/>
            <a:ext cx="15615138" cy="3274378"/>
          </a:xfrm>
          <a:prstGeom prst="roundRect">
            <a:avLst>
              <a:gd name="adj" fmla="val 2098"/>
            </a:avLst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4051821F-37A4-CE64-F1FE-4B8FADB6D7DC}"/>
              </a:ext>
            </a:extLst>
          </p:cNvPr>
          <p:cNvGrpSpPr/>
          <p:nvPr/>
        </p:nvGrpSpPr>
        <p:grpSpPr>
          <a:xfrm>
            <a:off x="42655307" y="25719312"/>
            <a:ext cx="8547155" cy="2458430"/>
            <a:chOff x="10161910" y="5983477"/>
            <a:chExt cx="1964535" cy="565062"/>
          </a:xfrm>
        </p:grpSpPr>
        <p:grpSp>
          <p:nvGrpSpPr>
            <p:cNvPr id="15" name="Group 32">
              <a:extLst>
                <a:ext uri="{FF2B5EF4-FFF2-40B4-BE49-F238E27FC236}">
                  <a16:creationId xmlns:a16="http://schemas.microsoft.com/office/drawing/2014/main" id="{C49FAB1E-1D20-9357-86CD-91255FEF9A3A}"/>
                </a:ext>
              </a:extLst>
            </p:cNvPr>
            <p:cNvGrpSpPr/>
            <p:nvPr userDrawn="1"/>
          </p:nvGrpSpPr>
          <p:grpSpPr>
            <a:xfrm>
              <a:off x="11570903" y="5983477"/>
              <a:ext cx="555542" cy="565062"/>
              <a:chOff x="6114980" y="2695609"/>
              <a:chExt cx="831852" cy="846107"/>
            </a:xfrm>
          </p:grpSpPr>
          <p:pic>
            <p:nvPicPr>
              <p:cNvPr id="28" name="Afbeelding 12">
                <a:extLst>
                  <a:ext uri="{FF2B5EF4-FFF2-40B4-BE49-F238E27FC236}">
                    <a16:creationId xmlns:a16="http://schemas.microsoft.com/office/drawing/2014/main" id="{1ADB5757-9717-A3BB-735B-24594061DB1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22" r="23631" b="34108"/>
              <a:stretch/>
            </p:blipFill>
            <p:spPr>
              <a:xfrm>
                <a:off x="6114980" y="2695609"/>
                <a:ext cx="831852" cy="733391"/>
              </a:xfrm>
              <a:prstGeom prst="rect">
                <a:avLst/>
              </a:prstGeom>
            </p:spPr>
          </p:pic>
          <p:pic>
            <p:nvPicPr>
              <p:cNvPr id="29" name="Afbeelding 12">
                <a:extLst>
                  <a:ext uri="{FF2B5EF4-FFF2-40B4-BE49-F238E27FC236}">
                    <a16:creationId xmlns:a16="http://schemas.microsoft.com/office/drawing/2014/main" id="{7B9878C0-19D5-1B79-197C-5852BAB639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83" t="60828" r="45036" b="34108"/>
              <a:stretch/>
            </p:blipFill>
            <p:spPr>
              <a:xfrm>
                <a:off x="6434137" y="3429000"/>
                <a:ext cx="173832" cy="56358"/>
              </a:xfrm>
              <a:prstGeom prst="rect">
                <a:avLst/>
              </a:prstGeom>
            </p:spPr>
          </p:pic>
          <p:pic>
            <p:nvPicPr>
              <p:cNvPr id="30" name="Afbeelding 12">
                <a:extLst>
                  <a:ext uri="{FF2B5EF4-FFF2-40B4-BE49-F238E27FC236}">
                    <a16:creationId xmlns:a16="http://schemas.microsoft.com/office/drawing/2014/main" id="{A50C62C1-3C88-0DA9-D8C6-D676B7559D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83" t="60828" r="45036" b="34108"/>
              <a:stretch/>
            </p:blipFill>
            <p:spPr>
              <a:xfrm>
                <a:off x="6434137" y="3485358"/>
                <a:ext cx="173832" cy="56358"/>
              </a:xfrm>
              <a:prstGeom prst="rect">
                <a:avLst/>
              </a:prstGeom>
            </p:spPr>
          </p:pic>
        </p:grpSp>
        <p:grpSp>
          <p:nvGrpSpPr>
            <p:cNvPr id="16" name="Group 36">
              <a:extLst>
                <a:ext uri="{FF2B5EF4-FFF2-40B4-BE49-F238E27FC236}">
                  <a16:creationId xmlns:a16="http://schemas.microsoft.com/office/drawing/2014/main" id="{291B53C1-29DE-57BF-9479-3FA02011FD18}"/>
                </a:ext>
              </a:extLst>
            </p:cNvPr>
            <p:cNvGrpSpPr/>
            <p:nvPr userDrawn="1"/>
          </p:nvGrpSpPr>
          <p:grpSpPr>
            <a:xfrm>
              <a:off x="10161910" y="5983477"/>
              <a:ext cx="436799" cy="565062"/>
              <a:chOff x="3848029" y="2695609"/>
              <a:chExt cx="654050" cy="846107"/>
            </a:xfrm>
          </p:grpSpPr>
          <p:pic>
            <p:nvPicPr>
              <p:cNvPr id="25" name="Afbeelding 12">
                <a:extLst>
                  <a:ext uri="{FF2B5EF4-FFF2-40B4-BE49-F238E27FC236}">
                    <a16:creationId xmlns:a16="http://schemas.microsoft.com/office/drawing/2014/main" id="{9A28E4BF-9B03-3D58-68A9-435754253FC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81" r="29403" b="34108"/>
              <a:stretch/>
            </p:blipFill>
            <p:spPr>
              <a:xfrm>
                <a:off x="3848029" y="2695609"/>
                <a:ext cx="654050" cy="733391"/>
              </a:xfrm>
              <a:prstGeom prst="rect">
                <a:avLst/>
              </a:prstGeom>
            </p:spPr>
          </p:pic>
          <p:pic>
            <p:nvPicPr>
              <p:cNvPr id="26" name="Afbeelding 12">
                <a:extLst>
                  <a:ext uri="{FF2B5EF4-FFF2-40B4-BE49-F238E27FC236}">
                    <a16:creationId xmlns:a16="http://schemas.microsoft.com/office/drawing/2014/main" id="{69E525C2-4B60-C1F5-C045-94E06C51DF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32" t="60828" r="45293" b="34108"/>
              <a:stretch/>
            </p:blipFill>
            <p:spPr>
              <a:xfrm>
                <a:off x="4107655" y="3429000"/>
                <a:ext cx="140495" cy="56358"/>
              </a:xfrm>
              <a:prstGeom prst="rect">
                <a:avLst/>
              </a:prstGeom>
            </p:spPr>
          </p:pic>
          <p:pic>
            <p:nvPicPr>
              <p:cNvPr id="27" name="Afbeelding 12">
                <a:extLst>
                  <a:ext uri="{FF2B5EF4-FFF2-40B4-BE49-F238E27FC236}">
                    <a16:creationId xmlns:a16="http://schemas.microsoft.com/office/drawing/2014/main" id="{5AA31D19-53FE-5F3A-88FE-E905AD63D3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32" t="60828" r="45293" b="34108"/>
              <a:stretch/>
            </p:blipFill>
            <p:spPr>
              <a:xfrm>
                <a:off x="4110036" y="3485358"/>
                <a:ext cx="140495" cy="56358"/>
              </a:xfrm>
              <a:prstGeom prst="rect">
                <a:avLst/>
              </a:prstGeom>
            </p:spPr>
          </p:pic>
        </p:grpSp>
        <p:grpSp>
          <p:nvGrpSpPr>
            <p:cNvPr id="17" name="Group 40">
              <a:extLst>
                <a:ext uri="{FF2B5EF4-FFF2-40B4-BE49-F238E27FC236}">
                  <a16:creationId xmlns:a16="http://schemas.microsoft.com/office/drawing/2014/main" id="{F3C37D1D-045C-8B0E-F2BE-183255520FE1}"/>
                </a:ext>
              </a:extLst>
            </p:cNvPr>
            <p:cNvGrpSpPr/>
            <p:nvPr userDrawn="1"/>
          </p:nvGrpSpPr>
          <p:grpSpPr>
            <a:xfrm>
              <a:off x="10617795" y="5983477"/>
              <a:ext cx="521615" cy="565062"/>
              <a:chOff x="4502079" y="2695609"/>
              <a:chExt cx="781050" cy="846107"/>
            </a:xfrm>
          </p:grpSpPr>
          <p:pic>
            <p:nvPicPr>
              <p:cNvPr id="22" name="Afbeelding 12">
                <a:extLst>
                  <a:ext uri="{FF2B5EF4-FFF2-40B4-BE49-F238E27FC236}">
                    <a16:creationId xmlns:a16="http://schemas.microsoft.com/office/drawing/2014/main" id="{81688AAF-CCCC-7B76-881A-D0A8811E88F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8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92" r="24471" b="34108"/>
              <a:stretch/>
            </p:blipFill>
            <p:spPr>
              <a:xfrm>
                <a:off x="4502079" y="2695609"/>
                <a:ext cx="781050" cy="733391"/>
              </a:xfrm>
              <a:prstGeom prst="rect">
                <a:avLst/>
              </a:prstGeom>
            </p:spPr>
          </p:pic>
          <p:pic>
            <p:nvPicPr>
              <p:cNvPr id="23" name="Afbeelding 12">
                <a:extLst>
                  <a:ext uri="{FF2B5EF4-FFF2-40B4-BE49-F238E27FC236}">
                    <a16:creationId xmlns:a16="http://schemas.microsoft.com/office/drawing/2014/main" id="{B4D64EA7-17E0-425A-8237-40A6E29A7A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02" t="60828" r="46679" b="34108"/>
              <a:stretch/>
            </p:blipFill>
            <p:spPr>
              <a:xfrm>
                <a:off x="4819650" y="3429000"/>
                <a:ext cx="109538" cy="56358"/>
              </a:xfrm>
              <a:prstGeom prst="rect">
                <a:avLst/>
              </a:prstGeom>
            </p:spPr>
          </p:pic>
          <p:pic>
            <p:nvPicPr>
              <p:cNvPr id="24" name="Afbeelding 12">
                <a:extLst>
                  <a:ext uri="{FF2B5EF4-FFF2-40B4-BE49-F238E27FC236}">
                    <a16:creationId xmlns:a16="http://schemas.microsoft.com/office/drawing/2014/main" id="{C7DC4393-A7E6-0F2F-ADAE-3CC67FFC1C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02" t="60828" r="46679" b="34108"/>
              <a:stretch/>
            </p:blipFill>
            <p:spPr>
              <a:xfrm>
                <a:off x="4819650" y="3485358"/>
                <a:ext cx="109538" cy="56358"/>
              </a:xfrm>
              <a:prstGeom prst="rect">
                <a:avLst/>
              </a:prstGeom>
            </p:spPr>
          </p:pic>
        </p:grpSp>
        <p:grpSp>
          <p:nvGrpSpPr>
            <p:cNvPr id="18" name="Group 44">
              <a:extLst>
                <a:ext uri="{FF2B5EF4-FFF2-40B4-BE49-F238E27FC236}">
                  <a16:creationId xmlns:a16="http://schemas.microsoft.com/office/drawing/2014/main" id="{DE57CB83-44F7-26D6-FF29-1898137BE393}"/>
                </a:ext>
              </a:extLst>
            </p:cNvPr>
            <p:cNvGrpSpPr/>
            <p:nvPr userDrawn="1"/>
          </p:nvGrpSpPr>
          <p:grpSpPr>
            <a:xfrm>
              <a:off x="11085334" y="5983477"/>
              <a:ext cx="555542" cy="565062"/>
              <a:chOff x="5283128" y="2695609"/>
              <a:chExt cx="831851" cy="846107"/>
            </a:xfrm>
          </p:grpSpPr>
          <p:pic>
            <p:nvPicPr>
              <p:cNvPr id="20" name="Afbeelding 12">
                <a:extLst>
                  <a:ext uri="{FF2B5EF4-FFF2-40B4-BE49-F238E27FC236}">
                    <a16:creationId xmlns:a16="http://schemas.microsoft.com/office/drawing/2014/main" id="{47EC66ED-3C0A-6F6E-836A-ABA63BAE50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65" t="60828" r="46804" b="34108"/>
              <a:stretch/>
            </p:blipFill>
            <p:spPr>
              <a:xfrm>
                <a:off x="5595938" y="3429000"/>
                <a:ext cx="147710" cy="56358"/>
              </a:xfrm>
              <a:prstGeom prst="rect">
                <a:avLst/>
              </a:prstGeom>
            </p:spPr>
          </p:pic>
          <p:pic>
            <p:nvPicPr>
              <p:cNvPr id="21" name="Afbeelding 12">
                <a:extLst>
                  <a:ext uri="{FF2B5EF4-FFF2-40B4-BE49-F238E27FC236}">
                    <a16:creationId xmlns:a16="http://schemas.microsoft.com/office/drawing/2014/main" id="{4D27A79E-338E-8BB4-94B2-3BDB9F6E98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65" t="60828" r="46804" b="34108"/>
              <a:stretch/>
            </p:blipFill>
            <p:spPr>
              <a:xfrm>
                <a:off x="5595938" y="3485358"/>
                <a:ext cx="147710" cy="56358"/>
              </a:xfrm>
              <a:prstGeom prst="rect">
                <a:avLst/>
              </a:prstGeom>
            </p:spPr>
          </p:pic>
          <p:pic>
            <p:nvPicPr>
              <p:cNvPr id="19" name="Afbeelding 12">
                <a:extLst>
                  <a:ext uri="{FF2B5EF4-FFF2-40B4-BE49-F238E27FC236}">
                    <a16:creationId xmlns:a16="http://schemas.microsoft.com/office/drawing/2014/main" id="{109123D5-168D-D102-EB52-70B0785B662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1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05" r="23349" b="34108"/>
              <a:stretch/>
            </p:blipFill>
            <p:spPr>
              <a:xfrm>
                <a:off x="5283128" y="2695609"/>
                <a:ext cx="831851" cy="733391"/>
              </a:xfrm>
              <a:prstGeom prst="rect">
                <a:avLst/>
              </a:prstGeom>
            </p:spPr>
          </p:pic>
        </p:grpSp>
      </p:grp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4B4265E-33A8-B218-2729-15B47931FBBE}"/>
              </a:ext>
            </a:extLst>
          </p:cNvPr>
          <p:cNvSpPr txBox="1"/>
          <p:nvPr/>
        </p:nvSpPr>
        <p:spPr>
          <a:xfrm>
            <a:off x="8566484" y="914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noProof="1"/>
          </a:p>
        </p:txBody>
      </p:sp>
      <p:sp>
        <p:nvSpPr>
          <p:cNvPr id="39" name="AutoShape 2" descr="Study methodology process flow diagram">
            <a:extLst>
              <a:ext uri="{FF2B5EF4-FFF2-40B4-BE49-F238E27FC236}">
                <a16:creationId xmlns:a16="http://schemas.microsoft.com/office/drawing/2014/main" id="{6DF4A4B7-AEBE-0FE9-771B-AC9350E172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450800" y="14249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3B0B73E3-432D-D5E6-CA77-C6D395DCC507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2552" t="12754" r="2726" b="4714"/>
          <a:stretch>
            <a:fillRect/>
          </a:stretch>
        </p:blipFill>
        <p:spPr>
          <a:xfrm>
            <a:off x="18095150" y="5340958"/>
            <a:ext cx="15320900" cy="10011766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9C1B0B57-2C7C-70D4-7041-A1F9FA2A3A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063134" y="5479358"/>
            <a:ext cx="7930822" cy="4458715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CE92BE07-EBCE-150A-60B3-55654EDB544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490894" y="5425713"/>
            <a:ext cx="5531622" cy="4148716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6DDCAE97-58DB-0D58-3A60-1DB9237AFFD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073867" y="9914467"/>
            <a:ext cx="8912904" cy="3324480"/>
          </a:xfrm>
          <a:prstGeom prst="rect">
            <a:avLst/>
          </a:prstGeom>
        </p:spPr>
      </p:pic>
      <p:sp>
        <p:nvSpPr>
          <p:cNvPr id="53" name="Rectángulo redondeado 52">
            <a:extLst>
              <a:ext uri="{FF2B5EF4-FFF2-40B4-BE49-F238E27FC236}">
                <a16:creationId xmlns:a16="http://schemas.microsoft.com/office/drawing/2014/main" id="{E3780371-3798-328A-2524-1222C71A10E1}"/>
              </a:ext>
            </a:extLst>
          </p:cNvPr>
          <p:cNvSpPr/>
          <p:nvPr/>
        </p:nvSpPr>
        <p:spPr>
          <a:xfrm>
            <a:off x="35372843" y="13579460"/>
            <a:ext cx="14552092" cy="1271337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b="1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B04418-9FF9-63B9-962E-AA4FC1E19DA4}"/>
              </a:ext>
            </a:extLst>
          </p:cNvPr>
          <p:cNvSpPr txBox="1"/>
          <p:nvPr/>
        </p:nvSpPr>
        <p:spPr>
          <a:xfrm>
            <a:off x="1477136" y="4574581"/>
            <a:ext cx="14378897" cy="11592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5100" b="1" noProof="1">
                <a:solidFill>
                  <a:srgbClr val="102450"/>
                </a:solidFill>
              </a:rPr>
              <a:t>Introduction</a:t>
            </a:r>
            <a:endParaRPr lang="en-US" sz="5133" b="1" noProof="1">
              <a:solidFill>
                <a:srgbClr val="102450"/>
              </a:solidFill>
              <a:ea typeface="Calibri"/>
              <a:cs typeface="Calibri"/>
            </a:endParaRPr>
          </a:p>
          <a:p>
            <a:endParaRPr lang="en-US" noProof="1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E3FB9C-DE77-AE76-9FB8-E50D2CAE9CCD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t="11136" r="447" b="9595"/>
          <a:stretch>
            <a:fillRect/>
          </a:stretch>
        </p:blipFill>
        <p:spPr>
          <a:xfrm>
            <a:off x="1162050" y="5726702"/>
            <a:ext cx="15424098" cy="87761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9ADCA59-9F49-4C34-7A97-1DC363BC3CA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457906" y="10084232"/>
            <a:ext cx="5002950" cy="321109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792B9D2-2935-B32C-C80F-DDA91C25CE57}"/>
              </a:ext>
            </a:extLst>
          </p:cNvPr>
          <p:cNvSpPr txBox="1"/>
          <p:nvPr/>
        </p:nvSpPr>
        <p:spPr>
          <a:xfrm>
            <a:off x="35559833" y="13601263"/>
            <a:ext cx="14125574" cy="120032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102450"/>
                </a:solidFill>
                <a:latin typeface="Roboto"/>
                <a:ea typeface="Roboto"/>
                <a:cs typeface="Roboto"/>
              </a:rPr>
              <a:t>Spectral clustering identified three baseline phenotypes: mild, moderate and severe impairment.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102450"/>
                </a:solidFill>
                <a:latin typeface="Roboto"/>
                <a:ea typeface="Roboto"/>
                <a:cs typeface="Roboto"/>
              </a:rPr>
              <a:t>The severe impairment phenotype showed the greatest relative PVR reduction after BPA.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102450"/>
                </a:solidFill>
                <a:latin typeface="Roboto"/>
                <a:ea typeface="Roboto"/>
                <a:cs typeface="Roboto"/>
              </a:rPr>
              <a:t>This phenotype was characterized</a:t>
            </a:r>
            <a:r>
              <a:rPr lang="en-US" dirty="0">
                <a:latin typeface="Roboto"/>
                <a:ea typeface="Roboto"/>
                <a:cs typeface="Roboto"/>
              </a:rPr>
              <a:t> by </a:t>
            </a:r>
            <a:r>
              <a:rPr lang="en-US" dirty="0">
                <a:solidFill>
                  <a:srgbClr val="102450"/>
                </a:solidFill>
                <a:latin typeface="Roboto"/>
                <a:ea typeface="Roboto"/>
                <a:cs typeface="Roboto"/>
              </a:rPr>
              <a:t>higher baseline PVR and lower cardiac index.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102450"/>
                </a:solidFill>
                <a:latin typeface="Roboto"/>
                <a:ea typeface="Roboto"/>
                <a:cs typeface="Roboto"/>
              </a:rPr>
              <a:t>Baseline PVR was the strongest predictor of achieving a ≥30% PVR reduction.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02ED504-F60F-3A4B-AF68-D65452693E4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617404" y="16414593"/>
            <a:ext cx="6592231" cy="10649416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D1B40B47-749B-E5DF-31D6-3EDF37BC0027}"/>
              </a:ext>
            </a:extLst>
          </p:cNvPr>
          <p:cNvSpPr txBox="1"/>
          <p:nvPr/>
        </p:nvSpPr>
        <p:spPr>
          <a:xfrm>
            <a:off x="34340800" y="40978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7" name="Rectangle 4">
            <a:extLst>
              <a:ext uri="{FF2B5EF4-FFF2-40B4-BE49-F238E27FC236}">
                <a16:creationId xmlns:a16="http://schemas.microsoft.com/office/drawing/2014/main" id="{165A77E1-50A2-1044-16A2-74F7FF859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49371" y="16724288"/>
            <a:ext cx="14315266" cy="68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4000" noProof="1">
                <a:solidFill>
                  <a:srgbClr val="1024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Clustering identified three clinically meaningful CTEPH phenotypes with distinct haemodynamic profiles.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4000" noProof="1">
                <a:solidFill>
                  <a:srgbClr val="1024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severe impairment phenotype showed the greatest PVR reduction after BPA, suggesting a subgroup of high-benefit responders.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4000" noProof="1">
                <a:solidFill>
                  <a:srgbClr val="1024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Baseline haemodynamic severity, particularly PVR, was the strongest predictor of achieving a ≥30% PVR reduction.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4000" noProof="1">
                <a:solidFill>
                  <a:srgbClr val="1024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AI-driven phenotyping may support precision medicine in CTEPH by improving patient stratification and treatment planning.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TextBox 6">
            <a:extLst>
              <a:ext uri="{FF2B5EF4-FFF2-40B4-BE49-F238E27FC236}">
                <a16:creationId xmlns:a16="http://schemas.microsoft.com/office/drawing/2014/main" id="{7C86132F-23BB-E634-528F-4E0685349BC4}"/>
              </a:ext>
            </a:extLst>
          </p:cNvPr>
          <p:cNvSpPr txBox="1"/>
          <p:nvPr/>
        </p:nvSpPr>
        <p:spPr>
          <a:xfrm>
            <a:off x="1451313" y="16378558"/>
            <a:ext cx="14134736" cy="7653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133" b="1" noProof="1">
                <a:solidFill>
                  <a:srgbClr val="102450"/>
                </a:solidFill>
              </a:rPr>
              <a:t>Results</a:t>
            </a:r>
          </a:p>
          <a:p>
            <a:pPr algn="just"/>
            <a:endParaRPr lang="en-US" sz="4000" noProof="1"/>
          </a:p>
          <a:p>
            <a:pPr algn="just"/>
            <a:endParaRPr lang="en-US" sz="4000" noProof="1"/>
          </a:p>
          <a:p>
            <a:pPr algn="just"/>
            <a:endParaRPr lang="en-US" sz="4000" noProof="1"/>
          </a:p>
          <a:p>
            <a:pPr algn="just"/>
            <a:endParaRPr lang="en-US" sz="4000" noProof="1"/>
          </a:p>
          <a:p>
            <a:pPr algn="just"/>
            <a:endParaRPr lang="en-US" sz="4000" noProof="1"/>
          </a:p>
          <a:p>
            <a:pPr algn="just"/>
            <a:endParaRPr lang="en-US" sz="4000" noProof="1"/>
          </a:p>
          <a:p>
            <a:pPr algn="just"/>
            <a:endParaRPr lang="en-US" sz="4000" noProof="1"/>
          </a:p>
          <a:p>
            <a:pPr algn="just"/>
            <a:endParaRPr lang="en-US" sz="4000" noProof="1"/>
          </a:p>
          <a:p>
            <a:pPr algn="just"/>
            <a:endParaRPr lang="en-US" sz="4000" noProof="1"/>
          </a:p>
          <a:p>
            <a:pPr algn="just"/>
            <a:endParaRPr lang="en-US" sz="4000" noProof="1"/>
          </a:p>
          <a:p>
            <a:pPr algn="just"/>
            <a:endParaRPr lang="en-US" sz="4000" noProof="1"/>
          </a:p>
        </p:txBody>
      </p:sp>
      <p:sp>
        <p:nvSpPr>
          <p:cNvPr id="44" name="Prostokąt zaokrąglony 33">
            <a:extLst>
              <a:ext uri="{FF2B5EF4-FFF2-40B4-BE49-F238E27FC236}">
                <a16:creationId xmlns:a16="http://schemas.microsoft.com/office/drawing/2014/main" id="{070C6020-DEDE-3514-8B8A-227BE2F32D64}"/>
              </a:ext>
            </a:extLst>
          </p:cNvPr>
          <p:cNvSpPr/>
          <p:nvPr/>
        </p:nvSpPr>
        <p:spPr>
          <a:xfrm>
            <a:off x="1098896" y="16085314"/>
            <a:ext cx="15615138" cy="11275251"/>
          </a:xfrm>
          <a:prstGeom prst="roundRect">
            <a:avLst>
              <a:gd name="adj" fmla="val 2098"/>
            </a:avLst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9CB6E2EE-3C35-B322-A08C-00AF4800C3B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14756" y="17680280"/>
            <a:ext cx="15013938" cy="6698257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2780AF57-A3AA-A596-7141-AE2E513FE04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551868" y="24431373"/>
            <a:ext cx="2344222" cy="1172111"/>
          </a:xfrm>
          <a:prstGeom prst="rect">
            <a:avLst/>
          </a:prstGeom>
        </p:spPr>
      </p:pic>
      <p:pic>
        <p:nvPicPr>
          <p:cNvPr id="1026" name="Picture 2" descr="Ciber :: Centro de Investigación Biomédica en Red | CIBERISCIII">
            <a:extLst>
              <a:ext uri="{FF2B5EF4-FFF2-40B4-BE49-F238E27FC236}">
                <a16:creationId xmlns:a16="http://schemas.microsoft.com/office/drawing/2014/main" id="{27908802-7F18-FF52-7D71-AFEAF7913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3758" y="26405959"/>
            <a:ext cx="3068636" cy="67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bout Us |">
            <a:extLst>
              <a:ext uri="{FF2B5EF4-FFF2-40B4-BE49-F238E27FC236}">
                <a16:creationId xmlns:a16="http://schemas.microsoft.com/office/drawing/2014/main" id="{6BB0D3E0-1799-81E1-B8F8-49FFC98D9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5529" y="26511663"/>
            <a:ext cx="3258020" cy="69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300</Words>
  <Application>Microsoft Office PowerPoint</Application>
  <PresentationFormat>Personalizado</PresentationFormat>
  <Paragraphs>46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Roboto</vt:lpstr>
      <vt:lpstr>Office Theme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Carlos Blanco</cp:lastModifiedBy>
  <cp:revision>8</cp:revision>
  <dcterms:created xsi:type="dcterms:W3CDTF">2013-01-27T09:14:16Z</dcterms:created>
  <dcterms:modified xsi:type="dcterms:W3CDTF">2026-05-30T16:33:37Z</dcterms:modified>
  <cp:category/>
</cp:coreProperties>
</file>