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sldIdLst>
    <p:sldId id="257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6"/>
  </p:normalViewPr>
  <p:slideViewPr>
    <p:cSldViewPr snapToGrid="0" showGuides="1">
      <p:cViewPr>
        <p:scale>
          <a:sx n="27" d="100"/>
          <a:sy n="27" d="100"/>
        </p:scale>
        <p:origin x="1128" y="368"/>
      </p:cViewPr>
      <p:guideLst>
        <p:guide orient="horz" pos="9072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B1F52-05CF-A148-AFF3-6CAF01A49ACD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3E4C3-2317-6743-90D9-8758F3BBB36A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191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1pPr>
    <a:lvl2pPr marL="1918706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2pPr>
    <a:lvl3pPr marL="3837411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3pPr>
    <a:lvl4pPr marL="5756117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4pPr>
    <a:lvl5pPr marL="7674817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5pPr>
    <a:lvl6pPr marL="9593517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6pPr>
    <a:lvl7pPr marL="11512222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7pPr>
    <a:lvl8pPr marL="13430928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8pPr>
    <a:lvl9pPr marL="15349634" algn="l" defTabSz="3837411" rtl="0" eaLnBrk="1" latinLnBrk="1" hangingPunct="1">
      <a:defRPr sz="50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9944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3193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931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2580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82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82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82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3722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715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7900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20672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0838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6341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51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9CC8EB-A2E6-B24B-A699-6640EB464B19}" type="datetimeFigureOut">
              <a:rPr kumimoji="1" lang="ko-KR" altLang="en-US" smtClean="0"/>
              <a:t>2026. 6. 2.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5BF75-06AA-274F-A7D3-2FED842C201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571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840480" rtl="0" eaLnBrk="1" latinLnBrk="1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1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1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1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직사각형 41"/>
          <p:cNvSpPr/>
          <p:nvPr/>
        </p:nvSpPr>
        <p:spPr>
          <a:xfrm>
            <a:off x="11662" y="-5379"/>
            <a:ext cx="25716001" cy="5450172"/>
          </a:xfrm>
          <a:prstGeom prst="rect">
            <a:avLst/>
          </a:prstGeom>
          <a:pattFill prst="openDmnd">
            <a:fgClr>
              <a:srgbClr val="614738"/>
            </a:fgClr>
            <a:bgClr>
              <a:srgbClr val="6F514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15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0018" y="5570707"/>
            <a:ext cx="24684145" cy="917039"/>
          </a:xfrm>
          <a:prstGeom prst="roundRect">
            <a:avLst>
              <a:gd name="adj" fmla="val 50000"/>
            </a:avLst>
          </a:prstGeom>
          <a:pattFill prst="openDmnd">
            <a:fgClr>
              <a:srgbClr val="614738"/>
            </a:fgClr>
            <a:bgClr>
              <a:srgbClr val="6F514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422" tIns="28711" rIns="57422" bIns="287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ko-KR" sz="7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BACKGROUND</a:t>
            </a:r>
            <a:endParaRPr kumimoji="1" lang="ko-KR" altLang="en-US" sz="7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3233" y="6566624"/>
            <a:ext cx="24430924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60422" indent="-960422">
              <a:buFont typeface="Arial" panose="020B0604020202020204" pitchFamily="34" charset="0"/>
              <a:buChar char="•"/>
            </a:pPr>
            <a:r>
              <a:rPr lang="en-US" altLang="ko-KR" sz="6000" dirty="0">
                <a:latin typeface="Arial" panose="020B0604020202020204" pitchFamily="34" charset="0"/>
                <a:cs typeface="Arial" panose="020B0604020202020204" pitchFamily="34" charset="0"/>
              </a:rPr>
              <a:t>The benefit of concomitant TAP during PEA remains unclear in CTEPH. </a:t>
            </a:r>
          </a:p>
          <a:p>
            <a:pPr marL="960422" indent="-960422">
              <a:buFont typeface="Arial" panose="020B0604020202020204" pitchFamily="34" charset="0"/>
              <a:buChar char="•"/>
            </a:pPr>
            <a:r>
              <a:rPr lang="en" altLang="ko-KR" sz="6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aimed to evaluate the impact of concomitant TAP on clinical outcomes and TR severity in CTEPH patients undergoing PEA.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76141" y="16149371"/>
            <a:ext cx="24139657" cy="123110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spcBef>
                <a:spcPct val="0"/>
              </a:spcBef>
              <a:defRPr sz="480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61770" indent="-461770">
              <a:spcAft>
                <a:spcPts val="806"/>
              </a:spcAft>
              <a:buBlip>
                <a:blip r:embed="rId2"/>
              </a:buBlip>
            </a:pPr>
            <a:r>
              <a:rPr lang="en" altLang="ko-KR" sz="6000" dirty="0">
                <a:solidFill>
                  <a:srgbClr val="000000"/>
                </a:solidFill>
              </a:rPr>
              <a:t>  We analyzed 134 CTEPH patients (21 PEA+TAP, 113 PEA alone). The mean age was 51.8 ± 15.5 years, and 56.0% were male. </a:t>
            </a:r>
          </a:p>
          <a:p>
            <a:pPr marL="461770" indent="-461770">
              <a:spcAft>
                <a:spcPts val="806"/>
              </a:spcAft>
              <a:buBlip>
                <a:blip r:embed="rId2"/>
              </a:buBlip>
            </a:pPr>
            <a:r>
              <a:rPr lang="en" altLang="ko-KR" sz="6000" dirty="0">
                <a:solidFill>
                  <a:srgbClr val="000000"/>
                </a:solidFill>
              </a:rPr>
              <a:t>  Within 3 months postoperatively, 100% in PEA+TAP group and 82.6% in PEA alone group had none or trace TR. </a:t>
            </a:r>
          </a:p>
          <a:p>
            <a:pPr marL="461770" indent="-461770">
              <a:spcAft>
                <a:spcPts val="806"/>
              </a:spcAft>
              <a:buBlip>
                <a:blip r:embed="rId2"/>
              </a:buBlip>
            </a:pPr>
            <a:r>
              <a:rPr lang="en-US" altLang="ko-KR" sz="6000" dirty="0"/>
              <a:t>  Concomitant TAP was associated with increased composite risk of in-hospital mortality and ECMO insertion (23.8% vs. 8.0%; RR 2.99, 95% CI: 1.00–8.92, P=0.050), higher risk of pneumonia (28.6% vs. 5.3%; RR 5.38, 95% CI: 1.74–16.68, P=0.004) and extended duration of mechanical ventilation (6.5 ± 7.0 days vs. 1.9 ± 2.3 days, P=0.008). </a:t>
            </a:r>
          </a:p>
          <a:p>
            <a:pPr marL="461770" indent="-461770">
              <a:spcAft>
                <a:spcPts val="806"/>
              </a:spcAft>
              <a:buBlip>
                <a:blip r:embed="rId2"/>
              </a:buBlip>
            </a:pPr>
            <a:r>
              <a:rPr lang="en-US" altLang="ko-KR" sz="6000" dirty="0">
                <a:solidFill>
                  <a:srgbClr val="000000"/>
                </a:solidFill>
              </a:rPr>
              <a:t>  </a:t>
            </a:r>
            <a:r>
              <a:rPr lang="en" altLang="ko-KR" sz="6000" dirty="0">
                <a:solidFill>
                  <a:srgbClr val="000000"/>
                </a:solidFill>
              </a:rPr>
              <a:t>5-year mortality for overall population was 15.5%, with no significant difference between the groups (Total: 24.1% vs. 13.2%; HR 1.86, 95% CI: 0.66–5.23, P=0.240; moderate or severe TR: 22.6% vs. 19.2%; HR 1.16, 95% CI: 0.35–3.86, P=0.812).</a:t>
            </a:r>
            <a:r>
              <a:rPr lang="en-US" altLang="ko-KR" sz="6000" dirty="0"/>
              <a:t>  </a:t>
            </a:r>
          </a:p>
        </p:txBody>
      </p:sp>
      <p:pic>
        <p:nvPicPr>
          <p:cNvPr id="1026" name="Picture 2" descr="C:\Users\DM700T3A\Downloads\psx3851900094 [변환됨]1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5" b="15724"/>
          <a:stretch/>
        </p:blipFill>
        <p:spPr bwMode="auto">
          <a:xfrm>
            <a:off x="11659" y="-5373"/>
            <a:ext cx="7897837" cy="51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직사각형 113"/>
          <p:cNvSpPr/>
          <p:nvPr/>
        </p:nvSpPr>
        <p:spPr>
          <a:xfrm>
            <a:off x="11668" y="3475912"/>
            <a:ext cx="25716001" cy="1934559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15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0161" y="243449"/>
            <a:ext cx="24214298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524558">
              <a:defRPr/>
            </a:pPr>
            <a:r>
              <a:rPr lang="en-US" altLang="ko-KR" sz="6600" b="1" kern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둥근고딕 Medium" panose="020B0600000101010101" pitchFamily="50" charset="-127"/>
                <a:cs typeface="Arial" panose="020B0604020202020204" pitchFamily="34" charset="0"/>
              </a:rPr>
              <a:t>Tricuspid Annuloplasty in Chronic Thromboembolic Pulmonary Hypertension: Impact on Clinical Outcomes and Tricuspid Regurgitation after Pulmonary Endarterectomy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567540" y="3457510"/>
            <a:ext cx="18686427" cy="18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ts val="403"/>
              </a:spcAft>
            </a:pPr>
            <a:r>
              <a:rPr kumimoji="1" lang="pl-PL" altLang="ko-KR" sz="3231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S. Chang</a:t>
            </a:r>
            <a:r>
              <a:rPr kumimoji="1" lang="pl-PL" altLang="ko-KR" sz="3231" b="1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1</a:t>
            </a:r>
            <a:r>
              <a:rPr kumimoji="1" lang="pl-PL" altLang="ko-KR" sz="3231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 , </a:t>
            </a:r>
            <a:r>
              <a:rPr kumimoji="1" lang="pl-PL" altLang="ko-KR" sz="3231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Y. Kim</a:t>
            </a:r>
            <a:r>
              <a:rPr kumimoji="1" lang="pl-PL" altLang="ko-KR" sz="3231" b="1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1</a:t>
            </a:r>
            <a:r>
              <a:rPr kumimoji="1" lang="pl-PL" altLang="ko-KR" sz="3231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 , D. Jeong</a:t>
            </a:r>
            <a:r>
              <a:rPr kumimoji="1" lang="pl-PL" altLang="ko-KR" sz="3231" b="1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2</a:t>
            </a:r>
            <a:r>
              <a:rPr kumimoji="1" lang="pl-PL" altLang="ko-KR" sz="3231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 </a:t>
            </a:r>
            <a:endParaRPr kumimoji="1" lang="en-US" altLang="ko-KR" sz="3231" baseline="300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삼성긴고딕 Medium" panose="020B0600000101010101" pitchFamily="50" charset="-127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ts val="403"/>
              </a:spcAft>
            </a:pPr>
            <a:r>
              <a:rPr kumimoji="1" lang="en-US" altLang="ko-KR" sz="2600" i="1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1</a:t>
            </a:r>
            <a:r>
              <a:rPr kumimoji="1" lang="en-US" altLang="ko-KR" sz="2600" i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Division of Cardiology, Department of Internal Medicine, Heart Vascular Stroke Institute, Samsung Medical Center, Seoul, Korea</a:t>
            </a:r>
          </a:p>
          <a:p>
            <a:pPr fontAlgn="base">
              <a:spcBef>
                <a:spcPct val="0"/>
              </a:spcBef>
              <a:spcAft>
                <a:spcPts val="403"/>
              </a:spcAft>
            </a:pPr>
            <a:r>
              <a:rPr kumimoji="1" lang="en-US" altLang="ko-KR" sz="2600" i="1" baseline="300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2</a:t>
            </a:r>
            <a:r>
              <a:rPr kumimoji="1" lang="en-US" altLang="ko-KR" sz="2600" i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삼성긴고딕 Medium" panose="020B0600000101010101" pitchFamily="50" charset="-127"/>
                <a:cs typeface="Arial" panose="020B0604020202020204" pitchFamily="34" charset="0"/>
              </a:rPr>
              <a:t>Department of Thoracic and Cardiovascular Surgery, Cardiac and Vascular Center, Samsung Medical Center, Seoul, Korea</a:t>
            </a:r>
          </a:p>
        </p:txBody>
      </p:sp>
      <p:sp>
        <p:nvSpPr>
          <p:cNvPr id="71" name="직사각형 70"/>
          <p:cNvSpPr/>
          <p:nvPr/>
        </p:nvSpPr>
        <p:spPr>
          <a:xfrm flipH="1">
            <a:off x="15055" y="-7585"/>
            <a:ext cx="2401342" cy="1510818"/>
          </a:xfrm>
          <a:custGeom>
            <a:avLst/>
            <a:gdLst/>
            <a:ahLst/>
            <a:cxnLst/>
            <a:rect l="l" t="t" r="r" b="b"/>
            <a:pathLst>
              <a:path w="11375774" h="7157136">
                <a:moveTo>
                  <a:pt x="0" y="0"/>
                </a:moveTo>
                <a:lnTo>
                  <a:pt x="11375774" y="0"/>
                </a:lnTo>
                <a:lnTo>
                  <a:pt x="11375774" y="3579956"/>
                </a:lnTo>
                <a:lnTo>
                  <a:pt x="8085670" y="6959399"/>
                </a:lnTo>
                <a:cubicBezTo>
                  <a:pt x="7833776" y="7218133"/>
                  <a:pt x="7419828" y="7223678"/>
                  <a:pt x="7161094" y="6971784"/>
                </a:cubicBezTo>
                <a:close/>
              </a:path>
            </a:pathLst>
          </a:custGeom>
          <a:solidFill>
            <a:srgbClr val="F5F2E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422" tIns="28711" rIns="57422" bIns="28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5158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20162533" y="4215244"/>
            <a:ext cx="5263992" cy="67679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D8411FB8-3976-4A8F-AF37-6DBE085EE113}"/>
              </a:ext>
            </a:extLst>
          </p:cNvPr>
          <p:cNvSpPr txBox="1"/>
          <p:nvPr/>
        </p:nvSpPr>
        <p:spPr>
          <a:xfrm>
            <a:off x="958572" y="12283289"/>
            <a:ext cx="24139657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60422" indent="-96042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6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Patients diagnosed with CTEPH undergoing PEA were retrospectively evaluated. </a:t>
            </a:r>
          </a:p>
          <a:p>
            <a:pPr marL="960422" indent="-96042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60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The primary outcome was 5-year mortality.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603E60-31C8-4FD0-A90F-D10C78AEEA56}"/>
              </a:ext>
            </a:extLst>
          </p:cNvPr>
          <p:cNvSpPr txBox="1"/>
          <p:nvPr/>
        </p:nvSpPr>
        <p:spPr>
          <a:xfrm>
            <a:off x="25972277" y="3482838"/>
            <a:ext cx="24779031" cy="4616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spcBef>
                <a:spcPct val="0"/>
              </a:spcBef>
              <a:defRPr sz="480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960422" indent="-960422">
              <a:buFont typeface="Arial" panose="020B0604020202020204" pitchFamily="34" charset="0"/>
              <a:buChar char="•"/>
            </a:pPr>
            <a:r>
              <a:rPr lang="en-US" altLang="ko-KR" sz="6000" dirty="0"/>
              <a:t>Significant TR reduction was observed in PEA alone group comparable to PEA+TAP group with no significant difference in 5-year survival. </a:t>
            </a:r>
          </a:p>
          <a:p>
            <a:pPr marL="960422" indent="-960422">
              <a:buFont typeface="Arial" panose="020B0604020202020204" pitchFamily="34" charset="0"/>
              <a:buChar char="•"/>
            </a:pPr>
            <a:r>
              <a:rPr lang="en-US" altLang="ko-KR" sz="6000" dirty="0"/>
              <a:t>Concomitant TAP should be carefully considered in selected patients, with emphasis on controlling persistent pulmonary hypertension.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C07492E-C3A2-43AE-B024-138E2B87E75D}"/>
              </a:ext>
            </a:extLst>
          </p:cNvPr>
          <p:cNvSpPr txBox="1"/>
          <p:nvPr/>
        </p:nvSpPr>
        <p:spPr>
          <a:xfrm>
            <a:off x="26320369" y="355614"/>
            <a:ext cx="24648154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>
              <a:spcBef>
                <a:spcPct val="0"/>
              </a:spcBef>
              <a:defRPr sz="4800">
                <a:ln>
                  <a:solidFill>
                    <a:schemeClr val="bg1">
                      <a:alpha val="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461770" indent="-461770">
              <a:spcAft>
                <a:spcPts val="806"/>
              </a:spcAft>
              <a:buBlip>
                <a:blip r:embed="rId2"/>
              </a:buBlip>
            </a:pPr>
            <a:r>
              <a:rPr lang="en-US" altLang="ko-KR" sz="6000" dirty="0"/>
              <a:t>  Residual TR was independently associated with follow-up TR peak velocity (adjusted OR 6.16, 95% CI: 2.19–21.32, P=0.002).</a:t>
            </a:r>
          </a:p>
          <a:p>
            <a:pPr marL="461770" indent="-461770">
              <a:spcAft>
                <a:spcPts val="806"/>
              </a:spcAft>
              <a:buBlip>
                <a:blip r:embed="rId2"/>
              </a:buBlip>
            </a:pPr>
            <a:endParaRPr lang="en-US" altLang="ko-KR" sz="60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49A2A8E-4225-E339-8996-884AC4BF9F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-1438"/>
          <a:stretch>
            <a:fillRect/>
          </a:stretch>
        </p:blipFill>
        <p:spPr>
          <a:xfrm>
            <a:off x="29667423" y="8099486"/>
            <a:ext cx="17236431" cy="125253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FCAC8-2C57-7FA6-BFA6-BD7B535D7A7D}"/>
              </a:ext>
            </a:extLst>
          </p:cNvPr>
          <p:cNvSpPr txBox="1"/>
          <p:nvPr/>
        </p:nvSpPr>
        <p:spPr>
          <a:xfrm>
            <a:off x="550018" y="11235322"/>
            <a:ext cx="24684145" cy="917039"/>
          </a:xfrm>
          <a:prstGeom prst="roundRect">
            <a:avLst>
              <a:gd name="adj" fmla="val 50000"/>
            </a:avLst>
          </a:prstGeom>
          <a:pattFill prst="openDmnd">
            <a:fgClr>
              <a:srgbClr val="614738"/>
            </a:fgClr>
            <a:bgClr>
              <a:srgbClr val="6F514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422" tIns="28711" rIns="57422" bIns="287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ko-KR" sz="7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METHODS</a:t>
            </a:r>
            <a:endParaRPr kumimoji="1" lang="ko-KR" altLang="en-US" sz="7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2BD907-18F0-648C-6100-24EBB0C614E4}"/>
              </a:ext>
            </a:extLst>
          </p:cNvPr>
          <p:cNvSpPr txBox="1"/>
          <p:nvPr/>
        </p:nvSpPr>
        <p:spPr>
          <a:xfrm>
            <a:off x="550018" y="15193605"/>
            <a:ext cx="24684145" cy="917039"/>
          </a:xfrm>
          <a:prstGeom prst="roundRect">
            <a:avLst>
              <a:gd name="adj" fmla="val 50000"/>
            </a:avLst>
          </a:prstGeom>
          <a:pattFill prst="openDmnd">
            <a:fgClr>
              <a:srgbClr val="614738"/>
            </a:fgClr>
            <a:bgClr>
              <a:srgbClr val="6F514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422" tIns="28711" rIns="57422" bIns="287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ko-KR" sz="7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RESULTS</a:t>
            </a:r>
            <a:endParaRPr kumimoji="1" lang="ko-KR" altLang="en-US" sz="7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9B93C-167C-B9F2-0EA0-1B0ED6DD893C}"/>
              </a:ext>
            </a:extLst>
          </p:cNvPr>
          <p:cNvSpPr txBox="1"/>
          <p:nvPr/>
        </p:nvSpPr>
        <p:spPr>
          <a:xfrm>
            <a:off x="25943567" y="2387830"/>
            <a:ext cx="24684145" cy="917039"/>
          </a:xfrm>
          <a:prstGeom prst="roundRect">
            <a:avLst>
              <a:gd name="adj" fmla="val 50000"/>
            </a:avLst>
          </a:prstGeom>
          <a:pattFill prst="openDmnd">
            <a:fgClr>
              <a:srgbClr val="614738"/>
            </a:fgClr>
            <a:bgClr>
              <a:srgbClr val="6F514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422" tIns="28711" rIns="57422" bIns="28711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en-US" altLang="ko-KR" sz="7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</a:rPr>
              <a:t>CONCLUSIONS</a:t>
            </a:r>
            <a:endParaRPr kumimoji="1" lang="ko-KR" altLang="en-US" sz="72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ea typeface="맑은 고딕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07EB493-51F0-EB0F-D34D-0B1A1E48671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2176"/>
          <a:stretch>
            <a:fillRect/>
          </a:stretch>
        </p:blipFill>
        <p:spPr>
          <a:xfrm>
            <a:off x="28675599" y="20218400"/>
            <a:ext cx="18228255" cy="86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2154</TotalTime>
  <Words>391</Words>
  <Application>Microsoft Macintosh PowerPoint</Application>
  <PresentationFormat>사용자 지정</PresentationFormat>
  <Paragraphs>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Aptos</vt:lpstr>
      <vt:lpstr>Aptos Display</vt:lpstr>
      <vt:lpstr>Arial</vt:lpstr>
      <vt:lpstr>Office 테마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예찬 김</dc:creator>
  <cp:keywords/>
  <dc:description/>
  <cp:lastModifiedBy>예찬 김</cp:lastModifiedBy>
  <cp:revision>17</cp:revision>
  <dcterms:created xsi:type="dcterms:W3CDTF">2025-07-25T22:43:40Z</dcterms:created>
  <dcterms:modified xsi:type="dcterms:W3CDTF">2026-06-01T15:08:57Z</dcterms:modified>
  <cp:category/>
</cp:coreProperties>
</file>