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40"/>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03/11/2026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11/03/2026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cs-CZ"/>
              <a:t>Po kliknutí můžete upravovat styly textu v předloze.</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cs-CZ"/>
              <a:t>Po kliknutí můžete upravovat styly textu v předloze.</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cs-CZ"/>
              <a:t>Po kliknutí můžete upravovat styly textu v předloze.</a:t>
            </a:r>
          </a:p>
          <a:p>
            <a:pPr lvl="1">
              <a:buClr>
                <a:srgbClr val="FF9900"/>
              </a:buClr>
            </a:pPr>
            <a:r>
              <a:rPr lang="cs-CZ"/>
              <a:t>Druhá úroveň</a:t>
            </a:r>
          </a:p>
          <a:p>
            <a:pPr lvl="2">
              <a:buClr>
                <a:srgbClr val="FF9900"/>
              </a:buClr>
            </a:pPr>
            <a:r>
              <a:rPr lang="cs-CZ"/>
              <a:t>Třetí úroveň</a:t>
            </a:r>
          </a:p>
          <a:p>
            <a:pPr lvl="3">
              <a:buClr>
                <a:srgbClr val="FF9900"/>
              </a:buClr>
            </a:pPr>
            <a:r>
              <a:rPr lang="cs-CZ"/>
              <a:t>Čtvrtá úroveň</a:t>
            </a:r>
          </a:p>
          <a:p>
            <a:pPr lvl="4">
              <a:buClr>
                <a:srgbClr val="FF9900"/>
              </a:buClr>
            </a:pPr>
            <a:r>
              <a:rPr lang="cs-CZ"/>
              <a:t>Pátá úroveň</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cs-CZ"/>
              <a:t>Kliknutím lze upravit styl.</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a:xfrm>
            <a:off x="185705" y="227846"/>
            <a:ext cx="10164926" cy="867600"/>
          </a:xfrm>
        </p:spPr>
        <p:txBody>
          <a:bodyPr>
            <a:noAutofit/>
          </a:bodyPr>
          <a:lstStyle/>
          <a:p>
            <a:r>
              <a:rPr lang="cs-CZ" sz="2400" dirty="0" err="1"/>
              <a:t>Clinical</a:t>
            </a:r>
            <a:r>
              <a:rPr lang="cs-CZ" sz="2400" dirty="0"/>
              <a:t> </a:t>
            </a:r>
            <a:r>
              <a:rPr lang="cs-CZ" sz="2400" dirty="0" err="1"/>
              <a:t>characteristics</a:t>
            </a:r>
            <a:r>
              <a:rPr lang="cs-CZ" sz="2400" dirty="0"/>
              <a:t> and long-term </a:t>
            </a:r>
            <a:r>
              <a:rPr lang="cs-CZ" sz="2400" dirty="0" err="1"/>
              <a:t>survival</a:t>
            </a:r>
            <a:r>
              <a:rPr lang="cs-CZ" sz="2400" dirty="0"/>
              <a:t> </a:t>
            </a:r>
            <a:r>
              <a:rPr lang="cs-CZ" sz="2400" dirty="0" err="1"/>
              <a:t>of</a:t>
            </a:r>
            <a:r>
              <a:rPr lang="cs-CZ" sz="2400" dirty="0"/>
              <a:t> CTEPH </a:t>
            </a:r>
            <a:r>
              <a:rPr lang="cs-CZ" sz="2400" dirty="0" err="1"/>
              <a:t>patients</a:t>
            </a:r>
            <a:r>
              <a:rPr lang="cs-CZ" sz="2400" dirty="0"/>
              <a:t> </a:t>
            </a:r>
            <a:r>
              <a:rPr lang="cs-CZ" sz="2400" dirty="0" err="1"/>
              <a:t>treated</a:t>
            </a:r>
            <a:r>
              <a:rPr lang="cs-CZ" sz="2400" dirty="0"/>
              <a:t> </a:t>
            </a:r>
            <a:r>
              <a:rPr lang="cs-CZ" sz="2400" dirty="0" err="1"/>
              <a:t>with</a:t>
            </a:r>
            <a:r>
              <a:rPr lang="cs-CZ" sz="2400" dirty="0"/>
              <a:t> </a:t>
            </a:r>
            <a:r>
              <a:rPr lang="cs-CZ" sz="2400" dirty="0" err="1"/>
              <a:t>multimodal</a:t>
            </a:r>
            <a:r>
              <a:rPr lang="cs-CZ" sz="2400" dirty="0"/>
              <a:t> </a:t>
            </a:r>
            <a:r>
              <a:rPr lang="cs-CZ" sz="2400" dirty="0" err="1"/>
              <a:t>therapy</a:t>
            </a:r>
            <a:r>
              <a:rPr lang="cs-CZ" sz="2400" dirty="0"/>
              <a:t> - data </a:t>
            </a:r>
            <a:r>
              <a:rPr lang="cs-CZ" sz="2400" dirty="0" err="1"/>
              <a:t>from</a:t>
            </a:r>
            <a:r>
              <a:rPr lang="cs-CZ" sz="2400" dirty="0"/>
              <a:t> </a:t>
            </a:r>
            <a:r>
              <a:rPr lang="cs-CZ" sz="2400" dirty="0" err="1"/>
              <a:t>nationwide</a:t>
            </a:r>
            <a:r>
              <a:rPr lang="cs-CZ" sz="2400" dirty="0"/>
              <a:t> database</a:t>
            </a:r>
            <a:br>
              <a:rPr lang="cs-CZ" sz="2400" dirty="0"/>
            </a:br>
            <a:endParaRPr lang="en-GB" sz="2400" dirty="0"/>
          </a:p>
        </p:txBody>
      </p:sp>
      <p:sp>
        <p:nvSpPr>
          <p:cNvPr id="7" name="Content Placeholder 1">
            <a:extLst>
              <a:ext uri="{FF2B5EF4-FFF2-40B4-BE49-F238E27FC236}">
                <a16:creationId xmlns:a16="http://schemas.microsoft.com/office/drawing/2014/main" id="{78B6EE43-A3D1-CFEB-FC3E-F28DA1DCCBF0}"/>
              </a:ext>
            </a:extLst>
          </p:cNvPr>
          <p:cNvSpPr txBox="1">
            <a:spLocks/>
          </p:cNvSpPr>
          <p:nvPr/>
        </p:nvSpPr>
        <p:spPr>
          <a:xfrm>
            <a:off x="430802" y="1385622"/>
            <a:ext cx="11522075" cy="4471200"/>
          </a:xfrm>
          <a:prstGeom prst="rect">
            <a:avLst/>
          </a:prstGeom>
        </p:spPr>
        <p:txBody>
          <a:bodyPr/>
          <a:lstStyle>
            <a:lvl1pPr marL="228600" indent="-228600" algn="l" defTabSz="914400" rtl="0" eaLnBrk="1" latinLnBrk="0" hangingPunct="1">
              <a:lnSpc>
                <a:spcPct val="90000"/>
              </a:lnSpc>
              <a:spcBef>
                <a:spcPts val="1000"/>
              </a:spcBef>
              <a:buClr>
                <a:srgbClr val="FF9900"/>
              </a:buClr>
              <a:buFont typeface="Arial" panose="020B0604020202020204" pitchFamily="34" charset="0"/>
              <a:buChar char="•"/>
              <a:defRPr sz="2400" kern="1200">
                <a:solidFill>
                  <a:srgbClr val="002060"/>
                </a:solidFill>
                <a:latin typeface="Arial" panose="020B0604020202020204" pitchFamily="34" charset="0"/>
                <a:ea typeface="+mn-ea"/>
                <a:cs typeface="Arial" panose="020B0604020202020204" pitchFamily="34" charset="0"/>
              </a:defRPr>
            </a:lvl1pPr>
            <a:lvl2pPr marL="687600" indent="-230400" algn="l" defTabSz="914400" rtl="0" eaLnBrk="1" latinLnBrk="0" hangingPunct="1">
              <a:lnSpc>
                <a:spcPct val="90000"/>
              </a:lnSpc>
              <a:spcBef>
                <a:spcPts val="500"/>
              </a:spcBef>
              <a:buClr>
                <a:srgbClr val="FF9900"/>
              </a:buClr>
              <a:buFont typeface="Arial" panose="020B0604020202020204" pitchFamily="34" charset="0"/>
              <a:buChar char="•"/>
              <a:defRPr sz="2000" kern="1200">
                <a:solidFill>
                  <a:srgbClr val="00206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FF9900"/>
              </a:buClr>
              <a:buFont typeface="Arial" panose="020B0604020202020204" pitchFamily="34" charset="0"/>
              <a:buChar char="•"/>
              <a:defRPr sz="1800" kern="1200">
                <a:solidFill>
                  <a:srgbClr val="00206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FF9900"/>
              </a:buClr>
              <a:buFont typeface="Arial" panose="020B0604020202020204" pitchFamily="34" charset="0"/>
              <a:buChar char="•"/>
              <a:defRPr sz="1600" kern="1200">
                <a:solidFill>
                  <a:srgbClr val="00206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FF9900"/>
              </a:buClr>
              <a:buFont typeface="Arial" panose="020B0604020202020204" pitchFamily="34" charset="0"/>
              <a:buChar char="•"/>
              <a:defRPr sz="1600" kern="1200">
                <a:solidFill>
                  <a:srgbClr val="00206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1400" dirty="0"/>
              <a:t>Lucie Miksová, MD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Tomáš Prskavec, MD </a:t>
            </a:r>
            <a:r>
              <a:rPr lang="en-GB" sz="1400" dirty="0"/>
              <a:t>[</a:t>
            </a:r>
            <a:r>
              <a:rPr lang="en-US" sz="1400" dirty="0"/>
              <a:t>2nd Department of Surgery - Department of Cardiovascular Surgery, General University Hospital in Prague, Czech Republic</a:t>
            </a:r>
            <a:r>
              <a:rPr lang="en-GB" sz="1400" dirty="0"/>
              <a:t>]</a:t>
            </a:r>
            <a:endParaRPr lang="cs-CZ" sz="1400" dirty="0"/>
          </a:p>
          <a:p>
            <a:r>
              <a:rPr lang="cs-CZ" sz="1400" dirty="0"/>
              <a:t>Michal Svoboda, PhD </a:t>
            </a:r>
            <a:r>
              <a:rPr lang="en-GB" sz="1400" dirty="0"/>
              <a:t>[</a:t>
            </a:r>
            <a:r>
              <a:rPr lang="cs-CZ" sz="1400" dirty="0"/>
              <a:t>Data </a:t>
            </a:r>
            <a:r>
              <a:rPr lang="cs-CZ" sz="1400" dirty="0" err="1"/>
              <a:t>Analysis</a:t>
            </a:r>
            <a:r>
              <a:rPr lang="cs-CZ" sz="1400" dirty="0"/>
              <a:t> Department, Institute </a:t>
            </a:r>
            <a:r>
              <a:rPr lang="cs-CZ" sz="1400" dirty="0" err="1"/>
              <a:t>of</a:t>
            </a:r>
            <a:r>
              <a:rPr lang="cs-CZ" sz="1400" dirty="0"/>
              <a:t> </a:t>
            </a:r>
            <a:r>
              <a:rPr lang="cs-CZ" sz="1400" dirty="0" err="1"/>
              <a:t>Biostatistics</a:t>
            </a:r>
            <a:r>
              <a:rPr lang="cs-CZ" sz="1400" dirty="0"/>
              <a:t> and </a:t>
            </a:r>
            <a:r>
              <a:rPr lang="cs-CZ" sz="1400" dirty="0" err="1"/>
              <a:t>Analyses</a:t>
            </a:r>
            <a:r>
              <a:rPr lang="cs-CZ" sz="1400" dirty="0"/>
              <a:t>, Brno, Czech Republic</a:t>
            </a:r>
            <a:r>
              <a:rPr lang="en-GB" sz="1400" dirty="0"/>
              <a:t>]</a:t>
            </a:r>
            <a:endParaRPr lang="cs-CZ" sz="1400" dirty="0"/>
          </a:p>
          <a:p>
            <a:r>
              <a:rPr lang="cs-CZ" sz="1400" dirty="0"/>
              <a:t>Vladimír Dytrych, MD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Michal </a:t>
            </a:r>
            <a:r>
              <a:rPr lang="cs-CZ" sz="1400" dirty="0" err="1"/>
              <a:t>Širanec</a:t>
            </a:r>
            <a:r>
              <a:rPr lang="cs-CZ" sz="1400" dirty="0"/>
              <a:t>, MD, PhD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Mirela Preisler, MD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Samuel Heller, MD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Michal Paďour, MD </a:t>
            </a:r>
            <a:r>
              <a:rPr lang="en-GB" sz="1400" dirty="0"/>
              <a:t>[</a:t>
            </a:r>
            <a:r>
              <a:rPr lang="en-US" sz="1400" dirty="0"/>
              <a:t>2nd Department of Medicine - Clinical Department of Cardiology and Angiology, General University Hospital in Prague, Czech Republic</a:t>
            </a:r>
            <a:r>
              <a:rPr lang="en-GB" sz="1400" dirty="0"/>
              <a:t>]</a:t>
            </a:r>
            <a:endParaRPr lang="cs-CZ" sz="1400" dirty="0"/>
          </a:p>
          <a:p>
            <a:r>
              <a:rPr lang="cs-CZ" sz="1400" dirty="0"/>
              <a:t>Prof. Jaroslav </a:t>
            </a:r>
            <a:r>
              <a:rPr lang="cs-CZ" sz="1400" dirty="0" err="1"/>
              <a:t>Lindner</a:t>
            </a:r>
            <a:r>
              <a:rPr lang="cs-CZ" sz="1400" dirty="0"/>
              <a:t>, MD, PhD </a:t>
            </a:r>
            <a:r>
              <a:rPr lang="en-GB" sz="1400" dirty="0"/>
              <a:t>[</a:t>
            </a:r>
            <a:r>
              <a:rPr lang="en-US" sz="1400" dirty="0"/>
              <a:t>2nd Department of Surgery - Department of Cardiovascular Surgery, General University Hospital in Prague, Czech Republic</a:t>
            </a:r>
            <a:r>
              <a:rPr lang="en-GB" sz="1400" dirty="0"/>
              <a:t>]</a:t>
            </a:r>
            <a:endParaRPr lang="cs-CZ" sz="1400" dirty="0"/>
          </a:p>
          <a:p>
            <a:r>
              <a:rPr lang="cs-CZ" sz="1400" dirty="0"/>
              <a:t>Prof. Pavel Jansa, MD, PhD</a:t>
            </a:r>
            <a:r>
              <a:rPr lang="en-GB" sz="1400" dirty="0"/>
              <a:t> [</a:t>
            </a:r>
            <a:r>
              <a:rPr lang="en-US" sz="1400" dirty="0"/>
              <a:t>2nd Department of Medicine - Clinical Department of Cardiology and Angiology, General University Hospital in Prague, Czech Republic</a:t>
            </a:r>
            <a:r>
              <a:rPr lang="en-GB" sz="1400" dirty="0"/>
              <a:t>]</a:t>
            </a:r>
            <a:endParaRPr lang="en-GB" sz="1400" baseline="30000" dirty="0"/>
          </a:p>
          <a:p>
            <a:endParaRPr lang="cs-CZ" sz="1400" dirty="0"/>
          </a:p>
          <a:p>
            <a:endParaRPr lang="cs-CZ" sz="1400" dirty="0"/>
          </a:p>
          <a:p>
            <a:endParaRPr lang="cs-CZ" sz="1400" dirty="0"/>
          </a:p>
          <a:p>
            <a:endParaRPr lang="cs-CZ" sz="1600" dirty="0"/>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r>
              <a:rPr lang="en-GB" dirty="0"/>
              <a:t>CTEPH is a rare complication of acute pulmonary embolism. Management of CTEPH has significantly changed and is now multimodal with an individualized combination of pulmonary endarterectomy (PEA), balloon pulmonary angioplasty (BPA) and medical therapy. </a:t>
            </a:r>
            <a:endParaRPr lang="cs-CZ" dirty="0"/>
          </a:p>
          <a:p>
            <a:r>
              <a:rPr lang="en-GB" dirty="0"/>
              <a:t>We report clinical characteristics and survival of all adult CTEPH patients diagnosed between 2017–2022 in the Czech Republic. </a:t>
            </a:r>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p:txBody>
          <a:bodyPr/>
          <a:lstStyle/>
          <a:p>
            <a:r>
              <a:rPr lang="cs-CZ" sz="1050" dirty="0" err="1"/>
              <a:t>Unpublished</a:t>
            </a:r>
            <a:r>
              <a:rPr lang="cs-CZ" sz="1050" dirty="0"/>
              <a:t> data</a:t>
            </a:r>
            <a:endParaRPr lang="en-GB" sz="1050"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GB" dirty="0"/>
              <a:t>All newly diagnosed CTEPH patients have been treated based on a multidisciplinary team discussion. </a:t>
            </a:r>
            <a:endParaRPr lang="cs-CZ" dirty="0"/>
          </a:p>
          <a:p>
            <a:r>
              <a:rPr lang="en-GB" dirty="0"/>
              <a:t>Survival from diagnosis was calculated using Kaplan-Meier estimates. </a:t>
            </a:r>
            <a:endParaRPr lang="cs-CZ" dirty="0"/>
          </a:p>
          <a:p>
            <a:r>
              <a:rPr lang="en-GB" dirty="0"/>
              <a:t>Data have been descriptively compared with the historical CTEPH cohort (patients diagnosed between 2003 and 2016 when the main treatment option was limited to surgery).</a:t>
            </a: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r>
              <a:rPr lang="cs-CZ" dirty="0" err="1"/>
              <a:t>Unpublished</a:t>
            </a:r>
            <a:r>
              <a:rPr lang="cs-CZ" dirty="0"/>
              <a:t> data</a:t>
            </a:r>
            <a:endParaRPr lang="en-GB" dirty="0"/>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a:xfrm>
            <a:off x="334962" y="1385900"/>
            <a:ext cx="11522075" cy="4471200"/>
          </a:xfrm>
        </p:spPr>
        <p:txBody>
          <a:bodyPr/>
          <a:lstStyle/>
          <a:p>
            <a:r>
              <a:rPr lang="en-GB" sz="2000" dirty="0"/>
              <a:t>Characteristics of patients (N=321) at diagnosis when compared with the historical cohort were:</a:t>
            </a:r>
            <a:r>
              <a:rPr lang="cs-CZ" sz="2000" dirty="0"/>
              <a:t> </a:t>
            </a:r>
            <a:r>
              <a:rPr lang="en-GB" sz="2000" dirty="0"/>
              <a:t>median age of 66.9 vs 65.2 years, 53% vs 55% male, NYHA functional class III–IV 80% vs 92%, median 6-minute walk distance 404 vs 336 m, median time from 1st pulmonary embolism to CTEPH diagnosis 1 vs 2.2 years.</a:t>
            </a:r>
            <a:endParaRPr lang="cs-CZ" sz="2000" dirty="0"/>
          </a:p>
          <a:p>
            <a:r>
              <a:rPr lang="en-GB" sz="2000" dirty="0"/>
              <a:t>Median time from diagnosis to the last follow-up was 2.4 years. </a:t>
            </a:r>
            <a:endParaRPr lang="cs-CZ" sz="2000" dirty="0"/>
          </a:p>
          <a:p>
            <a:r>
              <a:rPr lang="en-GB" sz="2000" dirty="0"/>
              <a:t>114 (36%) patients benefitted from PEA. </a:t>
            </a:r>
            <a:endParaRPr lang="cs-CZ" sz="2000" dirty="0"/>
          </a:p>
          <a:p>
            <a:r>
              <a:rPr lang="en-GB" sz="2000" dirty="0"/>
              <a:t>At least one session of BPA was performed in 94 not operated patients, in 60 patients in combination with medical therapy. </a:t>
            </a:r>
            <a:endParaRPr lang="cs-CZ" sz="2000" dirty="0"/>
          </a:p>
          <a:p>
            <a:r>
              <a:rPr lang="en-GB" sz="2000" dirty="0"/>
              <a:t>Prevalence of comorbidities was: cancer 11.6 % diabetes 20.9%, COPD 21.6%, sleep apnoea 19.7%, arterial hypertension 66.9%, atrial fibrillation 17.8 %, atrial flutter 6.2 %, ischemic heart disease 17.2 %. </a:t>
            </a:r>
            <a:endParaRPr lang="cs-CZ" sz="2000" dirty="0"/>
          </a:p>
          <a:p>
            <a:r>
              <a:rPr lang="cs-CZ" sz="2000" dirty="0" err="1"/>
              <a:t>The</a:t>
            </a:r>
            <a:r>
              <a:rPr lang="cs-CZ" sz="2000" dirty="0"/>
              <a:t> 3-year </a:t>
            </a:r>
            <a:r>
              <a:rPr lang="cs-CZ" sz="2000" dirty="0" err="1"/>
              <a:t>survival</a:t>
            </a:r>
            <a:r>
              <a:rPr lang="cs-CZ" sz="2000" dirty="0"/>
              <a:t> </a:t>
            </a:r>
            <a:r>
              <a:rPr lang="cs-CZ" sz="2000" dirty="0" err="1"/>
              <a:t>was</a:t>
            </a:r>
            <a:r>
              <a:rPr lang="cs-CZ" sz="2000" dirty="0"/>
              <a:t> 80 % </a:t>
            </a:r>
            <a:r>
              <a:rPr lang="cs-CZ" sz="2000" dirty="0" err="1"/>
              <a:t>overall</a:t>
            </a:r>
            <a:r>
              <a:rPr lang="cs-CZ" sz="2000" dirty="0"/>
              <a:t>, 87 % in </a:t>
            </a:r>
            <a:r>
              <a:rPr lang="cs-CZ" sz="2000" dirty="0" err="1"/>
              <a:t>operated</a:t>
            </a:r>
            <a:r>
              <a:rPr lang="cs-CZ" sz="2000" dirty="0"/>
              <a:t> </a:t>
            </a:r>
            <a:r>
              <a:rPr lang="cs-CZ" sz="2000" dirty="0" err="1"/>
              <a:t>patients</a:t>
            </a:r>
            <a:r>
              <a:rPr lang="cs-CZ" sz="2000" dirty="0"/>
              <a:t>, and 76 % in non-</a:t>
            </a:r>
            <a:r>
              <a:rPr lang="cs-CZ" sz="2000" dirty="0" err="1"/>
              <a:t>operated</a:t>
            </a:r>
            <a:r>
              <a:rPr lang="cs-CZ" sz="2000" dirty="0"/>
              <a:t> </a:t>
            </a:r>
            <a:r>
              <a:rPr lang="cs-CZ" sz="2000" dirty="0" err="1"/>
              <a:t>patients</a:t>
            </a:r>
            <a:r>
              <a:rPr lang="cs-CZ" sz="2000" dirty="0"/>
              <a:t>. </a:t>
            </a:r>
            <a:r>
              <a:rPr lang="cs-CZ" sz="2000" dirty="0" err="1"/>
              <a:t>Among</a:t>
            </a:r>
            <a:r>
              <a:rPr lang="cs-CZ" sz="2000" dirty="0"/>
              <a:t> </a:t>
            </a:r>
            <a:r>
              <a:rPr lang="cs-CZ" sz="2000" dirty="0" err="1"/>
              <a:t>the</a:t>
            </a:r>
            <a:r>
              <a:rPr lang="cs-CZ" sz="2000" dirty="0"/>
              <a:t> </a:t>
            </a:r>
            <a:r>
              <a:rPr lang="cs-CZ" sz="2000" dirty="0" err="1"/>
              <a:t>latter</a:t>
            </a:r>
            <a:r>
              <a:rPr lang="cs-CZ" sz="2000" dirty="0"/>
              <a:t>, </a:t>
            </a:r>
            <a:r>
              <a:rPr lang="cs-CZ" sz="2000" dirty="0" err="1"/>
              <a:t>survival</a:t>
            </a:r>
            <a:r>
              <a:rPr lang="cs-CZ" sz="2000" dirty="0"/>
              <a:t> </a:t>
            </a:r>
            <a:r>
              <a:rPr lang="cs-CZ" sz="2000" dirty="0" err="1"/>
              <a:t>was</a:t>
            </a:r>
            <a:r>
              <a:rPr lang="cs-CZ" sz="2000" dirty="0"/>
              <a:t> 89 % in </a:t>
            </a:r>
            <a:r>
              <a:rPr lang="cs-CZ" sz="2000" dirty="0" err="1"/>
              <a:t>patients</a:t>
            </a:r>
            <a:r>
              <a:rPr lang="cs-CZ" sz="2000" dirty="0"/>
              <a:t> </a:t>
            </a:r>
            <a:r>
              <a:rPr lang="cs-CZ" sz="2000" dirty="0" err="1"/>
              <a:t>treated</a:t>
            </a:r>
            <a:r>
              <a:rPr lang="cs-CZ" sz="2000" dirty="0"/>
              <a:t> </a:t>
            </a:r>
            <a:r>
              <a:rPr lang="cs-CZ" sz="2000" dirty="0" err="1"/>
              <a:t>with</a:t>
            </a:r>
            <a:r>
              <a:rPr lang="cs-CZ" sz="2000" dirty="0"/>
              <a:t> BPA </a:t>
            </a:r>
            <a:r>
              <a:rPr lang="cs-CZ" sz="2000" dirty="0" err="1"/>
              <a:t>compared</a:t>
            </a:r>
            <a:r>
              <a:rPr lang="cs-CZ" sz="2000" dirty="0"/>
              <a:t> </a:t>
            </a:r>
            <a:r>
              <a:rPr lang="cs-CZ" sz="2000" dirty="0" err="1"/>
              <a:t>with</a:t>
            </a:r>
            <a:r>
              <a:rPr lang="cs-CZ" sz="2000" dirty="0"/>
              <a:t> 64 % in </a:t>
            </a:r>
            <a:r>
              <a:rPr lang="cs-CZ" sz="2000" dirty="0" err="1"/>
              <a:t>those</a:t>
            </a:r>
            <a:r>
              <a:rPr lang="cs-CZ" sz="2000" dirty="0"/>
              <a:t> </a:t>
            </a:r>
            <a:r>
              <a:rPr lang="cs-CZ" sz="2000" dirty="0" err="1"/>
              <a:t>managed</a:t>
            </a:r>
            <a:r>
              <a:rPr lang="cs-CZ" sz="2000" dirty="0"/>
              <a:t> </a:t>
            </a:r>
            <a:r>
              <a:rPr lang="cs-CZ" sz="2000" dirty="0" err="1"/>
              <a:t>conservatively</a:t>
            </a:r>
            <a:r>
              <a:rPr lang="cs-CZ" sz="2000" dirty="0"/>
              <a:t>.</a:t>
            </a:r>
            <a:endParaRPr lang="en-GB" sz="2000"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r>
              <a:rPr lang="cs-CZ" dirty="0" err="1"/>
              <a:t>Unpublished</a:t>
            </a:r>
            <a:r>
              <a:rPr lang="cs-CZ" dirty="0"/>
              <a:t> data</a:t>
            </a:r>
            <a:endParaRPr lang="en-GB" dirty="0"/>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7CCBFD-1546-2788-C7C5-C99662EAB847}"/>
              </a:ext>
            </a:extLst>
          </p:cNvPr>
          <p:cNvSpPr>
            <a:spLocks noGrp="1"/>
          </p:cNvSpPr>
          <p:nvPr>
            <p:ph idx="1"/>
          </p:nvPr>
        </p:nvSpPr>
        <p:spPr/>
        <p:txBody>
          <a:bodyPr/>
          <a:lstStyle/>
          <a:p>
            <a:r>
              <a:rPr lang="cs-CZ" dirty="0"/>
              <a:t>In </a:t>
            </a:r>
            <a:r>
              <a:rPr lang="cs-CZ" dirty="0" err="1"/>
              <a:t>the</a:t>
            </a:r>
            <a:r>
              <a:rPr lang="cs-CZ" dirty="0"/>
              <a:t> </a:t>
            </a:r>
            <a:r>
              <a:rPr lang="cs-CZ" dirty="0" err="1"/>
              <a:t>multimodal</a:t>
            </a:r>
            <a:r>
              <a:rPr lang="cs-CZ" dirty="0"/>
              <a:t> </a:t>
            </a:r>
            <a:r>
              <a:rPr lang="cs-CZ" dirty="0" err="1"/>
              <a:t>therapy</a:t>
            </a:r>
            <a:r>
              <a:rPr lang="cs-CZ" dirty="0"/>
              <a:t> </a:t>
            </a:r>
            <a:r>
              <a:rPr lang="cs-CZ" dirty="0" err="1"/>
              <a:t>era</a:t>
            </a:r>
            <a:r>
              <a:rPr lang="cs-CZ" dirty="0"/>
              <a:t>, </a:t>
            </a:r>
            <a:r>
              <a:rPr lang="cs-CZ" dirty="0" err="1"/>
              <a:t>patients</a:t>
            </a:r>
            <a:r>
              <a:rPr lang="cs-CZ" dirty="0"/>
              <a:t> are </a:t>
            </a:r>
            <a:r>
              <a:rPr lang="cs-CZ" dirty="0" err="1"/>
              <a:t>diagnosed</a:t>
            </a:r>
            <a:r>
              <a:rPr lang="cs-CZ" dirty="0"/>
              <a:t> </a:t>
            </a:r>
            <a:r>
              <a:rPr lang="cs-CZ" dirty="0" err="1"/>
              <a:t>earlier</a:t>
            </a:r>
            <a:r>
              <a:rPr lang="cs-CZ" dirty="0"/>
              <a:t> and </a:t>
            </a:r>
            <a:r>
              <a:rPr lang="cs-CZ" dirty="0" err="1"/>
              <a:t>present</a:t>
            </a:r>
            <a:r>
              <a:rPr lang="cs-CZ" dirty="0"/>
              <a:t> </a:t>
            </a:r>
            <a:r>
              <a:rPr lang="cs-CZ" dirty="0" err="1"/>
              <a:t>with</a:t>
            </a:r>
            <a:r>
              <a:rPr lang="cs-CZ" dirty="0"/>
              <a:t> </a:t>
            </a:r>
            <a:r>
              <a:rPr lang="cs-CZ" dirty="0" err="1"/>
              <a:t>less</a:t>
            </a:r>
            <a:r>
              <a:rPr lang="cs-CZ" dirty="0"/>
              <a:t> </a:t>
            </a:r>
            <a:r>
              <a:rPr lang="cs-CZ" dirty="0" err="1"/>
              <a:t>advanced</a:t>
            </a:r>
            <a:r>
              <a:rPr lang="cs-CZ" dirty="0"/>
              <a:t> </a:t>
            </a:r>
            <a:r>
              <a:rPr lang="cs-CZ" dirty="0" err="1"/>
              <a:t>functional</a:t>
            </a:r>
            <a:r>
              <a:rPr lang="cs-CZ" dirty="0"/>
              <a:t> </a:t>
            </a:r>
            <a:r>
              <a:rPr lang="cs-CZ" dirty="0" err="1"/>
              <a:t>impairment</a:t>
            </a:r>
            <a:r>
              <a:rPr lang="cs-CZ" dirty="0"/>
              <a:t> </a:t>
            </a:r>
            <a:r>
              <a:rPr lang="cs-CZ" dirty="0" err="1"/>
              <a:t>compared</a:t>
            </a:r>
            <a:r>
              <a:rPr lang="cs-CZ" dirty="0"/>
              <a:t> </a:t>
            </a:r>
            <a:r>
              <a:rPr lang="cs-CZ" dirty="0" err="1"/>
              <a:t>with</a:t>
            </a:r>
            <a:r>
              <a:rPr lang="cs-CZ" dirty="0"/>
              <a:t> </a:t>
            </a:r>
            <a:r>
              <a:rPr lang="cs-CZ" dirty="0" err="1"/>
              <a:t>the</a:t>
            </a:r>
            <a:r>
              <a:rPr lang="cs-CZ" dirty="0"/>
              <a:t> </a:t>
            </a:r>
            <a:r>
              <a:rPr lang="cs-CZ" dirty="0" err="1"/>
              <a:t>historical</a:t>
            </a:r>
            <a:r>
              <a:rPr lang="cs-CZ" dirty="0"/>
              <a:t> </a:t>
            </a:r>
            <a:r>
              <a:rPr lang="cs-CZ" dirty="0" err="1"/>
              <a:t>cohort</a:t>
            </a:r>
            <a:r>
              <a:rPr lang="cs-CZ" dirty="0"/>
              <a:t>. </a:t>
            </a:r>
          </a:p>
          <a:p>
            <a:r>
              <a:rPr lang="cs-CZ" dirty="0" err="1"/>
              <a:t>Survival</a:t>
            </a:r>
            <a:r>
              <a:rPr lang="cs-CZ" dirty="0"/>
              <a:t> </a:t>
            </a:r>
            <a:r>
              <a:rPr lang="cs-CZ" dirty="0" err="1"/>
              <a:t>remains</a:t>
            </a:r>
            <a:r>
              <a:rPr lang="cs-CZ" dirty="0"/>
              <a:t> </a:t>
            </a:r>
            <a:r>
              <a:rPr lang="cs-CZ" dirty="0" err="1"/>
              <a:t>excellent</a:t>
            </a:r>
            <a:r>
              <a:rPr lang="cs-CZ" dirty="0"/>
              <a:t> in </a:t>
            </a:r>
            <a:r>
              <a:rPr lang="cs-CZ" dirty="0" err="1"/>
              <a:t>operated</a:t>
            </a:r>
            <a:r>
              <a:rPr lang="cs-CZ" dirty="0"/>
              <a:t> </a:t>
            </a:r>
            <a:r>
              <a:rPr lang="cs-CZ" dirty="0" err="1"/>
              <a:t>patients</a:t>
            </a:r>
            <a:r>
              <a:rPr lang="cs-CZ" dirty="0"/>
              <a:t>, </a:t>
            </a:r>
            <a:r>
              <a:rPr lang="cs-CZ" dirty="0" err="1"/>
              <a:t>whereas</a:t>
            </a:r>
            <a:r>
              <a:rPr lang="cs-CZ" dirty="0"/>
              <a:t> </a:t>
            </a:r>
            <a:r>
              <a:rPr lang="cs-CZ" dirty="0" err="1"/>
              <a:t>outcomes</a:t>
            </a:r>
            <a:r>
              <a:rPr lang="cs-CZ" dirty="0"/>
              <a:t> in non-</a:t>
            </a:r>
            <a:r>
              <a:rPr lang="cs-CZ" dirty="0" err="1"/>
              <a:t>operated</a:t>
            </a:r>
            <a:r>
              <a:rPr lang="cs-CZ" dirty="0"/>
              <a:t> </a:t>
            </a:r>
            <a:r>
              <a:rPr lang="cs-CZ" dirty="0" err="1"/>
              <a:t>patients</a:t>
            </a:r>
            <a:r>
              <a:rPr lang="cs-CZ" dirty="0"/>
              <a:t> </a:t>
            </a:r>
            <a:r>
              <a:rPr lang="cs-CZ" dirty="0" err="1"/>
              <a:t>appear</a:t>
            </a:r>
            <a:r>
              <a:rPr lang="cs-CZ" dirty="0"/>
              <a:t> </a:t>
            </a:r>
            <a:r>
              <a:rPr lang="cs-CZ" dirty="0" err="1"/>
              <a:t>strongly</a:t>
            </a:r>
            <a:r>
              <a:rPr lang="cs-CZ" dirty="0"/>
              <a:t> </a:t>
            </a:r>
            <a:r>
              <a:rPr lang="cs-CZ" dirty="0" err="1"/>
              <a:t>influenced</a:t>
            </a:r>
            <a:r>
              <a:rPr lang="cs-CZ" dirty="0"/>
              <a:t> by </a:t>
            </a:r>
            <a:r>
              <a:rPr lang="cs-CZ" dirty="0" err="1"/>
              <a:t>treatment</a:t>
            </a:r>
            <a:r>
              <a:rPr lang="cs-CZ" dirty="0"/>
              <a:t> </a:t>
            </a:r>
            <a:r>
              <a:rPr lang="cs-CZ" dirty="0" err="1"/>
              <a:t>strategy</a:t>
            </a:r>
            <a:r>
              <a:rPr lang="cs-CZ" dirty="0"/>
              <a:t> and </a:t>
            </a:r>
            <a:r>
              <a:rPr lang="cs-CZ" dirty="0" err="1"/>
              <a:t>comorbidity</a:t>
            </a:r>
            <a:r>
              <a:rPr lang="cs-CZ" dirty="0"/>
              <a:t> </a:t>
            </a:r>
            <a:r>
              <a:rPr lang="cs-CZ" dirty="0" err="1"/>
              <a:t>burden</a:t>
            </a:r>
            <a:r>
              <a:rPr lang="cs-CZ" dirty="0"/>
              <a:t>, </a:t>
            </a:r>
            <a:r>
              <a:rPr lang="cs-CZ" dirty="0" err="1"/>
              <a:t>which</a:t>
            </a:r>
            <a:r>
              <a:rPr lang="cs-CZ" dirty="0"/>
              <a:t> </a:t>
            </a:r>
            <a:r>
              <a:rPr lang="cs-CZ" dirty="0" err="1"/>
              <a:t>frequently</a:t>
            </a:r>
            <a:r>
              <a:rPr lang="cs-CZ" dirty="0"/>
              <a:t> </a:t>
            </a:r>
            <a:r>
              <a:rPr lang="cs-CZ" dirty="0" err="1"/>
              <a:t>limits</a:t>
            </a:r>
            <a:r>
              <a:rPr lang="cs-CZ" dirty="0"/>
              <a:t> operability. </a:t>
            </a:r>
          </a:p>
          <a:p>
            <a:r>
              <a:rPr lang="cs-CZ" dirty="0" err="1"/>
              <a:t>Patients</a:t>
            </a:r>
            <a:r>
              <a:rPr lang="cs-CZ" dirty="0"/>
              <a:t> </a:t>
            </a:r>
            <a:r>
              <a:rPr lang="cs-CZ" dirty="0" err="1"/>
              <a:t>undergoing</a:t>
            </a:r>
            <a:r>
              <a:rPr lang="cs-CZ" dirty="0"/>
              <a:t> BPA </a:t>
            </a:r>
            <a:r>
              <a:rPr lang="cs-CZ" dirty="0" err="1"/>
              <a:t>demonstrate</a:t>
            </a:r>
            <a:r>
              <a:rPr lang="cs-CZ" dirty="0"/>
              <a:t> a </a:t>
            </a:r>
            <a:r>
              <a:rPr lang="cs-CZ" dirty="0" err="1"/>
              <a:t>significantly</a:t>
            </a:r>
            <a:r>
              <a:rPr lang="cs-CZ" dirty="0"/>
              <a:t> </a:t>
            </a:r>
            <a:r>
              <a:rPr lang="cs-CZ" dirty="0" err="1"/>
              <a:t>better</a:t>
            </a:r>
            <a:r>
              <a:rPr lang="cs-CZ" dirty="0"/>
              <a:t> </a:t>
            </a:r>
            <a:r>
              <a:rPr lang="cs-CZ" dirty="0" err="1"/>
              <a:t>prognosis</a:t>
            </a:r>
            <a:r>
              <a:rPr lang="cs-CZ" dirty="0"/>
              <a:t> </a:t>
            </a:r>
            <a:r>
              <a:rPr lang="cs-CZ" dirty="0" err="1"/>
              <a:t>compared</a:t>
            </a:r>
            <a:r>
              <a:rPr lang="cs-CZ" dirty="0"/>
              <a:t> </a:t>
            </a:r>
            <a:r>
              <a:rPr lang="cs-CZ" dirty="0" err="1"/>
              <a:t>with</a:t>
            </a:r>
            <a:r>
              <a:rPr lang="cs-CZ" dirty="0"/>
              <a:t> </a:t>
            </a:r>
            <a:r>
              <a:rPr lang="cs-CZ" dirty="0" err="1"/>
              <a:t>those</a:t>
            </a:r>
            <a:r>
              <a:rPr lang="cs-CZ" dirty="0"/>
              <a:t> </a:t>
            </a:r>
            <a:r>
              <a:rPr lang="cs-CZ" dirty="0" err="1"/>
              <a:t>managed</a:t>
            </a:r>
            <a:r>
              <a:rPr lang="cs-CZ" dirty="0"/>
              <a:t> </a:t>
            </a:r>
            <a:r>
              <a:rPr lang="cs-CZ" dirty="0" err="1"/>
              <a:t>conservatively</a:t>
            </a:r>
            <a:r>
              <a:rPr lang="cs-CZ" dirty="0"/>
              <a:t>. </a:t>
            </a:r>
          </a:p>
          <a:p>
            <a:r>
              <a:rPr lang="cs-CZ" dirty="0" err="1"/>
              <a:t>Compared</a:t>
            </a:r>
            <a:r>
              <a:rPr lang="cs-CZ" dirty="0"/>
              <a:t> </a:t>
            </a:r>
            <a:r>
              <a:rPr lang="cs-CZ" dirty="0" err="1"/>
              <a:t>with</a:t>
            </a:r>
            <a:r>
              <a:rPr lang="cs-CZ" dirty="0"/>
              <a:t> </a:t>
            </a:r>
            <a:r>
              <a:rPr lang="cs-CZ" dirty="0" err="1"/>
              <a:t>the</a:t>
            </a:r>
            <a:r>
              <a:rPr lang="cs-CZ" dirty="0"/>
              <a:t> </a:t>
            </a:r>
            <a:r>
              <a:rPr lang="cs-CZ" dirty="0" err="1"/>
              <a:t>historical</a:t>
            </a:r>
            <a:r>
              <a:rPr lang="cs-CZ" dirty="0"/>
              <a:t> </a:t>
            </a:r>
            <a:r>
              <a:rPr lang="cs-CZ" dirty="0" err="1"/>
              <a:t>cohort</a:t>
            </a:r>
            <a:r>
              <a:rPr lang="cs-CZ" dirty="0"/>
              <a:t>, a </a:t>
            </a:r>
            <a:r>
              <a:rPr lang="cs-CZ" dirty="0" err="1"/>
              <a:t>substantial</a:t>
            </a:r>
            <a:r>
              <a:rPr lang="cs-CZ" dirty="0"/>
              <a:t> </a:t>
            </a:r>
            <a:r>
              <a:rPr lang="cs-CZ" dirty="0" err="1"/>
              <a:t>increase</a:t>
            </a:r>
            <a:r>
              <a:rPr lang="cs-CZ" dirty="0"/>
              <a:t> in </a:t>
            </a:r>
            <a:r>
              <a:rPr lang="cs-CZ" dirty="0" err="1"/>
              <a:t>comorbidity</a:t>
            </a:r>
            <a:r>
              <a:rPr lang="cs-CZ" dirty="0"/>
              <a:t> </a:t>
            </a:r>
            <a:r>
              <a:rPr lang="cs-CZ" dirty="0" err="1"/>
              <a:t>burden</a:t>
            </a:r>
            <a:r>
              <a:rPr lang="cs-CZ" dirty="0"/>
              <a:t> </a:t>
            </a:r>
            <a:r>
              <a:rPr lang="cs-CZ" dirty="0" err="1"/>
              <a:t>was</a:t>
            </a:r>
            <a:r>
              <a:rPr lang="cs-CZ" dirty="0"/>
              <a:t> </a:t>
            </a:r>
            <a:r>
              <a:rPr lang="cs-CZ" dirty="0" err="1"/>
              <a:t>observed</a:t>
            </a:r>
            <a:r>
              <a:rPr lang="cs-CZ" dirty="0"/>
              <a:t>.</a:t>
            </a:r>
          </a:p>
          <a:p>
            <a:endParaRPr lang="en-GB" dirty="0"/>
          </a:p>
        </p:txBody>
      </p:sp>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lstStyle/>
          <a:p>
            <a:r>
              <a:rPr lang="en-GB" dirty="0"/>
              <a:t>Discussion</a:t>
            </a:r>
          </a:p>
        </p:txBody>
      </p:sp>
      <p:sp>
        <p:nvSpPr>
          <p:cNvPr id="4" name="Text Placeholder 3">
            <a:extLst>
              <a:ext uri="{FF2B5EF4-FFF2-40B4-BE49-F238E27FC236}">
                <a16:creationId xmlns:a16="http://schemas.microsoft.com/office/drawing/2014/main" id="{816F796C-8F0B-90F0-6846-6D9532E6C60D}"/>
              </a:ext>
            </a:extLst>
          </p:cNvPr>
          <p:cNvSpPr>
            <a:spLocks noGrp="1"/>
          </p:cNvSpPr>
          <p:nvPr>
            <p:ph type="body" sz="quarter" idx="10"/>
          </p:nvPr>
        </p:nvSpPr>
        <p:spPr/>
        <p:txBody>
          <a:bodyPr/>
          <a:lstStyle/>
          <a:p>
            <a:r>
              <a:rPr lang="cs-CZ" dirty="0" err="1"/>
              <a:t>Unpublished</a:t>
            </a:r>
            <a:r>
              <a:rPr lang="cs-CZ" dirty="0"/>
              <a:t> data</a:t>
            </a:r>
            <a:endParaRPr lang="en-GB" dirty="0"/>
          </a:p>
        </p:txBody>
      </p:sp>
    </p:spTree>
    <p:extLst>
      <p:ext uri="{BB962C8B-B14F-4D97-AF65-F5344CB8AC3E}">
        <p14:creationId xmlns:p14="http://schemas.microsoft.com/office/powerpoint/2010/main" val="108324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cs-CZ" dirty="0"/>
              <a:t>These </a:t>
            </a:r>
            <a:r>
              <a:rPr lang="cs-CZ" dirty="0" err="1"/>
              <a:t>findings</a:t>
            </a:r>
            <a:r>
              <a:rPr lang="cs-CZ" dirty="0"/>
              <a:t> </a:t>
            </a:r>
            <a:r>
              <a:rPr lang="cs-CZ" dirty="0" err="1"/>
              <a:t>indicate</a:t>
            </a:r>
            <a:r>
              <a:rPr lang="cs-CZ" dirty="0"/>
              <a:t> </a:t>
            </a:r>
            <a:r>
              <a:rPr lang="cs-CZ" dirty="0" err="1"/>
              <a:t>earlier</a:t>
            </a:r>
            <a:r>
              <a:rPr lang="cs-CZ" dirty="0"/>
              <a:t> </a:t>
            </a:r>
            <a:r>
              <a:rPr lang="cs-CZ" dirty="0" err="1"/>
              <a:t>diagnosis</a:t>
            </a:r>
            <a:r>
              <a:rPr lang="cs-CZ" dirty="0"/>
              <a:t> in </a:t>
            </a:r>
            <a:r>
              <a:rPr lang="cs-CZ" dirty="0" err="1"/>
              <a:t>the</a:t>
            </a:r>
            <a:r>
              <a:rPr lang="cs-CZ" dirty="0"/>
              <a:t> </a:t>
            </a:r>
            <a:r>
              <a:rPr lang="cs-CZ" dirty="0" err="1"/>
              <a:t>contemporary</a:t>
            </a:r>
            <a:r>
              <a:rPr lang="cs-CZ" dirty="0"/>
              <a:t> </a:t>
            </a:r>
            <a:r>
              <a:rPr lang="cs-CZ" dirty="0" err="1"/>
              <a:t>era</a:t>
            </a:r>
            <a:r>
              <a:rPr lang="cs-CZ" dirty="0"/>
              <a:t> </a:t>
            </a:r>
            <a:r>
              <a:rPr lang="cs-CZ" dirty="0" err="1"/>
              <a:t>of</a:t>
            </a:r>
            <a:r>
              <a:rPr lang="cs-CZ" dirty="0"/>
              <a:t> </a:t>
            </a:r>
            <a:r>
              <a:rPr lang="cs-CZ" dirty="0" err="1"/>
              <a:t>multimodal</a:t>
            </a:r>
            <a:r>
              <a:rPr lang="cs-CZ" dirty="0"/>
              <a:t> CTEPH management. </a:t>
            </a:r>
          </a:p>
          <a:p>
            <a:r>
              <a:rPr lang="cs-CZ" dirty="0" err="1"/>
              <a:t>However</a:t>
            </a:r>
            <a:r>
              <a:rPr lang="cs-CZ" dirty="0"/>
              <a:t>, </a:t>
            </a:r>
            <a:r>
              <a:rPr lang="cs-CZ" dirty="0" err="1"/>
              <a:t>the</a:t>
            </a:r>
            <a:r>
              <a:rPr lang="cs-CZ" dirty="0"/>
              <a:t> </a:t>
            </a:r>
            <a:r>
              <a:rPr lang="cs-CZ" dirty="0" err="1"/>
              <a:t>high</a:t>
            </a:r>
            <a:r>
              <a:rPr lang="cs-CZ" dirty="0"/>
              <a:t> and </a:t>
            </a:r>
            <a:r>
              <a:rPr lang="cs-CZ" dirty="0" err="1"/>
              <a:t>increasing</a:t>
            </a:r>
            <a:r>
              <a:rPr lang="cs-CZ" dirty="0"/>
              <a:t> </a:t>
            </a:r>
            <a:r>
              <a:rPr lang="cs-CZ" dirty="0" err="1"/>
              <a:t>burden</a:t>
            </a:r>
            <a:r>
              <a:rPr lang="cs-CZ" dirty="0"/>
              <a:t> </a:t>
            </a:r>
            <a:r>
              <a:rPr lang="cs-CZ" dirty="0" err="1"/>
              <a:t>of</a:t>
            </a:r>
            <a:r>
              <a:rPr lang="cs-CZ" dirty="0"/>
              <a:t> </a:t>
            </a:r>
            <a:r>
              <a:rPr lang="cs-CZ" dirty="0" err="1"/>
              <a:t>comorbidities</a:t>
            </a:r>
            <a:r>
              <a:rPr lang="cs-CZ" dirty="0"/>
              <a:t> </a:t>
            </a:r>
            <a:r>
              <a:rPr lang="cs-CZ" dirty="0" err="1"/>
              <a:t>remains</a:t>
            </a:r>
            <a:r>
              <a:rPr lang="cs-CZ" dirty="0"/>
              <a:t> a </a:t>
            </a:r>
            <a:r>
              <a:rPr lang="cs-CZ" dirty="0" err="1"/>
              <a:t>key</a:t>
            </a:r>
            <a:r>
              <a:rPr lang="cs-CZ" dirty="0"/>
              <a:t> determinant </a:t>
            </a:r>
            <a:r>
              <a:rPr lang="cs-CZ" dirty="0" err="1"/>
              <a:t>of</a:t>
            </a:r>
            <a:r>
              <a:rPr lang="cs-CZ" dirty="0"/>
              <a:t> </a:t>
            </a:r>
            <a:r>
              <a:rPr lang="cs-CZ" dirty="0" err="1"/>
              <a:t>prognosis</a:t>
            </a:r>
            <a:r>
              <a:rPr lang="cs-CZ" dirty="0"/>
              <a:t>, </a:t>
            </a:r>
            <a:r>
              <a:rPr lang="cs-CZ" dirty="0" err="1"/>
              <a:t>particularly</a:t>
            </a:r>
            <a:r>
              <a:rPr lang="cs-CZ" dirty="0"/>
              <a:t> </a:t>
            </a:r>
            <a:r>
              <a:rPr lang="cs-CZ" dirty="0" err="1"/>
              <a:t>among</a:t>
            </a:r>
            <a:r>
              <a:rPr lang="cs-CZ" dirty="0"/>
              <a:t> non-</a:t>
            </a:r>
            <a:r>
              <a:rPr lang="cs-CZ" dirty="0" err="1"/>
              <a:t>operated</a:t>
            </a:r>
            <a:r>
              <a:rPr lang="cs-CZ" dirty="0"/>
              <a:t> </a:t>
            </a:r>
            <a:r>
              <a:rPr lang="cs-CZ" dirty="0" err="1"/>
              <a:t>patients</a:t>
            </a:r>
            <a:r>
              <a:rPr lang="cs-CZ" dirty="0"/>
              <a:t>.</a:t>
            </a:r>
          </a:p>
          <a:p>
            <a:endParaRPr lang="en-GB"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r>
              <a:rPr lang="cs-CZ" dirty="0" err="1"/>
              <a:t>Unpublished</a:t>
            </a:r>
            <a:r>
              <a:rPr lang="cs-CZ" dirty="0"/>
              <a:t> data</a:t>
            </a:r>
            <a:endParaRPr lang="en-GB" dirty="0"/>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2.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customXml/itemProps3.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2026_abstract template</Template>
  <TotalTime>20</TotalTime>
  <Words>709</Words>
  <Application>Microsoft Office PowerPoint</Application>
  <PresentationFormat>Širokoúhlá obrazovka</PresentationFormat>
  <Paragraphs>42</Paragraphs>
  <Slides>7</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7</vt:i4>
      </vt:variant>
    </vt:vector>
  </HeadingPairs>
  <TitlesOfParts>
    <vt:vector size="10" baseType="lpstr">
      <vt:lpstr>Arial</vt:lpstr>
      <vt:lpstr>Calibri</vt:lpstr>
      <vt:lpstr>ICC 2021</vt:lpstr>
      <vt:lpstr>Prezentace aplikace PowerPoint</vt:lpstr>
      <vt:lpstr>Clinical characteristics and long-term survival of CTEPH patients treated with multimodal therapy - data from nationwide database </vt:lpstr>
      <vt:lpstr>Introduction</vt:lpstr>
      <vt:lpstr>Methods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Miksová Lucie, MUDr.</dc:creator>
  <cp:lastModifiedBy>Miksová Lucie, MUDr.</cp:lastModifiedBy>
  <cp:revision>2</cp:revision>
  <dcterms:created xsi:type="dcterms:W3CDTF">2026-03-10T21:18:24Z</dcterms:created>
  <dcterms:modified xsi:type="dcterms:W3CDTF">2026-03-11T21:21:00Z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y fmtid="{D5CDD505-2E9C-101B-9397-08002B2CF9AE}" pid="14" name="MSIP_Label_2063cd7f-2d21-486a-9f29-9c1683fdd175_Enabled">
    <vt:lpwstr>true</vt:lpwstr>
  </property>
  <property fmtid="{D5CDD505-2E9C-101B-9397-08002B2CF9AE}" pid="15" name="MSIP_Label_2063cd7f-2d21-486a-9f29-9c1683fdd175_SetDate">
    <vt:lpwstr>2026-03-10T21:18:32Z</vt:lpwstr>
  </property>
  <property fmtid="{D5CDD505-2E9C-101B-9397-08002B2CF9AE}" pid="16" name="MSIP_Label_2063cd7f-2d21-486a-9f29-9c1683fdd175_Method">
    <vt:lpwstr>Standard</vt:lpwstr>
  </property>
  <property fmtid="{D5CDD505-2E9C-101B-9397-08002B2CF9AE}" pid="17" name="MSIP_Label_2063cd7f-2d21-486a-9f29-9c1683fdd175_Name">
    <vt:lpwstr>2063cd7f-2d21-486a-9f29-9c1683fdd175</vt:lpwstr>
  </property>
  <property fmtid="{D5CDD505-2E9C-101B-9397-08002B2CF9AE}" pid="18" name="MSIP_Label_2063cd7f-2d21-486a-9f29-9c1683fdd175_SiteId">
    <vt:lpwstr>0f277086-d4e0-4971-bc1a-bbc5df0eb246</vt:lpwstr>
  </property>
  <property fmtid="{D5CDD505-2E9C-101B-9397-08002B2CF9AE}" pid="19" name="MSIP_Label_2063cd7f-2d21-486a-9f29-9c1683fdd175_ActionId">
    <vt:lpwstr>5541f8c8-2825-45bb-8d15-6fb2f3d2788a</vt:lpwstr>
  </property>
  <property fmtid="{D5CDD505-2E9C-101B-9397-08002B2CF9AE}" pid="20" name="MSIP_Label_2063cd7f-2d21-486a-9f29-9c1683fdd175_ContentBits">
    <vt:lpwstr>0</vt:lpwstr>
  </property>
  <property fmtid="{D5CDD505-2E9C-101B-9397-08002B2CF9AE}" pid="21" name="MSIP_Label_2063cd7f-2d21-486a-9f29-9c1683fdd175_Tag">
    <vt:lpwstr>10, 3, 0, 1</vt:lpwstr>
  </property>
</Properties>
</file>