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B92CF1-40BD-42A7-9D51-03A0DB6BC2A6}" v="33" dt="2026-03-15T22:00:43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24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imantė Hoppenot" userId="897bc782c205bf27" providerId="LiveId" clId="{ECEBC1C0-4C27-4012-ADE0-DC7BB9D14950}"/>
    <pc:docChg chg="undo custSel modSld">
      <pc:chgData name="Deimantė Hoppenot" userId="897bc782c205bf27" providerId="LiveId" clId="{ECEBC1C0-4C27-4012-ADE0-DC7BB9D14950}" dt="2026-03-15T22:05:01.256" v="611" actId="20577"/>
      <pc:docMkLst>
        <pc:docMk/>
      </pc:docMkLst>
      <pc:sldChg chg="modSp mod">
        <pc:chgData name="Deimantė Hoppenot" userId="897bc782c205bf27" providerId="LiveId" clId="{ECEBC1C0-4C27-4012-ADE0-DC7BB9D14950}" dt="2026-03-15T22:05:01.256" v="611" actId="20577"/>
        <pc:sldMkLst>
          <pc:docMk/>
          <pc:sldMk cId="3920440479" sldId="259"/>
        </pc:sldMkLst>
        <pc:spChg chg="mod">
          <ac:chgData name="Deimantė Hoppenot" userId="897bc782c205bf27" providerId="LiveId" clId="{ECEBC1C0-4C27-4012-ADE0-DC7BB9D14950}" dt="2026-03-15T22:05:01.256" v="611" actId="20577"/>
          <ac:spMkLst>
            <pc:docMk/>
            <pc:sldMk cId="3920440479" sldId="259"/>
            <ac:spMk id="2" creationId="{FDEFE197-C596-2577-6D4E-E24792135B7B}"/>
          </ac:spMkLst>
        </pc:spChg>
      </pc:sldChg>
      <pc:sldChg chg="modSp mod">
        <pc:chgData name="Deimantė Hoppenot" userId="897bc782c205bf27" providerId="LiveId" clId="{ECEBC1C0-4C27-4012-ADE0-DC7BB9D14950}" dt="2026-03-15T21:58:40.498" v="572" actId="113"/>
        <pc:sldMkLst>
          <pc:docMk/>
          <pc:sldMk cId="2718190542" sldId="260"/>
        </pc:sldMkLst>
        <pc:spChg chg="mod">
          <ac:chgData name="Deimantė Hoppenot" userId="897bc782c205bf27" providerId="LiveId" clId="{ECEBC1C0-4C27-4012-ADE0-DC7BB9D14950}" dt="2026-03-15T21:58:40.498" v="572" actId="113"/>
          <ac:spMkLst>
            <pc:docMk/>
            <pc:sldMk cId="2718190542" sldId="260"/>
            <ac:spMk id="2" creationId="{7FA141CE-FA6E-E54B-3DBB-A899B2566374}"/>
          </ac:spMkLst>
        </pc:spChg>
        <pc:spChg chg="mod">
          <ac:chgData name="Deimantė Hoppenot" userId="897bc782c205bf27" providerId="LiveId" clId="{ECEBC1C0-4C27-4012-ADE0-DC7BB9D14950}" dt="2026-03-15T21:54:33.091" v="544"/>
          <ac:spMkLst>
            <pc:docMk/>
            <pc:sldMk cId="2718190542" sldId="260"/>
            <ac:spMk id="4" creationId="{815E5AAC-B70B-2BDB-E8C3-A8E9E4BD0401}"/>
          </ac:spMkLst>
        </pc:spChg>
      </pc:sldChg>
      <pc:sldChg chg="delSp modSp mod">
        <pc:chgData name="Deimantė Hoppenot" userId="897bc782c205bf27" providerId="LiveId" clId="{ECEBC1C0-4C27-4012-ADE0-DC7BB9D14950}" dt="2026-03-15T22:01:28.527" v="603" actId="478"/>
        <pc:sldMkLst>
          <pc:docMk/>
          <pc:sldMk cId="1415613660" sldId="261"/>
        </pc:sldMkLst>
        <pc:spChg chg="mod">
          <ac:chgData name="Deimantė Hoppenot" userId="897bc782c205bf27" providerId="LiveId" clId="{ECEBC1C0-4C27-4012-ADE0-DC7BB9D14950}" dt="2026-03-15T22:00:54.847" v="601" actId="20577"/>
          <ac:spMkLst>
            <pc:docMk/>
            <pc:sldMk cId="1415613660" sldId="261"/>
            <ac:spMk id="2" creationId="{70548C2F-52F7-7704-EF05-ED7A76537383}"/>
          </ac:spMkLst>
        </pc:spChg>
        <pc:spChg chg="del">
          <ac:chgData name="Deimantė Hoppenot" userId="897bc782c205bf27" providerId="LiveId" clId="{ECEBC1C0-4C27-4012-ADE0-DC7BB9D14950}" dt="2026-03-15T22:01:28.527" v="603" actId="478"/>
          <ac:spMkLst>
            <pc:docMk/>
            <pc:sldMk cId="1415613660" sldId="261"/>
            <ac:spMk id="4" creationId="{209CFF77-6B84-D0B6-874F-07E58769C54E}"/>
          </ac:spMkLst>
        </pc:spChg>
      </pc:sldChg>
      <pc:sldChg chg="delSp modSp mod">
        <pc:chgData name="Deimantė Hoppenot" userId="897bc782c205bf27" providerId="LiveId" clId="{ECEBC1C0-4C27-4012-ADE0-DC7BB9D14950}" dt="2026-03-15T22:01:24.219" v="602" actId="478"/>
        <pc:sldMkLst>
          <pc:docMk/>
          <pc:sldMk cId="2982354140" sldId="262"/>
        </pc:sldMkLst>
        <pc:spChg chg="mod">
          <ac:chgData name="Deimantė Hoppenot" userId="897bc782c205bf27" providerId="LiveId" clId="{ECEBC1C0-4C27-4012-ADE0-DC7BB9D14950}" dt="2026-03-15T21:36:44.721" v="424" actId="20577"/>
          <ac:spMkLst>
            <pc:docMk/>
            <pc:sldMk cId="2982354140" sldId="262"/>
            <ac:spMk id="2" creationId="{BA7A76E5-EFCD-8593-7B99-C781B445363F}"/>
          </ac:spMkLst>
        </pc:spChg>
        <pc:spChg chg="del">
          <ac:chgData name="Deimantė Hoppenot" userId="897bc782c205bf27" providerId="LiveId" clId="{ECEBC1C0-4C27-4012-ADE0-DC7BB9D14950}" dt="2026-03-15T22:01:24.219" v="602" actId="478"/>
          <ac:spMkLst>
            <pc:docMk/>
            <pc:sldMk cId="2982354140" sldId="262"/>
            <ac:spMk id="4" creationId="{2011D4D8-3542-E48C-9B23-E5C0DCD73A0D}"/>
          </ac:spMkLst>
        </pc:spChg>
      </pc:sldChg>
      <pc:sldChg chg="modSp mod">
        <pc:chgData name="Deimantė Hoppenot" userId="897bc782c205bf27" providerId="LiveId" clId="{ECEBC1C0-4C27-4012-ADE0-DC7BB9D14950}" dt="2026-03-15T21:52:17.934" v="525"/>
        <pc:sldMkLst>
          <pc:docMk/>
          <pc:sldMk cId="1083242261" sldId="263"/>
        </pc:sldMkLst>
        <pc:spChg chg="mod">
          <ac:chgData name="Deimantė Hoppenot" userId="897bc782c205bf27" providerId="LiveId" clId="{ECEBC1C0-4C27-4012-ADE0-DC7BB9D14950}" dt="2026-03-15T21:50:57.367" v="511" actId="14100"/>
          <ac:spMkLst>
            <pc:docMk/>
            <pc:sldMk cId="1083242261" sldId="263"/>
            <ac:spMk id="2" creationId="{C07CCBFD-1546-2788-C7C5-C99662EAB847}"/>
          </ac:spMkLst>
        </pc:spChg>
        <pc:spChg chg="mod">
          <ac:chgData name="Deimantė Hoppenot" userId="897bc782c205bf27" providerId="LiveId" clId="{ECEBC1C0-4C27-4012-ADE0-DC7BB9D14950}" dt="2026-03-15T21:52:17.934" v="525"/>
          <ac:spMkLst>
            <pc:docMk/>
            <pc:sldMk cId="1083242261" sldId="263"/>
            <ac:spMk id="4" creationId="{816F796C-8F0B-90F0-6846-6D9532E6C60D}"/>
          </ac:spMkLst>
        </pc:spChg>
      </pc:sldChg>
      <pc:sldChg chg="addSp delSp modSp mod">
        <pc:chgData name="Deimantė Hoppenot" userId="897bc782c205bf27" providerId="LiveId" clId="{ECEBC1C0-4C27-4012-ADE0-DC7BB9D14950}" dt="2026-03-15T21:44:28.051" v="471" actId="113"/>
        <pc:sldMkLst>
          <pc:docMk/>
          <pc:sldMk cId="3338898105" sldId="264"/>
        </pc:sldMkLst>
        <pc:spChg chg="mod">
          <ac:chgData name="Deimantė Hoppenot" userId="897bc782c205bf27" providerId="LiveId" clId="{ECEBC1C0-4C27-4012-ADE0-DC7BB9D14950}" dt="2026-03-15T21:44:28.051" v="471" actId="113"/>
          <ac:spMkLst>
            <pc:docMk/>
            <pc:sldMk cId="3338898105" sldId="264"/>
            <ac:spMk id="2" creationId="{B568D00B-498B-C309-6337-14276B7AD27F}"/>
          </ac:spMkLst>
        </pc:spChg>
        <pc:spChg chg="add del">
          <ac:chgData name="Deimantė Hoppenot" userId="897bc782c205bf27" providerId="LiveId" clId="{ECEBC1C0-4C27-4012-ADE0-DC7BB9D14950}" dt="2026-03-15T21:25:01.418" v="130" actId="478"/>
          <ac:spMkLst>
            <pc:docMk/>
            <pc:sldMk cId="3338898105" sldId="264"/>
            <ac:spMk id="4" creationId="{1D44CB11-9856-B12A-1A07-ED664FF656B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03/15/2026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FF9900"/>
              </a:buClr>
            </a:pPr>
            <a:r>
              <a:rPr lang="en-US"/>
              <a:t>Second level</a:t>
            </a:r>
          </a:p>
          <a:p>
            <a:pPr lvl="2">
              <a:buClr>
                <a:srgbClr val="FF9900"/>
              </a:buClr>
            </a:pPr>
            <a:r>
              <a:rPr lang="en-US"/>
              <a:t>Third level</a:t>
            </a:r>
          </a:p>
          <a:p>
            <a:pPr lvl="3">
              <a:buClr>
                <a:srgbClr val="FF9900"/>
              </a:buClr>
            </a:pPr>
            <a:r>
              <a:rPr lang="en-US"/>
              <a:t>Fourth level</a:t>
            </a:r>
          </a:p>
          <a:p>
            <a:pPr lvl="4">
              <a:buClr>
                <a:srgbClr val="FF9900"/>
              </a:buClr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Abstract template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err="1"/>
              <a:t>Deimant</a:t>
            </a:r>
            <a:r>
              <a:rPr lang="lt-LT" sz="2200" dirty="0"/>
              <a:t>e Hoppenot,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Pulmonology</a:t>
            </a:r>
            <a:endParaRPr lang="en-GB" sz="2200" baseline="30000" dirty="0"/>
          </a:p>
          <a:p>
            <a:r>
              <a:rPr lang="lt-LT" sz="2200" dirty="0"/>
              <a:t>Ieva Dimienė</a:t>
            </a:r>
            <a:r>
              <a:rPr lang="en-GB" sz="2200" dirty="0"/>
              <a:t>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Pulmonology </a:t>
            </a:r>
            <a:endParaRPr lang="lt-LT" sz="2200" dirty="0"/>
          </a:p>
          <a:p>
            <a:r>
              <a:rPr lang="lt-LT" sz="2200" dirty="0"/>
              <a:t>Juste Siderkeviciute,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</a:p>
          <a:p>
            <a:r>
              <a:rPr lang="lt-LT" sz="2200" dirty="0"/>
              <a:t>Rasa Ordiene,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</a:t>
            </a:r>
            <a:r>
              <a:rPr lang="lt-LT" sz="2200" dirty="0"/>
              <a:t>Cardiology</a:t>
            </a:r>
          </a:p>
          <a:p>
            <a:r>
              <a:rPr lang="lt-LT" sz="2200" dirty="0"/>
              <a:t>Paulius Bucius,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</a:t>
            </a:r>
            <a:r>
              <a:rPr lang="lt-LT" sz="2200" dirty="0"/>
              <a:t>Cardiology</a:t>
            </a:r>
          </a:p>
          <a:p>
            <a:r>
              <a:rPr lang="lt-LT" sz="2200" dirty="0"/>
              <a:t>Gintare Neverauskaite-Piliponiene,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</a:t>
            </a:r>
            <a:r>
              <a:rPr lang="lt-LT" sz="2200" dirty="0"/>
              <a:t>Cardiology</a:t>
            </a:r>
          </a:p>
          <a:p>
            <a:r>
              <a:rPr lang="lt-LT" sz="2200" dirty="0"/>
              <a:t>Egle Ereminiene,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 dirty="0"/>
              <a:t>s</a:t>
            </a:r>
            <a:r>
              <a:rPr lang="en-US" sz="2200" dirty="0"/>
              <a:t>, Department of </a:t>
            </a:r>
            <a:r>
              <a:rPr lang="lt-LT" sz="2200" dirty="0"/>
              <a:t>Cardiology</a:t>
            </a:r>
          </a:p>
          <a:p>
            <a:r>
              <a:rPr lang="lt-LT" sz="2200" dirty="0"/>
              <a:t>Skaidrius Miliauskas, </a:t>
            </a:r>
            <a:r>
              <a:rPr lang="en-US" sz="2200" dirty="0"/>
              <a:t>Lithuanian University of </a:t>
            </a:r>
            <a:r>
              <a:rPr lang="lt-LT" sz="2200" dirty="0"/>
              <a:t>H</a:t>
            </a:r>
            <a:r>
              <a:rPr lang="en-US" sz="2200" dirty="0" err="1"/>
              <a:t>ealth</a:t>
            </a:r>
            <a:r>
              <a:rPr lang="en-US" sz="2200" dirty="0"/>
              <a:t> Science</a:t>
            </a:r>
            <a:r>
              <a:rPr lang="lt-LT" sz="2200"/>
              <a:t>s</a:t>
            </a:r>
            <a:r>
              <a:rPr lang="en-US" sz="2200"/>
              <a:t>, </a:t>
            </a:r>
            <a:r>
              <a:rPr lang="en-US" sz="2200" dirty="0"/>
              <a:t>Department of Pulmonology</a:t>
            </a:r>
            <a:endParaRPr lang="lt-LT" sz="2200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" y="0"/>
            <a:ext cx="10125739" cy="1232726"/>
          </a:xfrm>
        </p:spPr>
        <p:txBody>
          <a:bodyPr>
            <a:noAutofit/>
          </a:bodyPr>
          <a:lstStyle/>
          <a:p>
            <a:pPr algn="just"/>
            <a:r>
              <a:rPr lang="en-US" sz="2500" dirty="0"/>
              <a:t>Improvement in forward-flow hemodynamics after staged balloon pulmonary angioplasty in chronic thromboembolic pulmonary hypertension: a single-</a:t>
            </a:r>
            <a:r>
              <a:rPr lang="en-US" sz="2500" dirty="0" err="1"/>
              <a:t>centre</a:t>
            </a:r>
            <a:r>
              <a:rPr lang="en-US" sz="2500" dirty="0"/>
              <a:t> experience</a:t>
            </a:r>
            <a:endParaRPr lang="en-GB" sz="25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F6B2D-C8A7-6E4E-CC3B-60EC683838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Balloon pulmonary angioplasty (BPA) is an established treatment option for patients with inoperable chronic thromboembolic pulmonary hypertension (CTEPH) and for selected patients with persistent pulmonary hypertension after pulmonary endarterectomy (PEA).</a:t>
            </a:r>
          </a:p>
          <a:p>
            <a:r>
              <a:rPr lang="en-US" dirty="0"/>
              <a:t>We evaluated real-world hemodynamic, gas exchange-related and clinical changes after staged BPA in a single-</a:t>
            </a:r>
            <a:r>
              <a:rPr lang="en-US" dirty="0" err="1"/>
              <a:t>centre</a:t>
            </a:r>
            <a:r>
              <a:rPr lang="en-US" dirty="0"/>
              <a:t> cohort at the Hospital of Lithuanian University of Health Sciences Kauno </a:t>
            </a:r>
            <a:r>
              <a:rPr lang="en-US" dirty="0" err="1"/>
              <a:t>Klinikos</a:t>
            </a:r>
            <a:r>
              <a:rPr lang="en-US" dirty="0"/>
              <a:t>. Currently, 1–2 BPA procedures are performed weekly.</a:t>
            </a:r>
          </a:p>
          <a:p>
            <a:r>
              <a:rPr lang="en-US" dirty="0"/>
              <a:t>The BPA program was initiated in 2024 at our institution, requiring multidisciplinary preparation and extensive discussion to fully implement the program.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586985"/>
            <a:ext cx="9662477" cy="905890"/>
          </a:xfrm>
        </p:spPr>
        <p:txBody>
          <a:bodyPr/>
          <a:lstStyle/>
          <a:p>
            <a:r>
              <a:rPr lang="lt-LT" dirty="0"/>
              <a:t>1. </a:t>
            </a:r>
            <a:r>
              <a:rPr lang="en-US" dirty="0"/>
              <a:t>Humbert M, et al. 2022 ESC/ERS guidelines for the diagnosis and treatment of pulmonary hypertension. </a:t>
            </a:r>
            <a:r>
              <a:rPr lang="en-US" dirty="0" err="1"/>
              <a:t>Eur</a:t>
            </a:r>
            <a:r>
              <a:rPr lang="en-US" dirty="0"/>
              <a:t> Respir J 2023</a:t>
            </a:r>
            <a:r>
              <a:rPr lang="lt-LT" dirty="0"/>
              <a:t>. 2. </a:t>
            </a:r>
            <a:r>
              <a:rPr lang="en-US" dirty="0"/>
              <a:t>Delcroix M</a:t>
            </a:r>
            <a:r>
              <a:rPr lang="lt-LT" dirty="0"/>
              <a:t> et al. </a:t>
            </a:r>
            <a:r>
              <a:rPr lang="en-US" dirty="0"/>
              <a:t>Chronic thromboembolic pulmonary hypertension: </a:t>
            </a:r>
            <a:r>
              <a:rPr lang="en-US" dirty="0" err="1"/>
              <a:t>realising</a:t>
            </a:r>
            <a:r>
              <a:rPr lang="en-US" dirty="0"/>
              <a:t> the potential of multimodal management. Lancet Respir Med. 2023</a:t>
            </a:r>
            <a:r>
              <a:rPr lang="lt-LT" dirty="0"/>
              <a:t> 3. </a:t>
            </a:r>
            <a:r>
              <a:rPr lang="en-US" dirty="0"/>
              <a:t>Delcroix M</a:t>
            </a:r>
            <a:r>
              <a:rPr lang="lt-LT" dirty="0"/>
              <a:t> et al. </a:t>
            </a:r>
            <a:r>
              <a:rPr lang="en-US" dirty="0"/>
              <a:t>RS statement on chronic thromboembolic pulmonary hypertension. </a:t>
            </a:r>
            <a:r>
              <a:rPr lang="en-US" dirty="0" err="1"/>
              <a:t>Eur</a:t>
            </a:r>
            <a:r>
              <a:rPr lang="en-US" dirty="0"/>
              <a:t> Respir J. 2021 </a:t>
            </a:r>
            <a:r>
              <a:rPr lang="lt-LT" dirty="0"/>
              <a:t>4. </a:t>
            </a:r>
            <a:r>
              <a:rPr lang="en-US" dirty="0"/>
              <a:t>Lang IM</a:t>
            </a:r>
            <a:r>
              <a:rPr lang="lt-LT" dirty="0"/>
              <a:t> et al. </a:t>
            </a:r>
            <a:r>
              <a:rPr lang="en-US" dirty="0"/>
              <a:t>Balloon pulmonary angioplasty for chronic thromboembolic pulmonary hypertension: a clinical consensus statement of the ESC working group on pulmonary circulation and right ventricular function. </a:t>
            </a:r>
            <a:r>
              <a:rPr lang="en-US" dirty="0" err="1"/>
              <a:t>Eur</a:t>
            </a:r>
            <a:r>
              <a:rPr lang="en-US" dirty="0"/>
              <a:t> Heart J. 2023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performed a retrospective analysis of consecutive patients with CTEPH undergoing BPA in a pulmonary hypertension </a:t>
            </a:r>
            <a:r>
              <a:rPr lang="en-US" dirty="0" err="1"/>
              <a:t>centre</a:t>
            </a:r>
            <a:r>
              <a:rPr lang="en-US" dirty="0"/>
              <a:t> at the Hospital of Lithuanian University of Health Sciences Kauno </a:t>
            </a:r>
            <a:r>
              <a:rPr lang="en-US" dirty="0" err="1"/>
              <a:t>Klinikos</a:t>
            </a:r>
            <a:r>
              <a:rPr lang="en-US" dirty="0"/>
              <a:t>.</a:t>
            </a:r>
          </a:p>
          <a:p>
            <a:r>
              <a:rPr lang="en-US" dirty="0"/>
              <a:t>Demographic, invasive hemodynamic, echocardiographic, biomarker and functional data were extracted from the institutional database.</a:t>
            </a:r>
          </a:p>
          <a:p>
            <a:r>
              <a:rPr lang="en-US" dirty="0"/>
              <a:t>Because follow-up timepoints were heterogeneous, paired analyses were performed between baseline and the latest available post-BPA assessment for each variable.</a:t>
            </a:r>
          </a:p>
          <a:p>
            <a:r>
              <a:rPr lang="en-US" dirty="0"/>
              <a:t>Given the small sample size and non-normal distribution, exploratory paired non-parametric testing was used (SPSS software).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total of 23 patients underwent 49 BPA sessions. Mean age was 65.9 ± 13.1 years, and 52% were male. Baseline mean pulmonary artery pressure was 43.1 ± 13.8 mmHg. In patients with paired follow-up data, BPA was associated with a significant increase in cardiac output from 3.3 to 4.9 L/min (n=1</a:t>
            </a:r>
            <a:r>
              <a:rPr lang="lt-LT" dirty="0"/>
              <a:t>8</a:t>
            </a:r>
            <a:r>
              <a:rPr lang="en-US" dirty="0"/>
              <a:t>, p=0.011), cardiac index from 1.74 to 2.47 L/min/m² (n=1</a:t>
            </a:r>
            <a:r>
              <a:rPr lang="lt-LT" dirty="0"/>
              <a:t>8</a:t>
            </a:r>
            <a:r>
              <a:rPr lang="en-US" dirty="0"/>
              <a:t>, p=0.019), and mixed venous pulmonary arterial oxygen saturation from 60.0% to 66.7% (n=1</a:t>
            </a:r>
            <a:r>
              <a:rPr lang="lt-LT" dirty="0"/>
              <a:t>8</a:t>
            </a:r>
            <a:r>
              <a:rPr lang="en-US" dirty="0"/>
              <a:t>, p=0.027). TR velocity decreased from 3.6 to 3.4 m/s (n=</a:t>
            </a:r>
            <a:r>
              <a:rPr lang="lt-LT" dirty="0"/>
              <a:t>15</a:t>
            </a:r>
            <a:r>
              <a:rPr lang="en-US" dirty="0"/>
              <a:t>, p=0.047). Pulmonary vascular resistance showed a favorable numerical reduction from 10.0 to 7.0 Wood units (n=1</a:t>
            </a:r>
            <a:r>
              <a:rPr lang="lt-LT" dirty="0"/>
              <a:t>8</a:t>
            </a:r>
            <a:r>
              <a:rPr lang="en-US" dirty="0"/>
              <a:t>, p=0.</a:t>
            </a:r>
            <a:r>
              <a:rPr lang="lt-LT" dirty="0"/>
              <a:t>094</a:t>
            </a:r>
            <a:r>
              <a:rPr lang="en-US" dirty="0"/>
              <a:t>), while DLCO increased from 68% to 7</a:t>
            </a:r>
            <a:r>
              <a:rPr lang="lt-LT" dirty="0"/>
              <a:t>2</a:t>
            </a:r>
            <a:r>
              <a:rPr lang="en-US" dirty="0"/>
              <a:t>% (n=1</a:t>
            </a:r>
            <a:r>
              <a:rPr lang="lt-LT" dirty="0"/>
              <a:t>5</a:t>
            </a:r>
            <a:r>
              <a:rPr lang="en-US" dirty="0"/>
              <a:t>, p=0.09</a:t>
            </a:r>
            <a:r>
              <a:rPr lang="lt-LT" dirty="0"/>
              <a:t>2</a:t>
            </a:r>
            <a:r>
              <a:rPr lang="en-US" dirty="0"/>
              <a:t>). No clear paired reduction in mean pulmonary artery pressure was observed in the available dataset.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CCBFD-1546-2788-C7C5-C99662EAB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161288"/>
            <a:ext cx="11522075" cy="4750523"/>
          </a:xfrm>
        </p:spPr>
        <p:txBody>
          <a:bodyPr/>
          <a:lstStyle/>
          <a:p>
            <a:pPr marL="0" indent="0">
              <a:buNone/>
            </a:pPr>
            <a:r>
              <a:rPr lang="lt-LT" sz="2300" dirty="0"/>
              <a:t>Our data</a:t>
            </a:r>
          </a:p>
          <a:p>
            <a:r>
              <a:rPr lang="en-US" sz="2300" dirty="0"/>
              <a:t>Staged BPA was associated with significant improvement in forward-flow hemodynamics, particularly cardiac output and cardiac index.</a:t>
            </a:r>
          </a:p>
          <a:p>
            <a:r>
              <a:rPr lang="en-US" sz="2300" dirty="0"/>
              <a:t>Increased mixed venous oxygen saturation suggests improved pulmonary perfusion and oxygen delivery.</a:t>
            </a:r>
          </a:p>
          <a:p>
            <a:r>
              <a:rPr lang="en-US" sz="2300" dirty="0"/>
              <a:t>Hemodynamic improvement may occur even without large reductions in </a:t>
            </a:r>
            <a:r>
              <a:rPr lang="en-US" sz="2300" dirty="0" err="1"/>
              <a:t>mPAP</a:t>
            </a:r>
            <a:r>
              <a:rPr lang="en-US" sz="2300" dirty="0"/>
              <a:t>.</a:t>
            </a:r>
          </a:p>
          <a:p>
            <a:pPr marL="0" indent="0">
              <a:buNone/>
            </a:pPr>
            <a:r>
              <a:rPr lang="en-US" sz="2300" dirty="0"/>
              <a:t>Previous BPA studies have demonstrated:</a:t>
            </a:r>
          </a:p>
          <a:p>
            <a:r>
              <a:rPr lang="en-US" sz="2300" dirty="0"/>
              <a:t>reduction in PVR and </a:t>
            </a:r>
            <a:r>
              <a:rPr lang="en-US" sz="2300" dirty="0" err="1"/>
              <a:t>mPAP</a:t>
            </a:r>
            <a:endParaRPr lang="en-US" sz="2300" dirty="0"/>
          </a:p>
          <a:p>
            <a:r>
              <a:rPr lang="en-US" sz="2300" dirty="0"/>
              <a:t>improvement in exercise capacity</a:t>
            </a:r>
          </a:p>
          <a:p>
            <a:r>
              <a:rPr lang="en-US" sz="2300" dirty="0"/>
              <a:t>improved right ventricular function</a:t>
            </a:r>
          </a:p>
          <a:p>
            <a:pPr marL="0" indent="0">
              <a:buNone/>
            </a:pPr>
            <a:r>
              <a:rPr lang="en-US" sz="2300" dirty="0"/>
              <a:t>Our results support these findings, highlighting improvement in perfusion-related hemodynamics.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F796C-8F0B-90F0-6846-6D9532E6C6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6199632"/>
            <a:ext cx="9982800" cy="384682"/>
          </a:xfrm>
        </p:spPr>
        <p:txBody>
          <a:bodyPr/>
          <a:lstStyle/>
          <a:p>
            <a:r>
              <a:rPr lang="lt-LT" dirty="0"/>
              <a:t>1. </a:t>
            </a:r>
            <a:r>
              <a:rPr lang="en-US" dirty="0"/>
              <a:t>Humbert M, et al. 2022 ESC/ERS guidelines for the diagnosis and treatment of pulmonary hypertension. </a:t>
            </a:r>
            <a:r>
              <a:rPr lang="en-US" dirty="0" err="1"/>
              <a:t>Eur</a:t>
            </a:r>
            <a:r>
              <a:rPr lang="en-US" dirty="0"/>
              <a:t> Respir J 2023</a:t>
            </a:r>
            <a:r>
              <a:rPr lang="lt-LT" dirty="0"/>
              <a:t>. 2. </a:t>
            </a:r>
            <a:r>
              <a:rPr lang="en-US" dirty="0"/>
              <a:t>Kim NH</a:t>
            </a:r>
            <a:r>
              <a:rPr lang="lt-LT" dirty="0"/>
              <a:t> et al. </a:t>
            </a:r>
            <a:r>
              <a:rPr lang="en-US" dirty="0"/>
              <a:t>Chronic thromboembolic pulmonary disease. </a:t>
            </a:r>
            <a:r>
              <a:rPr lang="en-US" dirty="0" err="1"/>
              <a:t>Eur</a:t>
            </a:r>
            <a:r>
              <a:rPr lang="en-US" dirty="0"/>
              <a:t> Respir J. 2024</a:t>
            </a:r>
            <a:r>
              <a:rPr lang="lt-LT" dirty="0"/>
              <a:t>, 3. </a:t>
            </a:r>
            <a:r>
              <a:rPr lang="en-US" dirty="0"/>
              <a:t>Delcroix M</a:t>
            </a:r>
            <a:r>
              <a:rPr lang="lt-LT" dirty="0"/>
              <a:t> et al. </a:t>
            </a:r>
            <a:r>
              <a:rPr lang="en-US" dirty="0"/>
              <a:t>Chronic thromboembolic pulmonary hypertension: </a:t>
            </a:r>
            <a:r>
              <a:rPr lang="en-US" dirty="0" err="1"/>
              <a:t>realising</a:t>
            </a:r>
            <a:r>
              <a:rPr lang="en-US" dirty="0"/>
              <a:t> the potential of multimodal management. Lancet Respir Med. 2023</a:t>
            </a:r>
            <a:r>
              <a:rPr lang="lt-LT" dirty="0"/>
              <a:t> 4. </a:t>
            </a:r>
            <a:r>
              <a:rPr lang="en-US" dirty="0"/>
              <a:t>Delcroix M</a:t>
            </a:r>
            <a:r>
              <a:rPr lang="lt-LT" dirty="0"/>
              <a:t> et al. </a:t>
            </a:r>
            <a:r>
              <a:rPr lang="en-US" dirty="0"/>
              <a:t>RS statement on chronic thromboembolic pulmonary hypertension. </a:t>
            </a:r>
            <a:r>
              <a:rPr lang="en-US" dirty="0" err="1"/>
              <a:t>Eur</a:t>
            </a:r>
            <a:r>
              <a:rPr lang="en-US" dirty="0"/>
              <a:t> Respir J. 2021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this real-world single-</a:t>
            </a:r>
            <a:r>
              <a:rPr lang="en-US" dirty="0" err="1"/>
              <a:t>centre</a:t>
            </a:r>
            <a:r>
              <a:rPr lang="en-US" dirty="0"/>
              <a:t> CTEPH cohort, staged BPA was associated with significant improvement in forward-flow hemodynamics and perfusion-related parameters, particularly cardiac output, cardiac index and mixed venous oxygen saturation. These findings support the clinical value of BPA in routine practice, although larger cohorts with standardized follow-up are needed to better define its effects on pressure-based and functional endpoints.</a:t>
            </a: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r>
              <a:rPr lang="lt-LT" sz="2000" dirty="0"/>
              <a:t>S</a:t>
            </a:r>
            <a:r>
              <a:rPr lang="en-US" sz="2000" dirty="0" err="1"/>
              <a:t>tudy</a:t>
            </a:r>
            <a:r>
              <a:rPr lang="en-US" sz="2000" dirty="0"/>
              <a:t> limitations</a:t>
            </a:r>
          </a:p>
          <a:p>
            <a:pPr marL="0" indent="0">
              <a:buNone/>
            </a:pPr>
            <a:r>
              <a:rPr lang="en-US" sz="2000" dirty="0"/>
              <a:t>• retrospective single-</a:t>
            </a:r>
            <a:r>
              <a:rPr lang="en-US" sz="2000" dirty="0" err="1"/>
              <a:t>centre</a:t>
            </a:r>
            <a:r>
              <a:rPr lang="en-US" sz="2000" dirty="0"/>
              <a:t> design</a:t>
            </a:r>
            <a:br>
              <a:rPr lang="en-US" sz="2000" dirty="0"/>
            </a:br>
            <a:r>
              <a:rPr lang="en-US" sz="2000" dirty="0"/>
              <a:t>• small cohort</a:t>
            </a:r>
            <a:br>
              <a:rPr lang="en-US" sz="2000" dirty="0"/>
            </a:br>
            <a:r>
              <a:rPr lang="en-US" sz="2000" dirty="0"/>
              <a:t>• heterogeneous follow-up timepoints</a:t>
            </a:r>
            <a:br>
              <a:rPr lang="en-US" sz="2000" dirty="0"/>
            </a:br>
            <a:r>
              <a:rPr lang="en-US" sz="2000" dirty="0"/>
              <a:t>• analysis limited to patients undergoing multiple BPA sessions (2–</a:t>
            </a:r>
            <a:r>
              <a:rPr lang="lt-LT" sz="2000" dirty="0"/>
              <a:t>7</a:t>
            </a:r>
            <a:r>
              <a:rPr lang="en-US" sz="2000" dirty="0"/>
              <a:t> procedures)</a:t>
            </a:r>
          </a:p>
          <a:p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2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53</TotalTime>
  <Words>883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ICC 2021</vt:lpstr>
      <vt:lpstr>PowerPoint Presentation</vt:lpstr>
      <vt:lpstr>Improvement in forward-flow hemodynamics after staged balloon pulmonary angioplasty in chronic thromboembolic pulmonary hypertension: a single-centre experience</vt:lpstr>
      <vt:lpstr>Introduction</vt:lpstr>
      <vt:lpstr>Methods</vt:lpstr>
      <vt:lpstr>Results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Deimantė Hoppenot</dc:creator>
  <cp:lastModifiedBy>Deimantė Hoppenot</cp:lastModifiedBy>
  <cp:revision>1</cp:revision>
  <dcterms:created xsi:type="dcterms:W3CDTF">2026-03-15T21:11:03Z</dcterms:created>
  <dcterms:modified xsi:type="dcterms:W3CDTF">2026-03-15T22:05:02Z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