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0" userDrawn="1">
          <p15:clr>
            <a:srgbClr val="A4A3A4"/>
          </p15:clr>
        </p15:guide>
        <p15:guide id="2" pos="3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3"/>
    <p:restoredTop sz="94631"/>
  </p:normalViewPr>
  <p:slideViewPr>
    <p:cSldViewPr snapToGrid="0" snapToObjects="1">
      <p:cViewPr varScale="1">
        <p:scale>
          <a:sx n="22" d="100"/>
          <a:sy n="22" d="100"/>
        </p:scale>
        <p:origin x="36" y="204"/>
      </p:cViewPr>
      <p:guideLst>
        <p:guide orient="horz" pos="1890"/>
        <p:guide pos="3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EAF5A-A78E-3140-B7CC-09D4CDAD590E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B8D27-0B17-6B43-9582-1726B2EFF3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092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9B8D27-0B17-6B43-9582-1726B2EFF3A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29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1864122"/>
            <a:ext cx="9067800" cy="12862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400425"/>
            <a:ext cx="7467600" cy="15335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3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6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0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3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67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0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33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67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34300" y="240309"/>
            <a:ext cx="2400300" cy="5120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40309"/>
            <a:ext cx="7023100" cy="51200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699" y="3856038"/>
            <a:ext cx="9067800" cy="1191816"/>
          </a:xfrm>
        </p:spPr>
        <p:txBody>
          <a:bodyPr anchor="t"/>
          <a:lstStyle>
            <a:lvl1pPr algn="l">
              <a:defRPr sz="4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699" y="2543374"/>
            <a:ext cx="9067800" cy="1312664"/>
          </a:xfrm>
        </p:spPr>
        <p:txBody>
          <a:bodyPr anchor="b"/>
          <a:lstStyle>
            <a:lvl1pPr marL="0" indent="0">
              <a:buNone/>
              <a:defRPr sz="2333">
                <a:solidFill>
                  <a:schemeClr val="tx1">
                    <a:tint val="75000"/>
                  </a:schemeClr>
                </a:solidFill>
              </a:defRPr>
            </a:lvl1pPr>
            <a:lvl2pPr marL="53341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6683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600246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4pPr>
            <a:lvl5pPr marL="2133661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5pPr>
            <a:lvl6pPr marL="2667076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6pPr>
            <a:lvl7pPr marL="3200491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7pPr>
            <a:lvl8pPr marL="3733907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8pPr>
            <a:lvl9pPr marL="4267322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00175"/>
            <a:ext cx="4711700" cy="3960218"/>
          </a:xfrm>
        </p:spPr>
        <p:txBody>
          <a:bodyPr/>
          <a:lstStyle>
            <a:lvl1pPr>
              <a:defRPr sz="3267"/>
            </a:lvl1pPr>
            <a:lvl2pPr>
              <a:defRPr sz="2800"/>
            </a:lvl2pPr>
            <a:lvl3pPr>
              <a:defRPr sz="2333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900" y="1400175"/>
            <a:ext cx="4711700" cy="3960218"/>
          </a:xfrm>
        </p:spPr>
        <p:txBody>
          <a:bodyPr/>
          <a:lstStyle>
            <a:lvl1pPr>
              <a:defRPr sz="3267"/>
            </a:lvl1pPr>
            <a:lvl2pPr>
              <a:defRPr sz="2800"/>
            </a:lvl2pPr>
            <a:lvl3pPr>
              <a:defRPr sz="2333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343224"/>
            <a:ext cx="4713553" cy="55979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903016"/>
            <a:ext cx="4713553" cy="3457377"/>
          </a:xfrm>
        </p:spPr>
        <p:txBody>
          <a:bodyPr/>
          <a:lstStyle>
            <a:lvl1pPr>
              <a:defRPr sz="2800"/>
            </a:lvl1pPr>
            <a:lvl2pPr>
              <a:defRPr sz="2333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9196" y="1343224"/>
            <a:ext cx="4715404" cy="55979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9196" y="1903016"/>
            <a:ext cx="4715404" cy="3457377"/>
          </a:xfrm>
        </p:spPr>
        <p:txBody>
          <a:bodyPr/>
          <a:lstStyle>
            <a:lvl1pPr>
              <a:defRPr sz="2800"/>
            </a:lvl1pPr>
            <a:lvl2pPr>
              <a:defRPr sz="2333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8919"/>
            <a:ext cx="3509699" cy="1016794"/>
          </a:xfrm>
        </p:spPr>
        <p:txBody>
          <a:bodyPr anchor="b"/>
          <a:lstStyle>
            <a:lvl1pPr algn="l">
              <a:defRPr sz="2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892" y="238919"/>
            <a:ext cx="5963708" cy="5121474"/>
          </a:xfrm>
        </p:spPr>
        <p:txBody>
          <a:bodyPr/>
          <a:lstStyle>
            <a:lvl1pPr>
              <a:defRPr sz="3733"/>
            </a:lvl1pPr>
            <a:lvl2pPr>
              <a:defRPr sz="3267"/>
            </a:lvl2pPr>
            <a:lvl3pPr>
              <a:defRPr sz="2800"/>
            </a:lvl3pPr>
            <a:lvl4pPr>
              <a:defRPr sz="2333"/>
            </a:lvl4pPr>
            <a:lvl5pPr>
              <a:defRPr sz="2333"/>
            </a:lvl5pPr>
            <a:lvl6pPr>
              <a:defRPr sz="2333"/>
            </a:lvl6pPr>
            <a:lvl7pPr>
              <a:defRPr sz="2333"/>
            </a:lvl7pPr>
            <a:lvl8pPr>
              <a:defRPr sz="2333"/>
            </a:lvl8pPr>
            <a:lvl9pPr>
              <a:defRPr sz="2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255713"/>
            <a:ext cx="3509699" cy="4104680"/>
          </a:xfrm>
        </p:spPr>
        <p:txBody>
          <a:bodyPr/>
          <a:lstStyle>
            <a:lvl1pPr marL="0" indent="0">
              <a:buNone/>
              <a:defRPr sz="1633"/>
            </a:lvl1pPr>
            <a:lvl2pPr marL="533415" indent="0">
              <a:buNone/>
              <a:defRPr sz="1400"/>
            </a:lvl2pPr>
            <a:lvl3pPr marL="1066830" indent="0">
              <a:buNone/>
              <a:defRPr sz="1167"/>
            </a:lvl3pPr>
            <a:lvl4pPr marL="1600246" indent="0">
              <a:buNone/>
              <a:defRPr sz="1050"/>
            </a:lvl4pPr>
            <a:lvl5pPr marL="2133661" indent="0">
              <a:buNone/>
              <a:defRPr sz="1050"/>
            </a:lvl5pPr>
            <a:lvl6pPr marL="2667076" indent="0">
              <a:buNone/>
              <a:defRPr sz="1050"/>
            </a:lvl6pPr>
            <a:lvl7pPr marL="3200491" indent="0">
              <a:buNone/>
              <a:defRPr sz="1050"/>
            </a:lvl7pPr>
            <a:lvl8pPr marL="3733907" indent="0">
              <a:buNone/>
              <a:defRPr sz="1050"/>
            </a:lvl8pPr>
            <a:lvl9pPr marL="4267322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1003" y="4200525"/>
            <a:ext cx="6400800" cy="495896"/>
          </a:xfrm>
        </p:spPr>
        <p:txBody>
          <a:bodyPr anchor="b"/>
          <a:lstStyle>
            <a:lvl1pPr algn="l">
              <a:defRPr sz="2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1003" y="536178"/>
            <a:ext cx="6400800" cy="3600450"/>
          </a:xfrm>
        </p:spPr>
        <p:txBody>
          <a:bodyPr/>
          <a:lstStyle>
            <a:lvl1pPr marL="0" indent="0">
              <a:buNone/>
              <a:defRPr sz="3733"/>
            </a:lvl1pPr>
            <a:lvl2pPr marL="533415" indent="0">
              <a:buNone/>
              <a:defRPr sz="3267"/>
            </a:lvl2pPr>
            <a:lvl3pPr marL="1066830" indent="0">
              <a:buNone/>
              <a:defRPr sz="2800"/>
            </a:lvl3pPr>
            <a:lvl4pPr marL="1600246" indent="0">
              <a:buNone/>
              <a:defRPr sz="2333"/>
            </a:lvl4pPr>
            <a:lvl5pPr marL="2133661" indent="0">
              <a:buNone/>
              <a:defRPr sz="2333"/>
            </a:lvl5pPr>
            <a:lvl6pPr marL="2667076" indent="0">
              <a:buNone/>
              <a:defRPr sz="2333"/>
            </a:lvl6pPr>
            <a:lvl7pPr marL="3200491" indent="0">
              <a:buNone/>
              <a:defRPr sz="2333"/>
            </a:lvl7pPr>
            <a:lvl8pPr marL="3733907" indent="0">
              <a:buNone/>
              <a:defRPr sz="2333"/>
            </a:lvl8pPr>
            <a:lvl9pPr marL="4267322" indent="0">
              <a:buNone/>
              <a:defRPr sz="2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1003" y="4696421"/>
            <a:ext cx="6400800" cy="704254"/>
          </a:xfrm>
        </p:spPr>
        <p:txBody>
          <a:bodyPr/>
          <a:lstStyle>
            <a:lvl1pPr marL="0" indent="0">
              <a:buNone/>
              <a:defRPr sz="1633"/>
            </a:lvl1pPr>
            <a:lvl2pPr marL="533415" indent="0">
              <a:buNone/>
              <a:defRPr sz="1400"/>
            </a:lvl2pPr>
            <a:lvl3pPr marL="1066830" indent="0">
              <a:buNone/>
              <a:defRPr sz="1167"/>
            </a:lvl3pPr>
            <a:lvl4pPr marL="1600246" indent="0">
              <a:buNone/>
              <a:defRPr sz="1050"/>
            </a:lvl4pPr>
            <a:lvl5pPr marL="2133661" indent="0">
              <a:buNone/>
              <a:defRPr sz="1050"/>
            </a:lvl5pPr>
            <a:lvl6pPr marL="2667076" indent="0">
              <a:buNone/>
              <a:defRPr sz="1050"/>
            </a:lvl6pPr>
            <a:lvl7pPr marL="3200491" indent="0">
              <a:buNone/>
              <a:defRPr sz="1050"/>
            </a:lvl7pPr>
            <a:lvl8pPr marL="3733907" indent="0">
              <a:buNone/>
              <a:defRPr sz="1050"/>
            </a:lvl8pPr>
            <a:lvl9pPr marL="4267322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40308"/>
            <a:ext cx="9601200" cy="100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00175"/>
            <a:ext cx="9601200" cy="3960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5561807"/>
            <a:ext cx="2489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44900" y="5561807"/>
            <a:ext cx="3378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5400" y="5561807"/>
            <a:ext cx="2489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33415" rtl="0" eaLnBrk="1" latinLnBrk="0" hangingPunct="1">
        <a:spcBef>
          <a:spcPct val="0"/>
        </a:spcBef>
        <a:buNone/>
        <a:defRPr sz="51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061" indent="-400061" algn="l" defTabSz="533415" rtl="0" eaLnBrk="1" latinLnBrk="0" hangingPunct="1">
        <a:spcBef>
          <a:spcPct val="20000"/>
        </a:spcBef>
        <a:buFont typeface="Arial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866800" indent="-333385" algn="l" defTabSz="533415" rtl="0" eaLnBrk="1" latinLnBrk="0" hangingPunct="1">
        <a:spcBef>
          <a:spcPct val="20000"/>
        </a:spcBef>
        <a:buFont typeface="Arial"/>
        <a:buChar char="–"/>
        <a:defRPr sz="3267" kern="1200">
          <a:solidFill>
            <a:schemeClr val="tx1"/>
          </a:solidFill>
          <a:latin typeface="+mn-lt"/>
          <a:ea typeface="+mn-ea"/>
          <a:cs typeface="+mn-cs"/>
        </a:defRPr>
      </a:lvl2pPr>
      <a:lvl3pPr marL="1333538" indent="-266708" algn="l" defTabSz="533415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66953" indent="-266708" algn="l" defTabSz="533415" rtl="0" eaLnBrk="1" latinLnBrk="0" hangingPunct="1">
        <a:spcBef>
          <a:spcPct val="20000"/>
        </a:spcBef>
        <a:buFont typeface="Arial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4pPr>
      <a:lvl5pPr marL="2400369" indent="-266708" algn="l" defTabSz="533415" rtl="0" eaLnBrk="1" latinLnBrk="0" hangingPunct="1">
        <a:spcBef>
          <a:spcPct val="20000"/>
        </a:spcBef>
        <a:buFont typeface="Arial"/>
        <a:buChar char="»"/>
        <a:defRPr sz="2333" kern="1200">
          <a:solidFill>
            <a:schemeClr val="tx1"/>
          </a:solidFill>
          <a:latin typeface="+mn-lt"/>
          <a:ea typeface="+mn-ea"/>
          <a:cs typeface="+mn-cs"/>
        </a:defRPr>
      </a:lvl5pPr>
      <a:lvl6pPr marL="2933784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6pPr>
      <a:lvl7pPr marL="3467199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7pPr>
      <a:lvl8pPr marL="4000614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8pPr>
      <a:lvl9pPr marL="4534030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15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6830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6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3661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7076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91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907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67322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8159" y="845143"/>
            <a:ext cx="2092431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kumimoji="0" lang="en-US" sz="2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Epidemiology of chronic thromboembolic pulmonary hypertension (CTEPH) in Enugu, South East Nigeria</a:t>
            </a:r>
            <a:endParaRPr sz="10500" b="1" dirty="0">
              <a:solidFill>
                <a:srgbClr val="1024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8159" y="1663488"/>
            <a:ext cx="15977158" cy="3206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Ejim EC], [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Department of Medicine, University of Nigeria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Ituku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Ozalla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Enugu]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Oguanobi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NI],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[Department of Pharmacology and Therapeutics, University of Nigeria, Enugu Campus]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Iloanusi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N], [Department of Radiation Medicine, University of Nigeria,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Ituku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Ozalla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Enugu]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[Udora NC],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[Department of Medicine, University of Nigeria Teaching Hospital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Ituku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Ozalla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Enugu]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Obiefuna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AG],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[Department of Medicine, University of Nigeria Teaching Hospital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Ituku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Ozalla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Enugu]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Ekwuazi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K],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[Department of Obstetrics and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Gynaecology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University of Nigeria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Ituku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Ozalla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Enugu]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Iyidobi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TC],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[Department of Medicine, University of Nigeria Teaching Hospital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Ituku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Ozalla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Enugu]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99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[Agu I],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[Department of Medicine, Federal Medical Centre Asaba, Nigeria]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3148" y="4574581"/>
            <a:ext cx="15392168" cy="18560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Introduction</a:t>
            </a:r>
          </a:p>
          <a:p>
            <a:r>
              <a:rPr lang="en-US" sz="3267" dirty="0">
                <a:solidFill>
                  <a:srgbClr val="000000"/>
                </a:solidFill>
              </a:rPr>
              <a:t>• </a:t>
            </a:r>
            <a:r>
              <a:rPr lang="en-US" sz="4400" dirty="0">
                <a:solidFill>
                  <a:srgbClr val="000000"/>
                </a:solidFill>
              </a:rPr>
              <a:t>CTEPH is largely undiagnosed in sub-Saharan Africa because of low awareness and non-availability of diagnostic equipment </a:t>
            </a:r>
          </a:p>
          <a:p>
            <a:endParaRPr lang="en-US" sz="4400" dirty="0">
              <a:solidFill>
                <a:srgbClr val="000000"/>
              </a:solidFill>
            </a:endParaRPr>
          </a:p>
          <a:p>
            <a:r>
              <a:rPr lang="en-US" sz="4400" dirty="0">
                <a:solidFill>
                  <a:srgbClr val="000000"/>
                </a:solidFill>
              </a:rPr>
              <a:t>• We started a data base for CTEPH in Enugu South East Nigeria in 2015 using Echocardiographic records and case notes of patients</a:t>
            </a:r>
          </a:p>
          <a:p>
            <a:endParaRPr lang="en-US" sz="4400" dirty="0">
              <a:solidFill>
                <a:srgbClr val="000000"/>
              </a:solidFill>
            </a:endParaRPr>
          </a:p>
          <a:p>
            <a:r>
              <a:rPr lang="en-US" sz="4400" dirty="0">
                <a:solidFill>
                  <a:srgbClr val="000000"/>
                </a:solidFill>
              </a:rPr>
              <a:t>• The aim included the creation of awareness, identification of pathognomonic clinical features</a:t>
            </a:r>
          </a:p>
          <a:p>
            <a:endParaRPr lang="en-US" sz="4400" dirty="0">
              <a:solidFill>
                <a:srgbClr val="000000"/>
              </a:solidFill>
            </a:endParaRPr>
          </a:p>
          <a:p>
            <a:r>
              <a:rPr lang="en-US" sz="4400" dirty="0">
                <a:solidFill>
                  <a:srgbClr val="000000"/>
                </a:solidFill>
              </a:rPr>
              <a:t>• Identification of risk factors and most suitable medical therapy since facilities for BPA and pulmonary endarterectomy are not available</a:t>
            </a: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endParaRPr sz="3267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415838" y="4574581"/>
            <a:ext cx="14371933" cy="8330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Methods</a:t>
            </a:r>
          </a:p>
          <a:p>
            <a:r>
              <a:rPr sz="4400" dirty="0">
                <a:solidFill>
                  <a:srgbClr val="000000"/>
                </a:solidFill>
              </a:rPr>
              <a:t>•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conducted a retrospective analysis of records of consecutive transthoracic echocardiography performed at the Cardiology Unit of St. Patrick’s Hospital Independence Layout Enugu, Nigeria from January 2016 to December 2025</a:t>
            </a:r>
          </a:p>
          <a:p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During this period, a total of 4252 echocardiographic examinations were done, out of which 50 were repeat cases.</a:t>
            </a:r>
          </a:p>
          <a:p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CT-pulmonary angiography was done for all the patients with moderate to severe pulmonary hypertension who did not have left heart disease</a:t>
            </a:r>
            <a:endParaRPr sz="440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55148" y="4574581"/>
            <a:ext cx="14757639" cy="10115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Results</a:t>
            </a:r>
          </a:p>
          <a:p>
            <a:r>
              <a:rPr sz="3267" dirty="0">
                <a:solidFill>
                  <a:srgbClr val="000000"/>
                </a:solidFill>
              </a:rPr>
              <a:t>•</a:t>
            </a:r>
            <a:r>
              <a:rPr lang="en-US" sz="3267" dirty="0">
                <a:solidFill>
                  <a:srgbClr val="000000"/>
                </a:solidFill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4202 new cases were done over the period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36 patients had pulmonary hypertension that was confirmed with CT-pulmonary angiography to be CTEPH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This represents a crude prevalence of 0.9%.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significantly high female preponderance was noted in gender distribution of patients with CTEPH (31 Females; 5 males)  </a:t>
            </a:r>
          </a:p>
          <a:p>
            <a:r>
              <a:rPr lang="en-US" sz="4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1</a:t>
            </a: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these females were found to have uterine fibroid (38.71%).    • The ages of the patients ranged from 24 to 67 years with a mean age of 46.78 ± 9.80. 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 were no significant gender differences in age, anthropometric parameters and blood pressure indices.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Obesity and systemic hypertension were the other common risk factors.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50% of the patients were in their 5th decade of life at the time of diagnosis</a:t>
            </a:r>
            <a:endParaRPr sz="40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6778" y="16380511"/>
            <a:ext cx="14569279" cy="9007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Discussion</a:t>
            </a:r>
          </a:p>
          <a:p>
            <a:r>
              <a:rPr sz="3267" dirty="0">
                <a:solidFill>
                  <a:srgbClr val="000000"/>
                </a:solidFill>
              </a:rPr>
              <a:t>•</a:t>
            </a:r>
            <a:r>
              <a:rPr lang="en-US" sz="3267" dirty="0">
                <a:solidFill>
                  <a:srgbClr val="000000"/>
                </a:solidFill>
              </a:rPr>
              <a:t> </a:t>
            </a:r>
            <a:r>
              <a:rPr lang="en-US" sz="4400" dirty="0"/>
              <a:t>Studies from Asia indicate a higher female preponderance of CTEPH similar to our findings</a:t>
            </a:r>
          </a:p>
          <a:p>
            <a:r>
              <a:rPr lang="en-US" sz="4400" dirty="0"/>
              <a:t>• However, some studies from the western world noted no significant gender difference in affectation</a:t>
            </a:r>
          </a:p>
          <a:p>
            <a:r>
              <a:rPr lang="en-US" sz="4400" dirty="0"/>
              <a:t>• Obesity has also been reported in some previous studies as a risk factor for CTEPH</a:t>
            </a:r>
          </a:p>
          <a:p>
            <a:r>
              <a:rPr lang="en-US" sz="4400" dirty="0"/>
              <a:t>• The finding of uterine fibroids in about 40% of the females may offer some explanation to this higher female preponderance</a:t>
            </a:r>
          </a:p>
          <a:p>
            <a:r>
              <a:rPr lang="en-US" sz="4400" dirty="0"/>
              <a:t>• The fibroids could compress the iliac veins and cause stasis which would encourage thrombosis and subsequent micro or macro embolization to the lungs</a:t>
            </a:r>
            <a:endParaRPr sz="44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479468" y="16354490"/>
            <a:ext cx="13568075" cy="494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Conclusions</a:t>
            </a:r>
          </a:p>
          <a:p>
            <a:r>
              <a:rPr sz="3267" dirty="0">
                <a:solidFill>
                  <a:srgbClr val="000000"/>
                </a:solidFill>
              </a:rPr>
              <a:t>• </a:t>
            </a:r>
            <a:r>
              <a:rPr lang="en-US" sz="4400" dirty="0"/>
              <a:t>Though relatively underdiagnosed, CTEPH is not an uncommon disease in Nigeria.</a:t>
            </a:r>
          </a:p>
          <a:p>
            <a:r>
              <a:rPr lang="en-US" sz="4400" dirty="0"/>
              <a:t>• It is basically a disease of middle-aged, obese women many of whom have uterine fibroids</a:t>
            </a:r>
          </a:p>
          <a:p>
            <a:r>
              <a:rPr lang="en-US" sz="4400" dirty="0"/>
              <a:t>• </a:t>
            </a:r>
            <a:r>
              <a:rPr lang="en-US" sz="4400" dirty="0" err="1"/>
              <a:t>Gynaecologists</a:t>
            </a:r>
            <a:r>
              <a:rPr lang="en-US" sz="4400" dirty="0"/>
              <a:t> should routinely screen women with fibroids for CTEPH before surgery</a:t>
            </a:r>
            <a:endParaRPr sz="44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18778" y="16282006"/>
            <a:ext cx="6894836" cy="5621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Contact / QR</a:t>
            </a:r>
          </a:p>
          <a:p>
            <a:r>
              <a:rPr lang="en-US" sz="4400" dirty="0">
                <a:solidFill>
                  <a:srgbClr val="000000"/>
                </a:solidFill>
              </a:rPr>
              <a:t>Emmanuel Ejim</a:t>
            </a:r>
          </a:p>
          <a:p>
            <a:r>
              <a:rPr lang="en-US" sz="4400" dirty="0">
                <a:solidFill>
                  <a:srgbClr val="000000"/>
                </a:solidFill>
              </a:rPr>
              <a:t>Department of Medicine</a:t>
            </a:r>
          </a:p>
          <a:p>
            <a:r>
              <a:rPr lang="en-US" sz="4400" dirty="0">
                <a:solidFill>
                  <a:srgbClr val="000000"/>
                </a:solidFill>
              </a:rPr>
              <a:t>University of Nigeria</a:t>
            </a:r>
          </a:p>
          <a:p>
            <a:r>
              <a:rPr lang="en-US" sz="4400" dirty="0" err="1">
                <a:solidFill>
                  <a:srgbClr val="000000"/>
                </a:solidFill>
              </a:rPr>
              <a:t>Ituku</a:t>
            </a:r>
            <a:r>
              <a:rPr lang="en-US" sz="4400" dirty="0">
                <a:solidFill>
                  <a:srgbClr val="000000"/>
                </a:solidFill>
              </a:rPr>
              <a:t>/</a:t>
            </a:r>
            <a:r>
              <a:rPr lang="en-US" sz="4400" dirty="0" err="1">
                <a:solidFill>
                  <a:srgbClr val="000000"/>
                </a:solidFill>
              </a:rPr>
              <a:t>Ozalla</a:t>
            </a:r>
            <a:r>
              <a:rPr lang="en-US" sz="4400" dirty="0">
                <a:solidFill>
                  <a:srgbClr val="000000"/>
                </a:solidFill>
              </a:rPr>
              <a:t> Campus</a:t>
            </a:r>
          </a:p>
          <a:p>
            <a:r>
              <a:rPr lang="en-US" sz="4400" dirty="0">
                <a:solidFill>
                  <a:srgbClr val="000000"/>
                </a:solidFill>
              </a:rPr>
              <a:t>Enugu, Nigeria</a:t>
            </a:r>
          </a:p>
          <a:p>
            <a:r>
              <a:rPr lang="en-US" sz="4400" dirty="0">
                <a:solidFill>
                  <a:srgbClr val="000000"/>
                </a:solidFill>
              </a:rPr>
              <a:t>+2348033423871</a:t>
            </a:r>
          </a:p>
          <a:p>
            <a:r>
              <a:rPr lang="en-US" sz="4400" dirty="0">
                <a:solidFill>
                  <a:srgbClr val="000000"/>
                </a:solidFill>
              </a:rPr>
              <a:t>emmanuel.ejim@unn.edu.ng</a:t>
            </a:r>
            <a:endParaRPr sz="4400" dirty="0">
              <a:solidFill>
                <a:srgbClr val="000000"/>
              </a:solidFill>
            </a:endParaRPr>
          </a:p>
        </p:txBody>
      </p:sp>
      <p:sp>
        <p:nvSpPr>
          <p:cNvPr id="11" name="Line 12">
            <a:extLst>
              <a:ext uri="{FF2B5EF4-FFF2-40B4-BE49-F238E27FC236}">
                <a16:creationId xmlns:a16="http://schemas.microsoft.com/office/drawing/2014/main" id="{67F2CB98-3466-7DB1-73FE-FC7A1CC57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159" y="3409427"/>
            <a:ext cx="49523364" cy="155815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13" name="Rectangle 31">
            <a:extLst>
              <a:ext uri="{FF2B5EF4-FFF2-40B4-BE49-F238E27FC236}">
                <a16:creationId xmlns:a16="http://schemas.microsoft.com/office/drawing/2014/main" id="{D6E87F03-08FC-5255-F460-99D2386CE9AA}"/>
              </a:ext>
            </a:extLst>
          </p:cNvPr>
          <p:cNvSpPr/>
          <p:nvPr/>
        </p:nvSpPr>
        <p:spPr>
          <a:xfrm>
            <a:off x="-3938" y="28196902"/>
            <a:ext cx="51206400" cy="559593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00">
              <a:solidFill>
                <a:srgbClr val="9CBE45"/>
              </a:solidFill>
            </a:endParaRPr>
          </a:p>
        </p:txBody>
      </p:sp>
      <p:sp>
        <p:nvSpPr>
          <p:cNvPr id="32" name="Prostokąt zaokrąglony 31">
            <a:extLst>
              <a:ext uri="{FF2B5EF4-FFF2-40B4-BE49-F238E27FC236}">
                <a16:creationId xmlns:a16="http://schemas.microsoft.com/office/drawing/2014/main" id="{A5955368-173F-9AED-A8AD-38C5D09FC413}"/>
              </a:ext>
            </a:extLst>
          </p:cNvPr>
          <p:cNvSpPr/>
          <p:nvPr/>
        </p:nvSpPr>
        <p:spPr>
          <a:xfrm>
            <a:off x="17882442" y="4335399"/>
            <a:ext cx="15615138" cy="11104624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rostokąt zaokrąglony 32">
            <a:extLst>
              <a:ext uri="{FF2B5EF4-FFF2-40B4-BE49-F238E27FC236}">
                <a16:creationId xmlns:a16="http://schemas.microsoft.com/office/drawing/2014/main" id="{FE11D300-F3BD-C90A-910E-816512D6A18F}"/>
              </a:ext>
            </a:extLst>
          </p:cNvPr>
          <p:cNvSpPr/>
          <p:nvPr/>
        </p:nvSpPr>
        <p:spPr>
          <a:xfrm>
            <a:off x="1097561" y="4341010"/>
            <a:ext cx="15615138" cy="11104624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4" name="Prostokąt zaokrąglony 33">
            <a:extLst>
              <a:ext uri="{FF2B5EF4-FFF2-40B4-BE49-F238E27FC236}">
                <a16:creationId xmlns:a16="http://schemas.microsoft.com/office/drawing/2014/main" id="{AADB6174-9F98-2982-C892-61C9CE388888}"/>
              </a:ext>
            </a:extLst>
          </p:cNvPr>
          <p:cNvSpPr/>
          <p:nvPr/>
        </p:nvSpPr>
        <p:spPr>
          <a:xfrm>
            <a:off x="34602731" y="4162067"/>
            <a:ext cx="15615138" cy="11104624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Prostokąt zaokrąglony 34">
            <a:extLst>
              <a:ext uri="{FF2B5EF4-FFF2-40B4-BE49-F238E27FC236}">
                <a16:creationId xmlns:a16="http://schemas.microsoft.com/office/drawing/2014/main" id="{15A88ED6-DDA5-9085-D469-D85A720EFDD0}"/>
              </a:ext>
            </a:extLst>
          </p:cNvPr>
          <p:cNvSpPr/>
          <p:nvPr/>
        </p:nvSpPr>
        <p:spPr>
          <a:xfrm>
            <a:off x="17946073" y="16222501"/>
            <a:ext cx="15615138" cy="11104624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6" name="Prostokąt zaokrąglony 35">
            <a:extLst>
              <a:ext uri="{FF2B5EF4-FFF2-40B4-BE49-F238E27FC236}">
                <a16:creationId xmlns:a16="http://schemas.microsoft.com/office/drawing/2014/main" id="{C56210BA-CB87-DD23-F66B-405E87A84EB9}"/>
              </a:ext>
            </a:extLst>
          </p:cNvPr>
          <p:cNvSpPr/>
          <p:nvPr/>
        </p:nvSpPr>
        <p:spPr>
          <a:xfrm>
            <a:off x="950178" y="16228112"/>
            <a:ext cx="15615138" cy="11104624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Prostokąt zaokrąglony 36">
            <a:extLst>
              <a:ext uri="{FF2B5EF4-FFF2-40B4-BE49-F238E27FC236}">
                <a16:creationId xmlns:a16="http://schemas.microsoft.com/office/drawing/2014/main" id="{4D071D21-676A-258E-C465-9430D14CE14C}"/>
              </a:ext>
            </a:extLst>
          </p:cNvPr>
          <p:cNvSpPr/>
          <p:nvPr/>
        </p:nvSpPr>
        <p:spPr>
          <a:xfrm>
            <a:off x="34666362" y="16125369"/>
            <a:ext cx="15615138" cy="11104624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4051821F-37A4-CE64-F1FE-4B8FADB6D7DC}"/>
              </a:ext>
            </a:extLst>
          </p:cNvPr>
          <p:cNvGrpSpPr/>
          <p:nvPr/>
        </p:nvGrpSpPr>
        <p:grpSpPr>
          <a:xfrm>
            <a:off x="42655307" y="25719312"/>
            <a:ext cx="8547155" cy="2458430"/>
            <a:chOff x="10161910" y="5983477"/>
            <a:chExt cx="1964535" cy="565062"/>
          </a:xfrm>
        </p:grpSpPr>
        <p:grpSp>
          <p:nvGrpSpPr>
            <p:cNvPr id="15" name="Group 32">
              <a:extLst>
                <a:ext uri="{FF2B5EF4-FFF2-40B4-BE49-F238E27FC236}">
                  <a16:creationId xmlns:a16="http://schemas.microsoft.com/office/drawing/2014/main" id="{C49FAB1E-1D20-9357-86CD-91255FEF9A3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28" name="Afbeelding 12">
                <a:extLst>
                  <a:ext uri="{FF2B5EF4-FFF2-40B4-BE49-F238E27FC236}">
                    <a16:creationId xmlns:a16="http://schemas.microsoft.com/office/drawing/2014/main" id="{1ADB5757-9717-A3BB-735B-24594061DB1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29" name="Afbeelding 12">
                <a:extLst>
                  <a:ext uri="{FF2B5EF4-FFF2-40B4-BE49-F238E27FC236}">
                    <a16:creationId xmlns:a16="http://schemas.microsoft.com/office/drawing/2014/main" id="{7B9878C0-19D5-1B79-197C-5852BAB6397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0" name="Afbeelding 12">
                <a:extLst>
                  <a:ext uri="{FF2B5EF4-FFF2-40B4-BE49-F238E27FC236}">
                    <a16:creationId xmlns:a16="http://schemas.microsoft.com/office/drawing/2014/main" id="{A50C62C1-3C88-0DA9-D8C6-D676B7559D7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16" name="Group 36">
              <a:extLst>
                <a:ext uri="{FF2B5EF4-FFF2-40B4-BE49-F238E27FC236}">
                  <a16:creationId xmlns:a16="http://schemas.microsoft.com/office/drawing/2014/main" id="{291B53C1-29DE-57BF-9479-3FA02011FD18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25" name="Afbeelding 12">
                <a:extLst>
                  <a:ext uri="{FF2B5EF4-FFF2-40B4-BE49-F238E27FC236}">
                    <a16:creationId xmlns:a16="http://schemas.microsoft.com/office/drawing/2014/main" id="{9A28E4BF-9B03-3D58-68A9-435754253FC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5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26" name="Afbeelding 12">
                <a:extLst>
                  <a:ext uri="{FF2B5EF4-FFF2-40B4-BE49-F238E27FC236}">
                    <a16:creationId xmlns:a16="http://schemas.microsoft.com/office/drawing/2014/main" id="{69E525C2-4B60-C1F5-C045-94E06C51DF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27" name="Afbeelding 12">
                <a:extLst>
                  <a:ext uri="{FF2B5EF4-FFF2-40B4-BE49-F238E27FC236}">
                    <a16:creationId xmlns:a16="http://schemas.microsoft.com/office/drawing/2014/main" id="{5AA31D19-53FE-5F3A-88FE-E905AD63D38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17" name="Group 40">
              <a:extLst>
                <a:ext uri="{FF2B5EF4-FFF2-40B4-BE49-F238E27FC236}">
                  <a16:creationId xmlns:a16="http://schemas.microsoft.com/office/drawing/2014/main" id="{F3C37D1D-045C-8B0E-F2BE-183255520FE1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22" name="Afbeelding 12">
                <a:extLst>
                  <a:ext uri="{FF2B5EF4-FFF2-40B4-BE49-F238E27FC236}">
                    <a16:creationId xmlns:a16="http://schemas.microsoft.com/office/drawing/2014/main" id="{81688AAF-CCCC-7B76-881A-D0A8811E88F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7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23" name="Afbeelding 12">
                <a:extLst>
                  <a:ext uri="{FF2B5EF4-FFF2-40B4-BE49-F238E27FC236}">
                    <a16:creationId xmlns:a16="http://schemas.microsoft.com/office/drawing/2014/main" id="{B4D64EA7-17E0-425A-8237-40A6E29A7A1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24" name="Afbeelding 12">
                <a:extLst>
                  <a:ext uri="{FF2B5EF4-FFF2-40B4-BE49-F238E27FC236}">
                    <a16:creationId xmlns:a16="http://schemas.microsoft.com/office/drawing/2014/main" id="{C7DC4393-A7E6-0F2F-ADAE-3CC67FFC1C8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18" name="Group 44">
              <a:extLst>
                <a:ext uri="{FF2B5EF4-FFF2-40B4-BE49-F238E27FC236}">
                  <a16:creationId xmlns:a16="http://schemas.microsoft.com/office/drawing/2014/main" id="{DE57CB83-44F7-26D6-FF29-1898137BE393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20" name="Afbeelding 12">
                <a:extLst>
                  <a:ext uri="{FF2B5EF4-FFF2-40B4-BE49-F238E27FC236}">
                    <a16:creationId xmlns:a16="http://schemas.microsoft.com/office/drawing/2014/main" id="{47EC66ED-3C0A-6F6E-836A-ABA63BAE50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21" name="Afbeelding 12">
                <a:extLst>
                  <a:ext uri="{FF2B5EF4-FFF2-40B4-BE49-F238E27FC236}">
                    <a16:creationId xmlns:a16="http://schemas.microsoft.com/office/drawing/2014/main" id="{4D27A79E-338E-8BB4-94B2-3BDB9F6E986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19" name="Afbeelding 12">
                <a:extLst>
                  <a:ext uri="{FF2B5EF4-FFF2-40B4-BE49-F238E27FC236}">
                    <a16:creationId xmlns:a16="http://schemas.microsoft.com/office/drawing/2014/main" id="{109123D5-168D-D102-EB52-70B0785B662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0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</p:grp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4B4265E-33A8-B218-2729-15B47931FBBE}"/>
              </a:ext>
            </a:extLst>
          </p:cNvPr>
          <p:cNvSpPr txBox="1"/>
          <p:nvPr/>
        </p:nvSpPr>
        <p:spPr>
          <a:xfrm>
            <a:off x="8566484" y="914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</TotalTime>
  <Words>626</Words>
  <Application>Microsoft Office PowerPoint</Application>
  <PresentationFormat>Custom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EMMANUEL EJIM</cp:lastModifiedBy>
  <cp:revision>6</cp:revision>
  <dcterms:created xsi:type="dcterms:W3CDTF">2013-01-27T09:14:16Z</dcterms:created>
  <dcterms:modified xsi:type="dcterms:W3CDTF">2026-05-26T18:18:16Z</dcterms:modified>
  <cp:category/>
</cp:coreProperties>
</file>