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02550"/>
    <a:srgbClr val="1A335C"/>
    <a:srgbClr val="97BAFF"/>
    <a:srgbClr val="FF9900"/>
    <a:srgbClr val="061C49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72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03/15/2026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‹№›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2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3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uk-UA"/>
              <a:t>Клацніть, щоб відредагувати стилі зразків тексту</a:t>
            </a:r>
          </a:p>
          <a:p>
            <a:pPr lvl="1">
              <a:buClr>
                <a:srgbClr val="FF9900"/>
              </a:buClr>
            </a:pPr>
            <a:r>
              <a:rPr lang="uk-UA"/>
              <a:t>Другий рівень</a:t>
            </a:r>
          </a:p>
          <a:p>
            <a:pPr lvl="2">
              <a:buClr>
                <a:srgbClr val="FF9900"/>
              </a:buClr>
            </a:pPr>
            <a:r>
              <a:rPr lang="uk-UA"/>
              <a:t>Третій рівень</a:t>
            </a:r>
          </a:p>
          <a:p>
            <a:pPr lvl="3">
              <a:buClr>
                <a:srgbClr val="FF9900"/>
              </a:buClr>
            </a:pPr>
            <a:r>
              <a:rPr lang="uk-UA"/>
              <a:t>Четвертий рівень</a:t>
            </a:r>
          </a:p>
          <a:p>
            <a:pPr lvl="4">
              <a:buClr>
                <a:srgbClr val="FF9900"/>
              </a:buClr>
            </a:pPr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%22Simonneau%20G%22%5bAuthor%5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 template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  L. </a:t>
            </a:r>
            <a:r>
              <a:rPr lang="en-GB" sz="1800" dirty="0" err="1"/>
              <a:t>Kulyk</a:t>
            </a:r>
            <a:r>
              <a:rPr lang="en-GB" sz="1800" dirty="0"/>
              <a:t>, Lviv National Medical University, Ukraine</a:t>
            </a:r>
            <a:endParaRPr lang="en-GB" sz="1800" baseline="30000" dirty="0"/>
          </a:p>
          <a:p>
            <a:r>
              <a:rPr lang="en-GB" sz="1800" dirty="0"/>
              <a:t>Y. </a:t>
            </a:r>
            <a:r>
              <a:rPr lang="en-GB" sz="1800" dirty="0" err="1"/>
              <a:t>Sirenko</a:t>
            </a:r>
            <a:r>
              <a:rPr lang="en-GB" sz="1800" dirty="0"/>
              <a:t>, </a:t>
            </a:r>
            <a:r>
              <a:rPr lang="en-US" sz="1800" dirty="0" err="1"/>
              <a:t>P.Shupik</a:t>
            </a:r>
            <a:r>
              <a:rPr lang="en-US" sz="1800" dirty="0"/>
              <a:t> National University of the Healthcare of Ukraine, Kyiv,  Ukraine</a:t>
            </a:r>
            <a:endParaRPr lang="en-GB" sz="1800" dirty="0"/>
          </a:p>
          <a:p>
            <a:r>
              <a:rPr lang="en-GB" sz="1800" dirty="0"/>
              <a:t>G. </a:t>
            </a:r>
            <a:r>
              <a:rPr lang="en-GB" sz="1800" dirty="0" err="1"/>
              <a:t>Radchenko</a:t>
            </a:r>
            <a:r>
              <a:rPr lang="uk-UA" sz="1800" dirty="0"/>
              <a:t>  </a:t>
            </a:r>
            <a:r>
              <a:rPr lang="en-US" sz="1800" dirty="0"/>
              <a:t>-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tate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nstitution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cientific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enter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named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M.D.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Strazhesko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NAMS of Ukraine“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Kyiv, Ukraine</a:t>
            </a:r>
            <a:endParaRPr lang="en-GB" sz="1800" dirty="0"/>
          </a:p>
          <a:p>
            <a:r>
              <a:rPr lang="en-GB" sz="1800" dirty="0"/>
              <a:t>L. </a:t>
            </a:r>
            <a:r>
              <a:rPr lang="en-GB" sz="1800" dirty="0" err="1"/>
              <a:t>Solovey</a:t>
            </a:r>
            <a:r>
              <a:rPr lang="en-GB" sz="1800" dirty="0"/>
              <a:t> – Lviv University Hospital, Lviv, Ukraine</a:t>
            </a:r>
          </a:p>
          <a:p>
            <a:r>
              <a:rPr lang="en-GB" sz="1800" dirty="0"/>
              <a:t>L.Vasilieva</a:t>
            </a:r>
            <a:r>
              <a:rPr lang="uk-UA" sz="1800" dirty="0"/>
              <a:t> </a:t>
            </a:r>
            <a:r>
              <a:rPr lang="en-GB" sz="1800"/>
              <a:t>–</a:t>
            </a:r>
            <a:r>
              <a:rPr lang="uk-UA" sz="1800"/>
              <a:t> </a:t>
            </a:r>
            <a:r>
              <a:rPr lang="en-US" sz="1800" dirty="0"/>
              <a:t>State Institution ‘Dnipropetrovsk Medical Academy of the Ministry of Health of Ukraine, Dnipro, Ukraine</a:t>
            </a:r>
          </a:p>
          <a:p>
            <a:r>
              <a:rPr lang="en-GB" sz="1800" dirty="0"/>
              <a:t>A. </a:t>
            </a:r>
            <a:r>
              <a:rPr lang="en-GB" sz="1800" dirty="0" err="1"/>
              <a:t>Shnaydruk</a:t>
            </a:r>
            <a:r>
              <a:rPr lang="en-GB" sz="1800" dirty="0"/>
              <a:t> – Lviv University Hospital, Lviv, Ukraine</a:t>
            </a:r>
          </a:p>
          <a:p>
            <a:r>
              <a:rPr lang="en-GB" sz="1800" dirty="0"/>
              <a:t>V. </a:t>
            </a:r>
            <a:r>
              <a:rPr lang="en-GB" sz="1800" dirty="0" err="1"/>
              <a:t>Pryshlyak</a:t>
            </a:r>
            <a:r>
              <a:rPr lang="en-GB" sz="1800" dirty="0"/>
              <a:t> – Lviv University Hospital, Lviv, Ukraine</a:t>
            </a:r>
          </a:p>
          <a:p>
            <a:r>
              <a:rPr lang="en-GB" sz="1800" dirty="0"/>
              <a:t>P. Bodak – Lviv University Hospital, Lviv, Ukraine</a:t>
            </a:r>
          </a:p>
          <a:p>
            <a:r>
              <a:rPr lang="en-GB" sz="1800" dirty="0"/>
              <a:t>D. </a:t>
            </a:r>
            <a:r>
              <a:rPr lang="en-GB" sz="1800" dirty="0" err="1"/>
              <a:t>Beshley</a:t>
            </a:r>
            <a:r>
              <a:rPr lang="en-GB" sz="1800" dirty="0"/>
              <a:t> – Lviv University Hospital, Lviv, Ukraine</a:t>
            </a:r>
          </a:p>
          <a:p>
            <a:r>
              <a:rPr lang="en-GB" sz="1800" dirty="0"/>
              <a:t>Y. </a:t>
            </a:r>
            <a:r>
              <a:rPr lang="en-GB" sz="1800" dirty="0" err="1"/>
              <a:t>Botsiuk</a:t>
            </a:r>
            <a:r>
              <a:rPr lang="en-GB" sz="1800" dirty="0"/>
              <a:t> –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tate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nstitution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cientific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enter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named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M.D.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Strazhesko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NAMS of Ukraine“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Kyiv, Ukraine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Surgical management of chronic thromboembolic pulmonary hypertension with systemic and suprasystemic pulmonary artery pressure</a:t>
            </a:r>
            <a:b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6B2D-C8A7-6E4E-CC3B-60EC6838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857551A-2C7D-4E33-8AA6-D345D58CE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911811"/>
            <a:ext cx="9770090" cy="579982"/>
          </a:xfrm>
        </p:spPr>
        <p:txBody>
          <a:bodyPr/>
          <a:lstStyle/>
          <a:p>
            <a:endParaRPr lang="en-US" b="1" dirty="0"/>
          </a:p>
          <a:p>
            <a:r>
              <a:rPr lang="uk-UA" dirty="0"/>
              <a:t>          </a:t>
            </a:r>
            <a:endParaRPr lang="uk-UA" dirty="0">
              <a:hlinkClick r:id="rId3"/>
            </a:endParaRPr>
          </a:p>
          <a:p>
            <a:endParaRPr lang="uk-UA" dirty="0">
              <a:hlinkClick r:id="rId3"/>
            </a:endParaRPr>
          </a:p>
          <a:p>
            <a:endParaRPr lang="uk-UA" dirty="0"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Humbert M,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Kovacs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G,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Hoeper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2022 ESC/ERS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pulmonary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hypertension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Respir</a:t>
            </a:r>
            <a:r>
              <a:rPr lang="uk-UA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J. 2023;61(1):2200879.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P. </a:t>
            </a:r>
            <a:r>
              <a:rPr lang="en-GB" b="1" dirty="0" err="1">
                <a:solidFill>
                  <a:schemeClr val="tx2"/>
                </a:solidFill>
                <a:latin typeface="+mj-lt"/>
              </a:rPr>
              <a:t>Thistlethwaite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,  A. Kemp,  L. Du,  M. </a:t>
            </a:r>
            <a:r>
              <a:rPr lang="en-GB" b="1" dirty="0" err="1">
                <a:solidFill>
                  <a:schemeClr val="tx2"/>
                </a:solidFill>
                <a:latin typeface="+mj-lt"/>
              </a:rPr>
              <a:t>Madani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, S. Jamieson.  Outcomes of pulmonary endarterectomy for treatment of extreme thromboembolic pulmonary hypertension JTCS V. 131, N. 2, p. 307-31, 2006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F064024-B7F8-4AAA-8D49-602E466C25FB}"/>
              </a:ext>
            </a:extLst>
          </p:cNvPr>
          <p:cNvSpPr/>
          <p:nvPr/>
        </p:nvSpPr>
        <p:spPr>
          <a:xfrm>
            <a:off x="1716833" y="4021494"/>
            <a:ext cx="8696130" cy="16235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No large study has evaluated whether pts with severely elevated PAP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derive benefit from PEA  with acceptable mortality.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Do high and very high PAP or PVR preclude the use of  PEA </a:t>
            </a:r>
            <a:r>
              <a:rPr lang="uk-UA" sz="2000" b="1" dirty="0">
                <a:solidFill>
                  <a:schemeClr val="tx2"/>
                </a:solidFill>
              </a:rPr>
              <a:t>?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4F12D61-5AC8-4CD0-B3A7-51941A2AEB4A}"/>
              </a:ext>
            </a:extLst>
          </p:cNvPr>
          <p:cNvSpPr/>
          <p:nvPr/>
        </p:nvSpPr>
        <p:spPr>
          <a:xfrm>
            <a:off x="1020147" y="1614196"/>
            <a:ext cx="10151706" cy="214050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CTEPH</a:t>
            </a:r>
            <a:endParaRPr lang="uk-UA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BPA and medical therapy (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Riociguat</a:t>
            </a: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inoperable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CTEPH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recurrent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 </a:t>
            </a:r>
            <a:r>
              <a:rPr lang="uk-UA" sz="2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uk-U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</a:t>
            </a:r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id="{C5259D35-108C-4C69-8AB1-512D833E7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987884"/>
              </p:ext>
            </p:extLst>
          </p:nvPr>
        </p:nvGraphicFramePr>
        <p:xfrm>
          <a:off x="4061012" y="1285875"/>
          <a:ext cx="7337015" cy="46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518">
                  <a:extLst>
                    <a:ext uri="{9D8B030D-6E8A-4147-A177-3AD203B41FA5}">
                      <a16:colId xmlns:a16="http://schemas.microsoft.com/office/drawing/2014/main" val="1860515327"/>
                    </a:ext>
                  </a:extLst>
                </a:gridCol>
                <a:gridCol w="2047581">
                  <a:extLst>
                    <a:ext uri="{9D8B030D-6E8A-4147-A177-3AD203B41FA5}">
                      <a16:colId xmlns:a16="http://schemas.microsoft.com/office/drawing/2014/main" val="2610798210"/>
                    </a:ext>
                  </a:extLst>
                </a:gridCol>
                <a:gridCol w="2291916">
                  <a:extLst>
                    <a:ext uri="{9D8B030D-6E8A-4147-A177-3AD203B41FA5}">
                      <a16:colId xmlns:a16="http://schemas.microsoft.com/office/drawing/2014/main" val="3035104363"/>
                    </a:ext>
                  </a:extLst>
                </a:gridCol>
              </a:tblGrid>
              <a:tr h="1167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Characteristics</a:t>
                      </a:r>
                    </a:p>
                    <a:p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systemic &amp; suprasystemic PAP     n - 21</a:t>
                      </a:r>
                      <a:endParaRPr lang="uk-UA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group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(1996 - March 2026) n -  211</a:t>
                      </a:r>
                    </a:p>
                    <a:p>
                      <a:endParaRPr lang="uk-U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00722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</a:rPr>
                        <a:t>age,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yrs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22- 65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  22 - 80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98490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History of PE </a:t>
                      </a:r>
                      <a:endParaRPr lang="uk-UA" sz="14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16 (76%)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74 ( 81%)                  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08274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Repeat  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1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3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56615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</a:rPr>
                        <a:t>Syst. PAP, mm Hg 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 ± 2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65-140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085015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</a:rPr>
                        <a:t>PVR, dynes ∙ sec ∙ cm–5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1705</a:t>
                      </a: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±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845</a:t>
                      </a: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320 - 2550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00320"/>
                  </a:ext>
                </a:extLst>
              </a:tr>
              <a:tr h="36122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Aortic cross clamp (min) 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115</a:t>
                      </a: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19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tabLst>
                          <a:tab pos="1822450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tabLst>
                          <a:tab pos="1822450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1822450" algn="l"/>
                        </a:tabLst>
                      </a:pPr>
                      <a:r>
                        <a:rPr kumimoji="0" lang="en-US" alt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84 -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145</a:t>
                      </a:r>
                      <a:endParaRPr kumimoji="0" lang="en-US" alt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val="2231308923"/>
                  </a:ext>
                </a:extLst>
              </a:tr>
              <a:tr h="36122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Total circulatory arrest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 ( min)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45-92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1822450" algn="l"/>
                        </a:tabLst>
                      </a:pPr>
                      <a:r>
                        <a:rPr kumimoji="0" lang="en-US" alt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15-92</a:t>
                      </a: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val="3210319659"/>
                  </a:ext>
                </a:extLst>
              </a:tr>
              <a:tr h="36122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ECMO</a:t>
                      </a:r>
                      <a:endParaRPr lang="uk-UA" sz="14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1822450" algn="l"/>
                        </a:tabLst>
                      </a:pPr>
                      <a:r>
                        <a:rPr kumimoji="0" lang="uk-UA" alt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en-US" alt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val="4270254609"/>
                  </a:ext>
                </a:extLst>
              </a:tr>
              <a:tr h="492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San Diego surgical classification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Level I, Level II, Level III</a:t>
                      </a:r>
                      <a:endParaRPr kumimoji="0" lang="uk-U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9, 7, 5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1822450" algn="l"/>
                        </a:tabLst>
                      </a:pPr>
                      <a:r>
                        <a:rPr kumimoji="0" lang="en-US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132 , 48,  31</a:t>
                      </a: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val="138903111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D0B9FA3-690A-443C-847A-9E919EAC4973}"/>
              </a:ext>
            </a:extLst>
          </p:cNvPr>
          <p:cNvSpPr/>
          <p:nvPr/>
        </p:nvSpPr>
        <p:spPr>
          <a:xfrm>
            <a:off x="428245" y="3842430"/>
            <a:ext cx="3487819" cy="482600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altLang="uk-UA" sz="1600" b="1" kern="0" dirty="0">
              <a:solidFill>
                <a:srgbClr val="00206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altLang="uk-UA" sz="1600" b="1" kern="0" dirty="0">
                <a:solidFill>
                  <a:srgbClr val="002060"/>
                </a:solidFill>
                <a:latin typeface="Calibri" panose="020F0502020204030204"/>
              </a:rPr>
              <a:t>Bilateral PEA , p</a:t>
            </a:r>
            <a:r>
              <a:rPr kumimoji="0" lang="en-US" altLang="uk-UA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rofound</a:t>
            </a:r>
            <a:r>
              <a:rPr kumimoji="0" lang="en-US" alt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hypothermia, i</a:t>
            </a:r>
            <a:r>
              <a:rPr lang="en-US" altLang="uk-UA" sz="1600" b="1" kern="0" dirty="0" err="1">
                <a:solidFill>
                  <a:srgbClr val="002060"/>
                </a:solidFill>
                <a:latin typeface="Calibri" panose="020F0502020204030204"/>
              </a:rPr>
              <a:t>ntermittent</a:t>
            </a:r>
            <a:r>
              <a:rPr lang="en-US" altLang="uk-UA" sz="1600" b="1" kern="0" dirty="0">
                <a:solidFill>
                  <a:srgbClr val="002060"/>
                </a:solidFill>
                <a:latin typeface="Calibri" panose="020F0502020204030204"/>
              </a:rPr>
              <a:t> TCA</a:t>
            </a:r>
          </a:p>
          <a:p>
            <a:pPr lvl="0">
              <a:defRPr/>
            </a:pPr>
            <a:r>
              <a:rPr lang="en-US" altLang="uk-UA" b="1" kern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kumimoji="0" lang="uk-UA" altLang="uk-UA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96B8EC2-C3D8-414A-8165-65596B83C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M.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Madani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Pulmonary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endarterectomy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chronic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thromboembolic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pulmonary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hypertension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state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-of-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</a:t>
            </a:r>
            <a:b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Cardiovascular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Thoracic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Surgery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University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California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Diego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Pulmonary </a:t>
            </a:r>
            <a:r>
              <a:rPr lang="uk-UA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Circulation</a:t>
            </a:r>
            <a:r>
              <a:rPr lang="uk-U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2021; 11(2) 1–6</a:t>
            </a:r>
            <a:endParaRPr lang="uk-UA" dirty="0"/>
          </a:p>
        </p:txBody>
      </p:sp>
      <p:pic>
        <p:nvPicPr>
          <p:cNvPr id="10" name="Місце для вмісту 7">
            <a:extLst>
              <a:ext uri="{FF2B5EF4-FFF2-40B4-BE49-F238E27FC236}">
                <a16:creationId xmlns:a16="http://schemas.microsoft.com/office/drawing/2014/main" id="{68575E16-7A0B-45CB-969D-C3DB28E6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8244" y="4402963"/>
            <a:ext cx="2143081" cy="1607311"/>
          </a:xfrm>
          <a:prstGeom prst="rect">
            <a:avLst/>
          </a:prstGeom>
        </p:spPr>
      </p:pic>
      <p:sp>
        <p:nvSpPr>
          <p:cNvPr id="11" name="Місце для тексту 4">
            <a:extLst>
              <a:ext uri="{FF2B5EF4-FFF2-40B4-BE49-F238E27FC236}">
                <a16:creationId xmlns:a16="http://schemas.microsoft.com/office/drawing/2014/main" id="{A6868E70-E723-479F-B04B-5A2CDF3A30D4}"/>
              </a:ext>
            </a:extLst>
          </p:cNvPr>
          <p:cNvSpPr txBox="1">
            <a:spLocks/>
          </p:cNvSpPr>
          <p:nvPr/>
        </p:nvSpPr>
        <p:spPr>
          <a:xfrm>
            <a:off x="2749864" y="4352044"/>
            <a:ext cx="1238674" cy="48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b- Level -II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1B18B-AD3B-4EAB-9025-4479AB004E88}"/>
              </a:ext>
            </a:extLst>
          </p:cNvPr>
          <p:cNvSpPr txBox="1"/>
          <p:nvPr/>
        </p:nvSpPr>
        <p:spPr>
          <a:xfrm>
            <a:off x="2607033" y="4834643"/>
            <a:ext cx="1238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surgical specimen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590CCB6-348F-490C-A82D-86E3122EB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3" t="30840" r="29920" b="19991"/>
          <a:stretch/>
        </p:blipFill>
        <p:spPr>
          <a:xfrm>
            <a:off x="595287" y="1214147"/>
            <a:ext cx="2343856" cy="2544457"/>
          </a:xfrm>
          <a:prstGeom prst="rect">
            <a:avLst/>
          </a:prstGeom>
          <a:noFill/>
        </p:spPr>
      </p:pic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3D601326-0348-4384-A6CB-F2B46B7F3D98}"/>
              </a:ext>
            </a:extLst>
          </p:cNvPr>
          <p:cNvSpPr/>
          <p:nvPr/>
        </p:nvSpPr>
        <p:spPr>
          <a:xfrm rot="9679474">
            <a:off x="2007969" y="2271515"/>
            <a:ext cx="577710" cy="22836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 - overall perioperative mortality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5.2%    (5/211)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pts with systemic &amp; suprasystemic  PAP                     19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   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(4/21 )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in pts with systemic PAP                                                    15.3%      (2/13)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pts with suprasystemic PAP                                           25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  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( 2/8 )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ECMO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moderate-severe PAP                           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 systemic &amp; suprasystemic  PAP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6 – survive  3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central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-arterial ECMO                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survive 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peripheral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-arterial ECMO          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– survive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D4D8-3542-E48C-9B23-E5C0DCD73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Chia AXF, </a:t>
            </a:r>
            <a:r>
              <a:rPr lang="en-GB" dirty="0" err="1"/>
              <a:t>Valchanov</a:t>
            </a:r>
            <a:r>
              <a:rPr lang="en-GB" dirty="0"/>
              <a:t> K, Ng C, </a:t>
            </a:r>
            <a:r>
              <a:rPr lang="en-GB" dirty="0" err="1"/>
              <a:t>Tsui</a:t>
            </a:r>
            <a:r>
              <a:rPr lang="en-GB" dirty="0"/>
              <a:t> S, </a:t>
            </a:r>
            <a:r>
              <a:rPr lang="en-GB" dirty="0" err="1"/>
              <a:t>Taghavi</a:t>
            </a:r>
            <a:r>
              <a:rPr lang="en-GB" dirty="0"/>
              <a:t> J, </a:t>
            </a:r>
            <a:r>
              <a:rPr lang="en-GB" dirty="0" err="1"/>
              <a:t>Vuylsteke</a:t>
            </a:r>
            <a:r>
              <a:rPr lang="en-GB" dirty="0"/>
              <a:t> A, Fowles JA, Jenkins DP. Perioperative extracorporeal membrane oxygenation support for pulmonary endarterectomy: A 17-year experience from the UK national cohort. J Heart Lung Transplant. 2024 Feb;43(2):241-250. </a:t>
            </a:r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51DFBBC-E597-4CA9-ABCA-856821A09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542" y="1232726"/>
            <a:ext cx="4487330" cy="1531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542" y="4856729"/>
            <a:ext cx="9625898" cy="1636146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7DB29-67DF-4547-9D4D-544C3B1B1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432" y="2375132"/>
            <a:ext cx="5737555" cy="867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52F69-C3DC-4EC4-997A-38DCD4AB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3" y="2895313"/>
            <a:ext cx="4650647" cy="136167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5539847-5537-47C5-A23B-DE770976B1AA}"/>
              </a:ext>
            </a:extLst>
          </p:cNvPr>
          <p:cNvSpPr/>
          <p:nvPr/>
        </p:nvSpPr>
        <p:spPr>
          <a:xfrm>
            <a:off x="5552532" y="3336360"/>
            <a:ext cx="62221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The overall in-hospital mortality after PEA was 4% (n -5) All deaths occurred in patients with TPR &gt; 1,200 dynes  sec  cm–5 and decompensated right heart failure. </a:t>
            </a:r>
            <a:endParaRPr lang="uk-UA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02CCBE6-F68D-4372-81C8-4FD1AC51DAF3}"/>
              </a:ext>
            </a:extLst>
          </p:cNvPr>
          <p:cNvSpPr/>
          <p:nvPr/>
        </p:nvSpPr>
        <p:spPr bwMode="auto">
          <a:xfrm>
            <a:off x="5953016" y="1281975"/>
            <a:ext cx="4364747" cy="98001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743 pts 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operated 1999 - 2004</a:t>
            </a: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lang="en-US" sz="1600" b="1" kern="0" dirty="0">
                <a:solidFill>
                  <a:srgbClr val="102550"/>
                </a:solidFill>
                <a:latin typeface="Tahoma" panose="020B0604030504040204" pitchFamily="34" charset="0"/>
              </a:rPr>
              <a:t> 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65 pts  Systolic PAP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 &gt;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100 mm Hg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rgbClr val="10255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678 pts  Systolic PAP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 &lt;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02550"/>
                </a:solidFill>
                <a:effectLst/>
                <a:uLnTx/>
                <a:uFillTx/>
                <a:latin typeface="Tahoma" panose="020B0604030504040204" pitchFamily="34" charset="0"/>
              </a:rPr>
              <a:t>100 mm Hg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rgbClr val="102550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45EDDA-DCDB-41A4-8858-37B9989F0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42" y="4387941"/>
            <a:ext cx="4567313" cy="1539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4355CC-21E7-43F5-B9C4-3E44369D0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528" y="4385137"/>
            <a:ext cx="5979459" cy="16361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D4550-D97C-4481-AA29-B49E6BBF6284}"/>
              </a:ext>
            </a:extLst>
          </p:cNvPr>
          <p:cNvSpPr txBox="1"/>
          <p:nvPr/>
        </p:nvSpPr>
        <p:spPr>
          <a:xfrm>
            <a:off x="371542" y="5966021"/>
            <a:ext cx="9752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de Perrot , K. McRae , L. Donahoe , et al.; the Canadian CTEPH Working Group Pulmonary endarterectomy in severe chronic thromboembolic pulmonary hypertension: the Toronto experience Ann </a:t>
            </a:r>
            <a:r>
              <a:rPr lang="en-GB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Cardiothorac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Surg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2022 Mar;11(2):133–142. 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532D7EA-BDBC-4ACA-AA21-D987952AABFA}"/>
              </a:ext>
            </a:extLst>
          </p:cNvPr>
          <p:cNvCxnSpPr>
            <a:cxnSpLocks/>
          </p:cNvCxnSpPr>
          <p:nvPr/>
        </p:nvCxnSpPr>
        <p:spPr>
          <a:xfrm>
            <a:off x="5123426" y="3844212"/>
            <a:ext cx="3544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59954566-2BE8-4D12-BEF2-1E25B81AA263}"/>
              </a:ext>
            </a:extLst>
          </p:cNvPr>
          <p:cNvCxnSpPr>
            <a:cxnSpLocks/>
          </p:cNvCxnSpPr>
          <p:nvPr/>
        </p:nvCxnSpPr>
        <p:spPr>
          <a:xfrm>
            <a:off x="4985610" y="2375132"/>
            <a:ext cx="622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06EB7AFB-77F6-475C-B15E-B17C9EBF410D}"/>
              </a:ext>
            </a:extLst>
          </p:cNvPr>
          <p:cNvCxnSpPr>
            <a:cxnSpLocks/>
          </p:cNvCxnSpPr>
          <p:nvPr/>
        </p:nvCxnSpPr>
        <p:spPr>
          <a:xfrm>
            <a:off x="5033957" y="5330890"/>
            <a:ext cx="622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 should not be denied to patients with high and extremely high PAP when it is evidence of adequate surgical removal of thromboembolic material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ClrTx/>
              <a:defRPr/>
            </a:pPr>
            <a:r>
              <a:rPr kumimoji="0" lang="en-US" alt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 in very sick patients </a:t>
            </a:r>
            <a:r>
              <a:rPr lang="en-US" altLang="uk-UA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with severe PAP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heart failure</a:t>
            </a:r>
            <a:r>
              <a:rPr kumimoji="0" lang="en-US" alt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remains a great surgical challenge</a:t>
            </a:r>
            <a:endParaRPr kumimoji="0" lang="uk-UA" alt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98D0B-672D-419F-A4E1-FDE5F05084F2}">
  <ds:schemaRefs>
    <ds:schemaRef ds:uri="http://purl.org/dc/terms/"/>
    <ds:schemaRef ds:uri="http://purl.org/dc/dcmitype/"/>
    <ds:schemaRef ds:uri="94a67e06-54a4-445a-b79e-2b61c27d8f4a"/>
    <ds:schemaRef ds:uri="http://schemas.openxmlformats.org/package/2006/metadata/core-properties"/>
    <ds:schemaRef ds:uri="http://schemas.microsoft.com/office/infopath/2007/PartnerControls"/>
    <ds:schemaRef ds:uri="70ef824e-81a8-4185-b29b-1ce15dfb1ac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800</TotalTime>
  <Words>803</Words>
  <Application>Microsoft Office PowerPoint</Application>
  <PresentationFormat>Широкий екран</PresentationFormat>
  <Paragraphs>99</Paragraphs>
  <Slides>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ICC 2021</vt:lpstr>
      <vt:lpstr>Презентація PowerPoint</vt:lpstr>
      <vt:lpstr>Surgical management of chronic thromboembolic pulmonary hypertension with systemic and suprasystemic pulmonary artery pressure   </vt:lpstr>
      <vt:lpstr>Introduction</vt:lpstr>
      <vt:lpstr>Methods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Liubomyr</dc:creator>
  <cp:lastModifiedBy>Liubomyr</cp:lastModifiedBy>
  <cp:revision>59</cp:revision>
  <dcterms:created xsi:type="dcterms:W3CDTF">2026-03-05T12:13:05Z</dcterms:created>
  <dcterms:modified xsi:type="dcterms:W3CDTF">2026-03-15T18:57:04Z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