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58" r:id="rId5"/>
    <p:sldId id="259" r:id="rId6"/>
    <p:sldId id="260" r:id="rId7"/>
    <p:sldId id="261" r:id="rId8"/>
    <p:sldId id="262"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guide id="3" orient="horz" pos="3067"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891A021-509A-6025-4AF0-C6838D967DA7}" name="Adam Torbicki" initials="AT" userId="3c9d8feae4775177" providerId="Windows Live"/>
  <p188:author id="{2F48AD62-C5B7-73CB-053C-5BDA317766F5}" name="Claudia Schuler" initials="CS" userId="S::claudia.schuler@NSPM.COM::99f0af8c-fd6c-4433-b7ab-6b770f3503b4" providerId="AD"/>
  <p188:author id="{25D06F89-1D1E-E99B-0771-0C79AB7734DA}" name="Sonja Mariotti Nesurini" initials="SMN" userId="S::sonja.mariotti@NSPM.COM::28629fb6-2441-424e-b167-4579315a85ca" providerId="AD"/>
  <p188:author id="{4D88D0CB-8D54-BB45-5843-016D4B6018F2}" name="Christoph Benner" initials="CB" userId="S::Christoph.Benner@NSPM.COM::84c046a5-be5c-4921-8ca7-73685d4e572f" providerId="AD"/>
  <p188:author id="{CC1EE7F2-E866-224D-7FB8-B1A5D4A6C922}" name="Elizabeth Oliver" initials="EO" userId="S::elizabeth.oliver@NSPM.COM::32c21e0e-d95f-49fc-9cee-aa6fb7ff08e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335C"/>
    <a:srgbClr val="102550"/>
    <a:srgbClr val="97BAFF"/>
    <a:srgbClr val="FF9900"/>
    <a:srgbClr val="061C49"/>
    <a:srgbClr val="002060"/>
    <a:srgbClr val="9CBE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67"/>
    <p:restoredTop sz="94687"/>
  </p:normalViewPr>
  <p:slideViewPr>
    <p:cSldViewPr snapToGrid="0">
      <p:cViewPr varScale="1">
        <p:scale>
          <a:sx n="104" d="100"/>
          <a:sy n="104" d="100"/>
        </p:scale>
        <p:origin x="688" y="192"/>
      </p:cViewPr>
      <p:guideLst>
        <p:guide orient="horz" pos="2183"/>
        <p:guide pos="3840"/>
        <p:guide orient="horz" pos="3067"/>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841D00F-E798-46A1-BEA7-EC9ADB8EF83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H"/>
          </a:p>
        </p:txBody>
      </p:sp>
      <p:sp>
        <p:nvSpPr>
          <p:cNvPr id="3" name="Date Placeholder 2">
            <a:extLst>
              <a:ext uri="{FF2B5EF4-FFF2-40B4-BE49-F238E27FC236}">
                <a16:creationId xmlns:a16="http://schemas.microsoft.com/office/drawing/2014/main" id="{BD81E58E-36E8-4D38-AF4F-4F589B443D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E8FB1C-2736-4565-B543-6F553E0071CF}" type="datetimeFigureOut">
              <a:rPr lang="en-CH" smtClean="0"/>
              <a:t>3/13/26</a:t>
            </a:fld>
            <a:endParaRPr lang="en-CH"/>
          </a:p>
        </p:txBody>
      </p:sp>
      <p:sp>
        <p:nvSpPr>
          <p:cNvPr id="4" name="Footer Placeholder 3">
            <a:extLst>
              <a:ext uri="{FF2B5EF4-FFF2-40B4-BE49-F238E27FC236}">
                <a16:creationId xmlns:a16="http://schemas.microsoft.com/office/drawing/2014/main" id="{3B50F95C-0C59-4322-95E0-15DFD999A17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H"/>
          </a:p>
        </p:txBody>
      </p:sp>
      <p:sp>
        <p:nvSpPr>
          <p:cNvPr id="5" name="Slide Number Placeholder 4">
            <a:extLst>
              <a:ext uri="{FF2B5EF4-FFF2-40B4-BE49-F238E27FC236}">
                <a16:creationId xmlns:a16="http://schemas.microsoft.com/office/drawing/2014/main" id="{B90A98DC-C961-480A-A431-94609B04934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C79AED8-629E-4DC9-B198-707A4084A64D}" type="slidenum">
              <a:rPr lang="en-CH" smtClean="0"/>
              <a:t>‹#›</a:t>
            </a:fld>
            <a:endParaRPr lang="en-CH"/>
          </a:p>
        </p:txBody>
      </p:sp>
    </p:spTree>
    <p:extLst>
      <p:ext uri="{BB962C8B-B14F-4D97-AF65-F5344CB8AC3E}">
        <p14:creationId xmlns:p14="http://schemas.microsoft.com/office/powerpoint/2010/main" val="9047670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58C6B7-7E69-419D-A6C1-AC7940B829F4}" type="datetimeFigureOut">
              <a:rPr lang="en-GB" smtClean="0"/>
              <a:t>13/03/2026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0C6AC9-B06A-4FA2-A910-210FA38D0760}" type="slidenum">
              <a:rPr lang="en-GB" smtClean="0"/>
              <a:t>‹#›</a:t>
            </a:fld>
            <a:endParaRPr lang="en-GB"/>
          </a:p>
        </p:txBody>
      </p:sp>
    </p:spTree>
    <p:extLst>
      <p:ext uri="{BB962C8B-B14F-4D97-AF65-F5344CB8AC3E}">
        <p14:creationId xmlns:p14="http://schemas.microsoft.com/office/powerpoint/2010/main" val="1277811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0C6AC9-B06A-4FA2-A910-210FA38D0760}" type="slidenum">
              <a:rPr lang="en-GB" smtClean="0"/>
              <a:t>1</a:t>
            </a:fld>
            <a:endParaRPr lang="en-GB"/>
          </a:p>
        </p:txBody>
      </p:sp>
    </p:spTree>
    <p:extLst>
      <p:ext uri="{BB962C8B-B14F-4D97-AF65-F5344CB8AC3E}">
        <p14:creationId xmlns:p14="http://schemas.microsoft.com/office/powerpoint/2010/main" val="3550656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0C6AC9-B06A-4FA2-A910-210FA38D0760}" type="slidenum">
              <a:rPr lang="en-GB" smtClean="0"/>
              <a:t>6</a:t>
            </a:fld>
            <a:endParaRPr lang="en-GB"/>
          </a:p>
        </p:txBody>
      </p:sp>
    </p:spTree>
    <p:extLst>
      <p:ext uri="{BB962C8B-B14F-4D97-AF65-F5344CB8AC3E}">
        <p14:creationId xmlns:p14="http://schemas.microsoft.com/office/powerpoint/2010/main" val="29038813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2" name="Text Placeholder 13">
            <a:extLst>
              <a:ext uri="{FF2B5EF4-FFF2-40B4-BE49-F238E27FC236}">
                <a16:creationId xmlns:a16="http://schemas.microsoft.com/office/drawing/2014/main" id="{15BF1BB5-C6A4-4F65-98F0-F169FFB0F841}"/>
              </a:ext>
            </a:extLst>
          </p:cNvPr>
          <p:cNvSpPr>
            <a:spLocks noGrp="1"/>
          </p:cNvSpPr>
          <p:nvPr>
            <p:ph type="body" sz="quarter" idx="13"/>
          </p:nvPr>
        </p:nvSpPr>
        <p:spPr>
          <a:xfrm>
            <a:off x="396465" y="5457407"/>
            <a:ext cx="11399070" cy="501650"/>
          </a:xfrm>
          <a:prstGeom prst="rect">
            <a:avLst/>
          </a:prstGeom>
        </p:spPr>
        <p:txBody>
          <a:bodyPr>
            <a:noAutofit/>
          </a:bodyPr>
          <a:lstStyle>
            <a:lvl1pPr marL="0" indent="0" algn="ctr">
              <a:buNone/>
              <a:defRPr sz="3200">
                <a:solidFill>
                  <a:schemeClr val="bg1"/>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13" name="Text Placeholder 13">
            <a:extLst>
              <a:ext uri="{FF2B5EF4-FFF2-40B4-BE49-F238E27FC236}">
                <a16:creationId xmlns:a16="http://schemas.microsoft.com/office/drawing/2014/main" id="{6BB9507B-2163-4974-BB68-922002B92A53}"/>
              </a:ext>
            </a:extLst>
          </p:cNvPr>
          <p:cNvSpPr>
            <a:spLocks noGrp="1"/>
          </p:cNvSpPr>
          <p:nvPr>
            <p:ph type="body" sz="quarter" idx="14"/>
          </p:nvPr>
        </p:nvSpPr>
        <p:spPr>
          <a:xfrm>
            <a:off x="3290094" y="5998706"/>
            <a:ext cx="5611813" cy="501650"/>
          </a:xfrm>
          <a:prstGeom prst="rect">
            <a:avLst/>
          </a:prstGeom>
        </p:spPr>
        <p:txBody>
          <a:bodyPr>
            <a:noAutofit/>
          </a:bodyPr>
          <a:lstStyle>
            <a:lvl1pPr marL="0" indent="0" algn="ctr">
              <a:buNone/>
              <a:defRPr sz="2400">
                <a:solidFill>
                  <a:schemeClr val="bg1"/>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23" name="Rectangle 22">
            <a:extLst>
              <a:ext uri="{FF2B5EF4-FFF2-40B4-BE49-F238E27FC236}">
                <a16:creationId xmlns:a16="http://schemas.microsoft.com/office/drawing/2014/main" id="{75EB2540-E58D-8B13-7A3E-3B5F00620417}"/>
              </a:ext>
            </a:extLst>
          </p:cNvPr>
          <p:cNvSpPr/>
          <p:nvPr userDrawn="1"/>
        </p:nvSpPr>
        <p:spPr>
          <a:xfrm>
            <a:off x="-38100" y="5171356"/>
            <a:ext cx="12240000" cy="1720496"/>
          </a:xfrm>
          <a:prstGeom prst="rect">
            <a:avLst/>
          </a:prstGeom>
          <a:solidFill>
            <a:srgbClr val="1A3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Connector 6">
            <a:extLst>
              <a:ext uri="{FF2B5EF4-FFF2-40B4-BE49-F238E27FC236}">
                <a16:creationId xmlns:a16="http://schemas.microsoft.com/office/drawing/2014/main" id="{58E27300-0C31-475D-BF15-608D8BE1529F}"/>
              </a:ext>
            </a:extLst>
          </p:cNvPr>
          <p:cNvCxnSpPr/>
          <p:nvPr userDrawn="1"/>
        </p:nvCxnSpPr>
        <p:spPr>
          <a:xfrm>
            <a:off x="-38100" y="5342084"/>
            <a:ext cx="1224000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pic>
        <p:nvPicPr>
          <p:cNvPr id="2" name="Picture 1" descr="A building with a tower and a statue in the background&#10;&#10;Description automatically generated">
            <a:extLst>
              <a:ext uri="{FF2B5EF4-FFF2-40B4-BE49-F238E27FC236}">
                <a16:creationId xmlns:a16="http://schemas.microsoft.com/office/drawing/2014/main" id="{253A5B0D-FD71-4200-4A6A-64A0A5099B43}"/>
              </a:ext>
            </a:extLst>
          </p:cNvPr>
          <p:cNvPicPr>
            <a:picLocks noChangeAspect="1"/>
          </p:cNvPicPr>
          <p:nvPr userDrawn="1"/>
        </p:nvPicPr>
        <p:blipFill>
          <a:blip r:embed="rId2">
            <a:extLst>
              <a:ext uri="{28A0092B-C50C-407E-A947-70E740481C1C}">
                <a14:useLocalDpi xmlns:a14="http://schemas.microsoft.com/office/drawing/2010/main" val="0"/>
              </a:ext>
            </a:extLst>
          </a:blip>
          <a:srcRect l="824" r="3486"/>
          <a:stretch>
            <a:fillRect/>
          </a:stretch>
        </p:blipFill>
        <p:spPr>
          <a:xfrm>
            <a:off x="-38100" y="-8589"/>
            <a:ext cx="12240000" cy="5329697"/>
          </a:xfrm>
          <a:prstGeom prst="rect">
            <a:avLst/>
          </a:prstGeom>
        </p:spPr>
      </p:pic>
    </p:spTree>
    <p:extLst>
      <p:ext uri="{BB962C8B-B14F-4D97-AF65-F5344CB8AC3E}">
        <p14:creationId xmlns:p14="http://schemas.microsoft.com/office/powerpoint/2010/main" val="3427693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8" name="Content Placeholder 2"/>
          <p:cNvSpPr>
            <a:spLocks noGrp="1"/>
          </p:cNvSpPr>
          <p:nvPr>
            <p:ph idx="1"/>
          </p:nvPr>
        </p:nvSpPr>
        <p:spPr>
          <a:xfrm>
            <a:off x="334963" y="1440611"/>
            <a:ext cx="11522075" cy="4471200"/>
          </a:xfrm>
          <a:prstGeom prst="rect">
            <a:avLst/>
          </a:prstGeom>
        </p:spPr>
        <p:txBody>
          <a:bodyPr/>
          <a:lstStyle>
            <a:lvl1pPr marL="228600" indent="-228600">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buClr>
                <a:srgbClr val="FF9900"/>
              </a:buClr>
              <a:buFont typeface="Arial" panose="020B0604020202020204" pitchFamily="34" charset="0"/>
              <a:buChar char="•"/>
              <a:defRPr sz="1800">
                <a:solidFill>
                  <a:srgbClr val="002060"/>
                </a:solidFill>
                <a:latin typeface="Arial" panose="020B0604020202020204" pitchFamily="34" charset="0"/>
                <a:cs typeface="Arial" panose="020B0604020202020204" pitchFamily="34" charset="0"/>
              </a:defRPr>
            </a:lvl3pPr>
            <a:lvl4pPr marL="16002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itle 1"/>
          <p:cNvSpPr>
            <a:spLocks noGrp="1"/>
          </p:cNvSpPr>
          <p:nvPr>
            <p:ph type="title"/>
          </p:nvPr>
        </p:nvSpPr>
        <p:spPr>
          <a:xfrm>
            <a:off x="334963" y="365126"/>
            <a:ext cx="9982800" cy="8676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8" name="Text Placeholder 3">
            <a:extLst>
              <a:ext uri="{FF2B5EF4-FFF2-40B4-BE49-F238E27FC236}">
                <a16:creationId xmlns:a16="http://schemas.microsoft.com/office/drawing/2014/main" id="{4E736BAE-8E9A-4956-8506-173320B7E909}"/>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Tree>
    <p:extLst>
      <p:ext uri="{BB962C8B-B14F-4D97-AF65-F5344CB8AC3E}">
        <p14:creationId xmlns:p14="http://schemas.microsoft.com/office/powerpoint/2010/main" val="3574139491"/>
      </p:ext>
    </p:extLst>
  </p:cSld>
  <p:clrMapOvr>
    <a:masterClrMapping/>
  </p:clrMapOvr>
  <p:extLst>
    <p:ext uri="{DCECCB84-F9BA-43D5-87BE-67443E8EF086}">
      <p15:sldGuideLst xmlns:p15="http://schemas.microsoft.com/office/powerpoint/2012/main">
        <p15:guide id="1" orient="horz" pos="372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BC7BBD6-491B-4B0F-997D-96752651947B}"/>
              </a:ext>
            </a:extLst>
          </p:cNvPr>
          <p:cNvSpPr>
            <a:spLocks noGrp="1"/>
          </p:cNvSpPr>
          <p:nvPr>
            <p:ph type="body" sz="quarter" idx="13" hasCustomPrompt="1"/>
          </p:nvPr>
        </p:nvSpPr>
        <p:spPr>
          <a:xfrm>
            <a:off x="334800" y="855571"/>
            <a:ext cx="9982800" cy="427068"/>
          </a:xfrm>
          <a:prstGeom prst="rect">
            <a:avLst/>
          </a:prstGeom>
        </p:spPr>
        <p:txBody>
          <a:bodyPr/>
          <a:lstStyle>
            <a:lvl1pPr marL="0" indent="0">
              <a:buNone/>
              <a:defRPr sz="2400" b="1">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add subtitle</a:t>
            </a:r>
            <a:endParaRPr lang="en-CH"/>
          </a:p>
        </p:txBody>
      </p:sp>
      <p:sp>
        <p:nvSpPr>
          <p:cNvPr id="46" name="Title 1">
            <a:extLst>
              <a:ext uri="{FF2B5EF4-FFF2-40B4-BE49-F238E27FC236}">
                <a16:creationId xmlns:a16="http://schemas.microsoft.com/office/drawing/2014/main" id="{473CAF70-4892-43A2-90EA-CBB039C88F68}"/>
              </a:ext>
            </a:extLst>
          </p:cNvPr>
          <p:cNvSpPr>
            <a:spLocks noGrp="1"/>
          </p:cNvSpPr>
          <p:nvPr>
            <p:ph type="title"/>
          </p:nvPr>
        </p:nvSpPr>
        <p:spPr>
          <a:xfrm>
            <a:off x="334800" y="365126"/>
            <a:ext cx="9982800" cy="5292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5" name="Content Placeholder 2">
            <a:extLst>
              <a:ext uri="{FF2B5EF4-FFF2-40B4-BE49-F238E27FC236}">
                <a16:creationId xmlns:a16="http://schemas.microsoft.com/office/drawing/2014/main" id="{0728539B-31E7-420A-9F5E-3D67A078ECE3}"/>
              </a:ext>
            </a:extLst>
          </p:cNvPr>
          <p:cNvSpPr>
            <a:spLocks noGrp="1"/>
          </p:cNvSpPr>
          <p:nvPr>
            <p:ph idx="1"/>
          </p:nvPr>
        </p:nvSpPr>
        <p:spPr>
          <a:xfrm>
            <a:off x="334963" y="1440611"/>
            <a:ext cx="11522075" cy="4471200"/>
          </a:xfrm>
          <a:prstGeom prst="rect">
            <a:avLst/>
          </a:prstGeom>
        </p:spPr>
        <p:txBody>
          <a:bodyPr/>
          <a:lstStyle>
            <a:lvl1pPr marL="228600" indent="-228600">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buClr>
                <a:srgbClr val="FF9900"/>
              </a:buClr>
              <a:buFont typeface="Arial" panose="020B0604020202020204" pitchFamily="34" charset="0"/>
              <a:buChar char="•"/>
              <a:defRPr sz="1800">
                <a:solidFill>
                  <a:srgbClr val="002060"/>
                </a:solidFill>
                <a:latin typeface="Arial" panose="020B0604020202020204" pitchFamily="34" charset="0"/>
                <a:cs typeface="Arial" panose="020B0604020202020204" pitchFamily="34" charset="0"/>
              </a:defRPr>
            </a:lvl3pPr>
            <a:lvl4pPr marL="16002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3">
            <a:extLst>
              <a:ext uri="{FF2B5EF4-FFF2-40B4-BE49-F238E27FC236}">
                <a16:creationId xmlns:a16="http://schemas.microsoft.com/office/drawing/2014/main" id="{566C9C8C-5659-48A3-88FF-D7DCDBF494C7}"/>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buNone/>
              <a:defRPr lang="en-GB" sz="1000" dirty="0"/>
            </a:lvl1pPr>
          </a:lstStyle>
          <a:p>
            <a:pPr marL="228600" marR="0" lvl="0" indent="-228600" algn="l" defTabSz="914400" rtl="0" eaLnBrk="1" fontAlgn="auto" latinLnBrk="0" hangingPunct="1">
              <a:lnSpc>
                <a:spcPct val="90000"/>
              </a:lnSpc>
              <a:spcBef>
                <a:spcPts val="1000"/>
              </a:spcBef>
              <a:spcAft>
                <a:spcPts val="0"/>
              </a:spcAft>
              <a:buClrTx/>
              <a:buSzTx/>
              <a:tabLst/>
              <a:defRPr/>
            </a:pPr>
            <a:r>
              <a:rPr lang="en-US"/>
              <a:t>References</a:t>
            </a:r>
          </a:p>
        </p:txBody>
      </p:sp>
    </p:spTree>
    <p:extLst>
      <p:ext uri="{BB962C8B-B14F-4D97-AF65-F5344CB8AC3E}">
        <p14:creationId xmlns:p14="http://schemas.microsoft.com/office/powerpoint/2010/main" val="2359471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itle 1"/>
          <p:cNvSpPr>
            <a:spLocks noGrp="1"/>
          </p:cNvSpPr>
          <p:nvPr>
            <p:ph type="title"/>
          </p:nvPr>
        </p:nvSpPr>
        <p:spPr>
          <a:xfrm>
            <a:off x="334963" y="365126"/>
            <a:ext cx="9982229" cy="868452"/>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10" name="Content Placeholder 2"/>
          <p:cNvSpPr>
            <a:spLocks noGrp="1"/>
          </p:cNvSpPr>
          <p:nvPr>
            <p:ph sz="half" idx="1"/>
          </p:nvPr>
        </p:nvSpPr>
        <p:spPr>
          <a:xfrm>
            <a:off x="334963"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marL="685800" indent="-228600">
              <a:buClr>
                <a:srgbClr val="FF9900"/>
              </a:buClr>
              <a:defRPr lang="en-US" sz="2000" kern="1200" dirty="0">
                <a:solidFill>
                  <a:srgbClr val="002060"/>
                </a:solidFill>
                <a:latin typeface="Arial" panose="020B0604020202020204" pitchFamily="34" charset="0"/>
                <a:ea typeface="+mn-ea"/>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Content Placeholder 3"/>
          <p:cNvSpPr>
            <a:spLocks noGrp="1"/>
          </p:cNvSpPr>
          <p:nvPr>
            <p:ph sz="half" idx="2"/>
          </p:nvPr>
        </p:nvSpPr>
        <p:spPr>
          <a:xfrm>
            <a:off x="6344547" y="1441606"/>
            <a:ext cx="5508000" cy="4471751"/>
          </a:xfrm>
          <a:prstGeom prst="rect">
            <a:avLst/>
          </a:prstGeom>
        </p:spPr>
        <p:txBody>
          <a:bodyPr/>
          <a:lstStyle>
            <a:lvl1pPr>
              <a:defRPr lang="en-GB" sz="2400" dirty="0">
                <a:solidFill>
                  <a:srgbClr val="002060"/>
                </a:solidFill>
                <a:latin typeface="Arial" panose="020B0604020202020204" pitchFamily="34" charset="0"/>
                <a:cs typeface="Arial" panose="020B0604020202020204" pitchFamily="34" charset="0"/>
              </a:defRPr>
            </a:lvl1pPr>
            <a:lvl2pPr marL="685800" indent="-228600">
              <a:defRPr lang="en-US" sz="2000" kern="1200" dirty="0">
                <a:solidFill>
                  <a:srgbClr val="002060"/>
                </a:solidFill>
                <a:latin typeface="Arial" panose="020B0604020202020204" pitchFamily="34" charset="0"/>
                <a:ea typeface="+mn-ea"/>
                <a:cs typeface="Arial" panose="020B0604020202020204" pitchFamily="34" charset="0"/>
              </a:defRPr>
            </a:lvl2pPr>
            <a:lvl3pPr>
              <a:defRPr lang="en-US" sz="1800" dirty="0">
                <a:solidFill>
                  <a:srgbClr val="002060"/>
                </a:solidFill>
                <a:latin typeface="Arial" panose="020B0604020202020204" pitchFamily="34" charset="0"/>
                <a:cs typeface="Arial" panose="020B0604020202020204" pitchFamily="34" charset="0"/>
              </a:defRPr>
            </a:lvl3pPr>
            <a:lvl4pPr>
              <a:defRPr lang="en-US" sz="1600" dirty="0">
                <a:solidFill>
                  <a:srgbClr val="002060"/>
                </a:solidFill>
                <a:latin typeface="Arial" panose="020B0604020202020204" pitchFamily="34" charset="0"/>
                <a:cs typeface="Arial" panose="020B0604020202020204" pitchFamily="34" charset="0"/>
              </a:defRPr>
            </a:lvl4pPr>
            <a:lvl5pPr>
              <a:defRPr lang="en-GB" sz="1600" dirty="0">
                <a:solidFill>
                  <a:srgbClr val="002060"/>
                </a:solidFill>
                <a:latin typeface="Arial" panose="020B0604020202020204" pitchFamily="34" charset="0"/>
                <a:cs typeface="Arial" panose="020B0604020202020204" pitchFamily="34" charset="0"/>
              </a:defRPr>
            </a:lvl5pPr>
          </a:lstStyle>
          <a:p>
            <a:pPr lvl="0">
              <a:buClr>
                <a:srgbClr val="FF9900"/>
              </a:buClr>
            </a:pPr>
            <a:r>
              <a:rPr lang="en-US"/>
              <a:t>Click to edit Master text styles</a:t>
            </a:r>
          </a:p>
          <a:p>
            <a:pPr lvl="1">
              <a:buClr>
                <a:srgbClr val="FF9900"/>
              </a:buClr>
            </a:pPr>
            <a:r>
              <a:rPr lang="en-US"/>
              <a:t>Second level</a:t>
            </a:r>
          </a:p>
          <a:p>
            <a:pPr lvl="2">
              <a:buClr>
                <a:srgbClr val="FF9900"/>
              </a:buClr>
            </a:pPr>
            <a:r>
              <a:rPr lang="en-US"/>
              <a:t>Third level</a:t>
            </a:r>
          </a:p>
          <a:p>
            <a:pPr lvl="3">
              <a:buClr>
                <a:srgbClr val="FF9900"/>
              </a:buClr>
            </a:pPr>
            <a:r>
              <a:rPr lang="en-US"/>
              <a:t>Fourth level</a:t>
            </a:r>
          </a:p>
          <a:p>
            <a:pPr lvl="4">
              <a:buClr>
                <a:srgbClr val="FF9900"/>
              </a:buClr>
            </a:pPr>
            <a:r>
              <a:rPr lang="en-US"/>
              <a:t>Fifth level</a:t>
            </a:r>
            <a:endParaRPr lang="en-GB"/>
          </a:p>
        </p:txBody>
      </p:sp>
      <p:sp>
        <p:nvSpPr>
          <p:cNvPr id="5" name="Text Placeholder 3">
            <a:extLst>
              <a:ext uri="{FF2B5EF4-FFF2-40B4-BE49-F238E27FC236}">
                <a16:creationId xmlns:a16="http://schemas.microsoft.com/office/drawing/2014/main" id="{AC07D585-F4E9-4B85-8706-0A00FB6AC1AD}"/>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Tree>
    <p:extLst>
      <p:ext uri="{BB962C8B-B14F-4D97-AF65-F5344CB8AC3E}">
        <p14:creationId xmlns:p14="http://schemas.microsoft.com/office/powerpoint/2010/main" val="317118560"/>
      </p:ext>
    </p:extLst>
  </p:cSld>
  <p:clrMapOvr>
    <a:masterClrMapping/>
  </p:clrMapOvr>
  <p:extLst>
    <p:ext uri="{DCECCB84-F9BA-43D5-87BE-67443E8EF086}">
      <p15:sldGuideLst xmlns:p15="http://schemas.microsoft.com/office/powerpoint/2012/main">
        <p15:guide id="1" orient="horz" pos="1865"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and Subtitle">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19004DE7-8E68-4E79-8F07-8A52E6E2D64F}"/>
              </a:ext>
            </a:extLst>
          </p:cNvPr>
          <p:cNvSpPr>
            <a:spLocks noGrp="1"/>
          </p:cNvSpPr>
          <p:nvPr>
            <p:ph type="body" sz="quarter" idx="13" hasCustomPrompt="1"/>
          </p:nvPr>
        </p:nvSpPr>
        <p:spPr>
          <a:xfrm>
            <a:off x="334963" y="855571"/>
            <a:ext cx="9982800" cy="427068"/>
          </a:xfrm>
          <a:prstGeom prst="rect">
            <a:avLst/>
          </a:prstGeom>
        </p:spPr>
        <p:txBody>
          <a:bodyPr/>
          <a:lstStyle>
            <a:lvl1pPr marL="0" indent="0">
              <a:buNone/>
              <a:defRPr lang="en-CH" sz="2400" b="1" kern="1200" dirty="0">
                <a:solidFill>
                  <a:schemeClr val="tx1"/>
                </a:solidFill>
                <a:latin typeface="Arial" panose="020B0604020202020204" pitchFamily="34" charset="0"/>
                <a:ea typeface="+mn-ea"/>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marL="0" lvl="0" indent="0" algn="l" defTabSz="914400" rtl="0" eaLnBrk="1" latinLnBrk="0" hangingPunct="1">
              <a:lnSpc>
                <a:spcPct val="90000"/>
              </a:lnSpc>
              <a:spcBef>
                <a:spcPts val="1000"/>
              </a:spcBef>
              <a:buFont typeface="Arial" panose="020B0604020202020204" pitchFamily="34" charset="0"/>
              <a:buNone/>
            </a:pPr>
            <a:r>
              <a:rPr lang="en-US"/>
              <a:t>Click to add subtitle</a:t>
            </a:r>
            <a:endParaRPr lang="en-CH"/>
          </a:p>
        </p:txBody>
      </p:sp>
      <p:sp>
        <p:nvSpPr>
          <p:cNvPr id="13" name="Title 1">
            <a:extLst>
              <a:ext uri="{FF2B5EF4-FFF2-40B4-BE49-F238E27FC236}">
                <a16:creationId xmlns:a16="http://schemas.microsoft.com/office/drawing/2014/main" id="{701307C0-55A2-4D0D-9810-11A03F3BDA34}"/>
              </a:ext>
            </a:extLst>
          </p:cNvPr>
          <p:cNvSpPr>
            <a:spLocks noGrp="1"/>
          </p:cNvSpPr>
          <p:nvPr>
            <p:ph type="title"/>
          </p:nvPr>
        </p:nvSpPr>
        <p:spPr>
          <a:xfrm>
            <a:off x="334963" y="365126"/>
            <a:ext cx="9982800" cy="5292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6" name="Text Placeholder 3">
            <a:extLst>
              <a:ext uri="{FF2B5EF4-FFF2-40B4-BE49-F238E27FC236}">
                <a16:creationId xmlns:a16="http://schemas.microsoft.com/office/drawing/2014/main" id="{5D30CBE9-CB56-4239-810E-3A0EFEE29132}"/>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
        <p:nvSpPr>
          <p:cNvPr id="10" name="Content Placeholder 2">
            <a:extLst>
              <a:ext uri="{FF2B5EF4-FFF2-40B4-BE49-F238E27FC236}">
                <a16:creationId xmlns:a16="http://schemas.microsoft.com/office/drawing/2014/main" id="{B81F687D-6E0C-492D-947A-69BCB28B9909}"/>
              </a:ext>
            </a:extLst>
          </p:cNvPr>
          <p:cNvSpPr>
            <a:spLocks noGrp="1"/>
          </p:cNvSpPr>
          <p:nvPr>
            <p:ph sz="half" idx="1"/>
          </p:nvPr>
        </p:nvSpPr>
        <p:spPr>
          <a:xfrm>
            <a:off x="334963"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marL="685800" indent="-228600">
              <a:buClr>
                <a:srgbClr val="FF9900"/>
              </a:buClr>
              <a:defRPr lang="en-US" sz="2000" kern="1200" dirty="0">
                <a:solidFill>
                  <a:srgbClr val="002060"/>
                </a:solidFill>
                <a:latin typeface="Arial" panose="020B0604020202020204" pitchFamily="34" charset="0"/>
                <a:ea typeface="+mn-ea"/>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Content Placeholder 3">
            <a:extLst>
              <a:ext uri="{FF2B5EF4-FFF2-40B4-BE49-F238E27FC236}">
                <a16:creationId xmlns:a16="http://schemas.microsoft.com/office/drawing/2014/main" id="{98BD6636-71CB-4A82-8FDB-8F5CDE4B8171}"/>
              </a:ext>
            </a:extLst>
          </p:cNvPr>
          <p:cNvSpPr>
            <a:spLocks noGrp="1"/>
          </p:cNvSpPr>
          <p:nvPr>
            <p:ph sz="half" idx="2"/>
          </p:nvPr>
        </p:nvSpPr>
        <p:spPr>
          <a:xfrm>
            <a:off x="6344549"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a:buClr>
                <a:srgbClr val="FF9900"/>
              </a:buClr>
              <a:defRPr sz="2000">
                <a:solidFill>
                  <a:srgbClr val="002060"/>
                </a:solidFill>
                <a:latin typeface="Arial" panose="020B0604020202020204" pitchFamily="34" charset="0"/>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473734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mpty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2421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png"/><Relationship Id="rId5" Type="http://schemas.openxmlformats.org/officeDocument/2006/relationships/slideLayout" Target="../slideLayouts/slideLayout5.xml"/><Relationship Id="rId15" Type="http://schemas.openxmlformats.org/officeDocument/2006/relationships/image" Target="../media/image8.png"/><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 Id="rId1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Line 12">
            <a:extLst>
              <a:ext uri="{FF2B5EF4-FFF2-40B4-BE49-F238E27FC236}">
                <a16:creationId xmlns:a16="http://schemas.microsoft.com/office/drawing/2014/main" id="{B491D7B3-AAC7-4210-B13F-945A494C3B2D}"/>
              </a:ext>
            </a:extLst>
          </p:cNvPr>
          <p:cNvSpPr>
            <a:spLocks noChangeShapeType="1"/>
          </p:cNvSpPr>
          <p:nvPr userDrawn="1"/>
        </p:nvSpPr>
        <p:spPr bwMode="auto">
          <a:xfrm>
            <a:off x="334963" y="1200150"/>
            <a:ext cx="11542909" cy="0"/>
          </a:xfrm>
          <a:prstGeom prst="line">
            <a:avLst/>
          </a:prstGeom>
          <a:noFill/>
          <a:ln w="19050">
            <a:solidFill>
              <a:srgbClr val="FF9900"/>
            </a:solidFill>
            <a:round/>
            <a:headEnd/>
            <a:tailEnd/>
          </a:ln>
          <a:extLst>
            <a:ext uri="{909E8E84-426E-40DD-AFC4-6F175D3DCCD1}">
              <a14:hiddenFill xmlns:a14="http://schemas.microsoft.com/office/drawing/2010/main">
                <a:noFill/>
              </a14:hiddenFill>
            </a:ext>
          </a:extLst>
        </p:spPr>
        <p:txBody>
          <a:bodyPr/>
          <a:lstStyle/>
          <a:p>
            <a:endParaRPr lang="en-US" sz="2400"/>
          </a:p>
        </p:txBody>
      </p:sp>
      <p:pic>
        <p:nvPicPr>
          <p:cNvPr id="13" name="Picture 1">
            <a:extLst>
              <a:ext uri="{FF2B5EF4-FFF2-40B4-BE49-F238E27FC236}">
                <a16:creationId xmlns:a16="http://schemas.microsoft.com/office/drawing/2014/main" id="{F6FAD23B-724D-4668-A2C7-87AC38170123}"/>
              </a:ext>
            </a:extLst>
          </p:cNvPr>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10410484" y="311433"/>
            <a:ext cx="1467389" cy="484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Rectangle 31">
            <a:extLst>
              <a:ext uri="{FF2B5EF4-FFF2-40B4-BE49-F238E27FC236}">
                <a16:creationId xmlns:a16="http://schemas.microsoft.com/office/drawing/2014/main" id="{40EDD055-3040-4579-B76E-5E649EB9F626}"/>
              </a:ext>
            </a:extLst>
          </p:cNvPr>
          <p:cNvSpPr/>
          <p:nvPr userDrawn="1"/>
        </p:nvSpPr>
        <p:spPr>
          <a:xfrm>
            <a:off x="0" y="6544721"/>
            <a:ext cx="12192000" cy="385789"/>
          </a:xfrm>
          <a:prstGeom prst="rect">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grpSp>
        <p:nvGrpSpPr>
          <p:cNvPr id="4" name="Group 3">
            <a:extLst>
              <a:ext uri="{FF2B5EF4-FFF2-40B4-BE49-F238E27FC236}">
                <a16:creationId xmlns:a16="http://schemas.microsoft.com/office/drawing/2014/main" id="{45779701-C3BD-4D67-9058-8F63AC6897F9}"/>
              </a:ext>
            </a:extLst>
          </p:cNvPr>
          <p:cNvGrpSpPr/>
          <p:nvPr userDrawn="1"/>
        </p:nvGrpSpPr>
        <p:grpSpPr>
          <a:xfrm>
            <a:off x="10168260" y="5983477"/>
            <a:ext cx="1964535" cy="565062"/>
            <a:chOff x="10161910" y="5983477"/>
            <a:chExt cx="1964535" cy="565062"/>
          </a:xfrm>
        </p:grpSpPr>
        <p:grpSp>
          <p:nvGrpSpPr>
            <p:cNvPr id="33" name="Group 32">
              <a:extLst>
                <a:ext uri="{FF2B5EF4-FFF2-40B4-BE49-F238E27FC236}">
                  <a16:creationId xmlns:a16="http://schemas.microsoft.com/office/drawing/2014/main" id="{1C6B3D81-1FB4-4A09-88BF-36904BF962FA}"/>
                </a:ext>
              </a:extLst>
            </p:cNvPr>
            <p:cNvGrpSpPr/>
            <p:nvPr userDrawn="1"/>
          </p:nvGrpSpPr>
          <p:grpSpPr>
            <a:xfrm>
              <a:off x="11570903" y="5983477"/>
              <a:ext cx="555542" cy="565062"/>
              <a:chOff x="6114980" y="2695609"/>
              <a:chExt cx="831852" cy="846107"/>
            </a:xfrm>
          </p:grpSpPr>
          <p:pic>
            <p:nvPicPr>
              <p:cNvPr id="34" name="Afbeelding 12">
                <a:extLst>
                  <a:ext uri="{FF2B5EF4-FFF2-40B4-BE49-F238E27FC236}">
                    <a16:creationId xmlns:a16="http://schemas.microsoft.com/office/drawing/2014/main" id="{C0DF2282-FA0C-441E-B5C1-D187E67CC569}"/>
                  </a:ext>
                </a:extLst>
              </p:cNvPr>
              <p:cNvPicPr>
                <a:picLocks noChangeAspect="1"/>
              </p:cNvPicPr>
              <p:nvPr userDrawn="1"/>
            </p:nvPicPr>
            <p:blipFill rotWithShape="1">
              <a:blip r:embed="rId9" cstate="print">
                <a:extLst>
                  <a:ext uri="{28A0092B-C50C-407E-A947-70E740481C1C}">
                    <a14:useLocalDpi xmlns:a14="http://schemas.microsoft.com/office/drawing/2010/main" val="0"/>
                  </a:ext>
                </a:extLst>
              </a:blip>
              <a:srcRect l="23822" r="23631" b="34108"/>
              <a:stretch/>
            </p:blipFill>
            <p:spPr>
              <a:xfrm>
                <a:off x="6114980" y="2695609"/>
                <a:ext cx="831852" cy="733391"/>
              </a:xfrm>
              <a:prstGeom prst="rect">
                <a:avLst/>
              </a:prstGeom>
            </p:spPr>
          </p:pic>
          <p:pic>
            <p:nvPicPr>
              <p:cNvPr id="35" name="Afbeelding 12">
                <a:extLst>
                  <a:ext uri="{FF2B5EF4-FFF2-40B4-BE49-F238E27FC236}">
                    <a16:creationId xmlns:a16="http://schemas.microsoft.com/office/drawing/2014/main" id="{EAB70673-2C6E-4DE3-9056-4B949D157326}"/>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43983" t="60828" r="45036" b="34108"/>
              <a:stretch/>
            </p:blipFill>
            <p:spPr>
              <a:xfrm>
                <a:off x="6434137" y="3429000"/>
                <a:ext cx="173832" cy="56358"/>
              </a:xfrm>
              <a:prstGeom prst="rect">
                <a:avLst/>
              </a:prstGeom>
            </p:spPr>
          </p:pic>
          <p:pic>
            <p:nvPicPr>
              <p:cNvPr id="36" name="Afbeelding 12">
                <a:extLst>
                  <a:ext uri="{FF2B5EF4-FFF2-40B4-BE49-F238E27FC236}">
                    <a16:creationId xmlns:a16="http://schemas.microsoft.com/office/drawing/2014/main" id="{BB0CB1FE-8CD3-452F-B475-F959D31E8D8F}"/>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43983" t="60828" r="45036" b="34108"/>
              <a:stretch/>
            </p:blipFill>
            <p:spPr>
              <a:xfrm>
                <a:off x="6434137" y="3485358"/>
                <a:ext cx="173832" cy="56358"/>
              </a:xfrm>
              <a:prstGeom prst="rect">
                <a:avLst/>
              </a:prstGeom>
            </p:spPr>
          </p:pic>
        </p:grpSp>
        <p:grpSp>
          <p:nvGrpSpPr>
            <p:cNvPr id="37" name="Group 36">
              <a:extLst>
                <a:ext uri="{FF2B5EF4-FFF2-40B4-BE49-F238E27FC236}">
                  <a16:creationId xmlns:a16="http://schemas.microsoft.com/office/drawing/2014/main" id="{8D9C57F1-E697-46BF-B6C7-E6BD4DC7ADA9}"/>
                </a:ext>
              </a:extLst>
            </p:cNvPr>
            <p:cNvGrpSpPr/>
            <p:nvPr userDrawn="1"/>
          </p:nvGrpSpPr>
          <p:grpSpPr>
            <a:xfrm>
              <a:off x="10161910" y="5983477"/>
              <a:ext cx="436799" cy="565062"/>
              <a:chOff x="3848029" y="2695609"/>
              <a:chExt cx="654050" cy="846107"/>
            </a:xfrm>
          </p:grpSpPr>
          <p:pic>
            <p:nvPicPr>
              <p:cNvPr id="38" name="Afbeelding 12">
                <a:extLst>
                  <a:ext uri="{FF2B5EF4-FFF2-40B4-BE49-F238E27FC236}">
                    <a16:creationId xmlns:a16="http://schemas.microsoft.com/office/drawing/2014/main" id="{4F203CC2-5A87-4BEF-8566-F4CA8EEEE646}"/>
                  </a:ext>
                </a:extLst>
              </p:cNvPr>
              <p:cNvPicPr>
                <a:picLocks noChangeAspect="1"/>
              </p:cNvPicPr>
              <p:nvPr userDrawn="1"/>
            </p:nvPicPr>
            <p:blipFill rotWithShape="1">
              <a:blip r:embed="rId11" cstate="print">
                <a:duotone>
                  <a:schemeClr val="accent3">
                    <a:shade val="45000"/>
                    <a:satMod val="135000"/>
                  </a:schemeClr>
                  <a:prstClr val="white"/>
                </a:duotone>
                <a:extLst>
                  <a:ext uri="{28A0092B-C50C-407E-A947-70E740481C1C}">
                    <a14:useLocalDpi xmlns:a14="http://schemas.microsoft.com/office/drawing/2010/main" val="0"/>
                  </a:ext>
                </a:extLst>
              </a:blip>
              <a:srcRect l="29281" r="29403" b="34108"/>
              <a:stretch/>
            </p:blipFill>
            <p:spPr>
              <a:xfrm>
                <a:off x="3848029" y="2695609"/>
                <a:ext cx="654050" cy="733391"/>
              </a:xfrm>
              <a:prstGeom prst="rect">
                <a:avLst/>
              </a:prstGeom>
            </p:spPr>
          </p:pic>
          <p:pic>
            <p:nvPicPr>
              <p:cNvPr id="39" name="Afbeelding 12">
                <a:extLst>
                  <a:ext uri="{FF2B5EF4-FFF2-40B4-BE49-F238E27FC236}">
                    <a16:creationId xmlns:a16="http://schemas.microsoft.com/office/drawing/2014/main" id="{459F1E73-9410-44BF-B8AF-380A98D1CFC2}"/>
                  </a:ext>
                </a:extLst>
              </p:cNvPr>
              <p:cNvPicPr>
                <a:picLocks noChangeAspect="1"/>
              </p:cNvPicPr>
              <p:nvPr/>
            </p:nvPicPr>
            <p:blipFill rotWithShape="1">
              <a:blip r:embed="rId12" cstate="print">
                <a:duotone>
                  <a:schemeClr val="accent3">
                    <a:shade val="45000"/>
                    <a:satMod val="135000"/>
                  </a:schemeClr>
                  <a:prstClr val="white"/>
                </a:duotone>
                <a:extLst>
                  <a:ext uri="{28A0092B-C50C-407E-A947-70E740481C1C}">
                    <a14:useLocalDpi xmlns:a14="http://schemas.microsoft.com/office/drawing/2010/main" val="0"/>
                  </a:ext>
                </a:extLst>
              </a:blip>
              <a:srcRect l="45832" t="60828" r="45293" b="34108"/>
              <a:stretch/>
            </p:blipFill>
            <p:spPr>
              <a:xfrm>
                <a:off x="4107655" y="3429000"/>
                <a:ext cx="140495" cy="56358"/>
              </a:xfrm>
              <a:prstGeom prst="rect">
                <a:avLst/>
              </a:prstGeom>
            </p:spPr>
          </p:pic>
          <p:pic>
            <p:nvPicPr>
              <p:cNvPr id="40" name="Afbeelding 12">
                <a:extLst>
                  <a:ext uri="{FF2B5EF4-FFF2-40B4-BE49-F238E27FC236}">
                    <a16:creationId xmlns:a16="http://schemas.microsoft.com/office/drawing/2014/main" id="{E1F983C6-58A7-4EB8-B68B-570C9E6F99B2}"/>
                  </a:ext>
                </a:extLst>
              </p:cNvPr>
              <p:cNvPicPr>
                <a:picLocks noChangeAspect="1"/>
              </p:cNvPicPr>
              <p:nvPr/>
            </p:nvPicPr>
            <p:blipFill rotWithShape="1">
              <a:blip r:embed="rId12" cstate="print">
                <a:duotone>
                  <a:schemeClr val="accent3">
                    <a:shade val="45000"/>
                    <a:satMod val="135000"/>
                  </a:schemeClr>
                  <a:prstClr val="white"/>
                </a:duotone>
                <a:extLst>
                  <a:ext uri="{28A0092B-C50C-407E-A947-70E740481C1C}">
                    <a14:useLocalDpi xmlns:a14="http://schemas.microsoft.com/office/drawing/2010/main" val="0"/>
                  </a:ext>
                </a:extLst>
              </a:blip>
              <a:srcRect l="45832" t="60828" r="45293" b="34108"/>
              <a:stretch/>
            </p:blipFill>
            <p:spPr>
              <a:xfrm>
                <a:off x="4110036" y="3485358"/>
                <a:ext cx="140495" cy="56358"/>
              </a:xfrm>
              <a:prstGeom prst="rect">
                <a:avLst/>
              </a:prstGeom>
            </p:spPr>
          </p:pic>
        </p:grpSp>
        <p:grpSp>
          <p:nvGrpSpPr>
            <p:cNvPr id="41" name="Group 40">
              <a:extLst>
                <a:ext uri="{FF2B5EF4-FFF2-40B4-BE49-F238E27FC236}">
                  <a16:creationId xmlns:a16="http://schemas.microsoft.com/office/drawing/2014/main" id="{107C2BE6-8E50-43D3-91CF-493AE95ACCD5}"/>
                </a:ext>
              </a:extLst>
            </p:cNvPr>
            <p:cNvGrpSpPr/>
            <p:nvPr userDrawn="1"/>
          </p:nvGrpSpPr>
          <p:grpSpPr>
            <a:xfrm>
              <a:off x="10617795" y="5983477"/>
              <a:ext cx="521615" cy="565062"/>
              <a:chOff x="4502079" y="2695609"/>
              <a:chExt cx="781050" cy="846107"/>
            </a:xfrm>
          </p:grpSpPr>
          <p:pic>
            <p:nvPicPr>
              <p:cNvPr id="42" name="Afbeelding 12">
                <a:extLst>
                  <a:ext uri="{FF2B5EF4-FFF2-40B4-BE49-F238E27FC236}">
                    <a16:creationId xmlns:a16="http://schemas.microsoft.com/office/drawing/2014/main" id="{DB05F3CB-D9D8-4E22-8AC6-DFA15723849D}"/>
                  </a:ext>
                </a:extLst>
              </p:cNvPr>
              <p:cNvPicPr>
                <a:picLocks noChangeAspect="1"/>
              </p:cNvPicPr>
              <p:nvPr userDrawn="1"/>
            </p:nvPicPr>
            <p:blipFill rotWithShape="1">
              <a:blip r:embed="rId13"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26192" r="24471" b="34108"/>
              <a:stretch/>
            </p:blipFill>
            <p:spPr>
              <a:xfrm>
                <a:off x="4502079" y="2695609"/>
                <a:ext cx="781050" cy="733391"/>
              </a:xfrm>
              <a:prstGeom prst="rect">
                <a:avLst/>
              </a:prstGeom>
            </p:spPr>
          </p:pic>
          <p:pic>
            <p:nvPicPr>
              <p:cNvPr id="43" name="Afbeelding 12">
                <a:extLst>
                  <a:ext uri="{FF2B5EF4-FFF2-40B4-BE49-F238E27FC236}">
                    <a16:creationId xmlns:a16="http://schemas.microsoft.com/office/drawing/2014/main" id="{BE96389D-9E4A-48A3-88BE-AFB2B9EA1AEC}"/>
                  </a:ext>
                </a:extLst>
              </p:cNvPr>
              <p:cNvPicPr>
                <a:picLocks noChangeAspect="1"/>
              </p:cNvPicPr>
              <p:nvPr/>
            </p:nvPicPr>
            <p:blipFill rotWithShape="1">
              <a:blip r:embed="rId14"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46402" t="60828" r="46679" b="34108"/>
              <a:stretch/>
            </p:blipFill>
            <p:spPr>
              <a:xfrm>
                <a:off x="4819650" y="3429000"/>
                <a:ext cx="109538" cy="56358"/>
              </a:xfrm>
              <a:prstGeom prst="rect">
                <a:avLst/>
              </a:prstGeom>
            </p:spPr>
          </p:pic>
          <p:pic>
            <p:nvPicPr>
              <p:cNvPr id="44" name="Afbeelding 12">
                <a:extLst>
                  <a:ext uri="{FF2B5EF4-FFF2-40B4-BE49-F238E27FC236}">
                    <a16:creationId xmlns:a16="http://schemas.microsoft.com/office/drawing/2014/main" id="{BC266344-5732-4454-A75A-EFB8C0986F72}"/>
                  </a:ext>
                </a:extLst>
              </p:cNvPr>
              <p:cNvPicPr>
                <a:picLocks noChangeAspect="1"/>
              </p:cNvPicPr>
              <p:nvPr/>
            </p:nvPicPr>
            <p:blipFill rotWithShape="1">
              <a:blip r:embed="rId14"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46402" t="60828" r="46679" b="34108"/>
              <a:stretch/>
            </p:blipFill>
            <p:spPr>
              <a:xfrm>
                <a:off x="4819650" y="3485358"/>
                <a:ext cx="109538" cy="56358"/>
              </a:xfrm>
              <a:prstGeom prst="rect">
                <a:avLst/>
              </a:prstGeom>
            </p:spPr>
          </p:pic>
        </p:grpSp>
        <p:grpSp>
          <p:nvGrpSpPr>
            <p:cNvPr id="45" name="Group 44">
              <a:extLst>
                <a:ext uri="{FF2B5EF4-FFF2-40B4-BE49-F238E27FC236}">
                  <a16:creationId xmlns:a16="http://schemas.microsoft.com/office/drawing/2014/main" id="{FB0AD420-6F22-454C-8811-19D6ED863EDD}"/>
                </a:ext>
              </a:extLst>
            </p:cNvPr>
            <p:cNvGrpSpPr/>
            <p:nvPr userDrawn="1"/>
          </p:nvGrpSpPr>
          <p:grpSpPr>
            <a:xfrm>
              <a:off x="11085334" y="5983477"/>
              <a:ext cx="555542" cy="565062"/>
              <a:chOff x="5283128" y="2695609"/>
              <a:chExt cx="831851" cy="846107"/>
            </a:xfrm>
          </p:grpSpPr>
          <p:pic>
            <p:nvPicPr>
              <p:cNvPr id="46" name="Afbeelding 12">
                <a:extLst>
                  <a:ext uri="{FF2B5EF4-FFF2-40B4-BE49-F238E27FC236}">
                    <a16:creationId xmlns:a16="http://schemas.microsoft.com/office/drawing/2014/main" id="{15E604B5-2EEE-4DBC-B0A5-8BF081063CFE}"/>
                  </a:ext>
                </a:extLst>
              </p:cNvPr>
              <p:cNvPicPr>
                <a:picLocks noChangeAspect="1"/>
              </p:cNvPicPr>
              <p:nvPr userDrawn="1"/>
            </p:nvPicPr>
            <p:blipFill rotWithShape="1">
              <a:blip r:embed="rId15" cstate="print">
                <a:duotone>
                  <a:prstClr val="black"/>
                  <a:schemeClr val="accent2">
                    <a:tint val="45000"/>
                    <a:satMod val="400000"/>
                  </a:schemeClr>
                </a:duotone>
                <a:extLst>
                  <a:ext uri="{28A0092B-C50C-407E-A947-70E740481C1C}">
                    <a14:useLocalDpi xmlns:a14="http://schemas.microsoft.com/office/drawing/2010/main" val="0"/>
                  </a:ext>
                </a:extLst>
              </a:blip>
              <a:srcRect l="24105" r="23349" b="34108"/>
              <a:stretch/>
            </p:blipFill>
            <p:spPr>
              <a:xfrm>
                <a:off x="5283128" y="2695609"/>
                <a:ext cx="831851" cy="733391"/>
              </a:xfrm>
              <a:prstGeom prst="rect">
                <a:avLst/>
              </a:prstGeom>
            </p:spPr>
          </p:pic>
          <p:pic>
            <p:nvPicPr>
              <p:cNvPr id="47" name="Afbeelding 12">
                <a:extLst>
                  <a:ext uri="{FF2B5EF4-FFF2-40B4-BE49-F238E27FC236}">
                    <a16:creationId xmlns:a16="http://schemas.microsoft.com/office/drawing/2014/main" id="{1C9A919F-C34E-4BB1-AC6A-7B97C1761829}"/>
                  </a:ext>
                </a:extLst>
              </p:cNvPr>
              <p:cNvPicPr>
                <a:picLocks noChangeAspect="1"/>
              </p:cNvPicPr>
              <p:nvPr/>
            </p:nvPicPr>
            <p:blipFill rotWithShape="1">
              <a:blip r:embed="rId16" cstate="print">
                <a:duotone>
                  <a:prstClr val="black"/>
                  <a:schemeClr val="accent2">
                    <a:tint val="45000"/>
                    <a:satMod val="400000"/>
                  </a:schemeClr>
                </a:duotone>
                <a:extLst>
                  <a:ext uri="{28A0092B-C50C-407E-A947-70E740481C1C}">
                    <a14:useLocalDpi xmlns:a14="http://schemas.microsoft.com/office/drawing/2010/main" val="0"/>
                  </a:ext>
                </a:extLst>
              </a:blip>
              <a:srcRect l="43865" t="60828" r="46804" b="34108"/>
              <a:stretch/>
            </p:blipFill>
            <p:spPr>
              <a:xfrm>
                <a:off x="5595938" y="3429000"/>
                <a:ext cx="147710" cy="56358"/>
              </a:xfrm>
              <a:prstGeom prst="rect">
                <a:avLst/>
              </a:prstGeom>
            </p:spPr>
          </p:pic>
          <p:pic>
            <p:nvPicPr>
              <p:cNvPr id="48" name="Afbeelding 12">
                <a:extLst>
                  <a:ext uri="{FF2B5EF4-FFF2-40B4-BE49-F238E27FC236}">
                    <a16:creationId xmlns:a16="http://schemas.microsoft.com/office/drawing/2014/main" id="{253DC97A-4110-4A91-8519-95A4EE5ADCC2}"/>
                  </a:ext>
                </a:extLst>
              </p:cNvPr>
              <p:cNvPicPr>
                <a:picLocks noChangeAspect="1"/>
              </p:cNvPicPr>
              <p:nvPr/>
            </p:nvPicPr>
            <p:blipFill rotWithShape="1">
              <a:blip r:embed="rId16" cstate="print">
                <a:duotone>
                  <a:prstClr val="black"/>
                  <a:schemeClr val="accent2">
                    <a:tint val="45000"/>
                    <a:satMod val="400000"/>
                  </a:schemeClr>
                </a:duotone>
                <a:extLst>
                  <a:ext uri="{28A0092B-C50C-407E-A947-70E740481C1C}">
                    <a14:useLocalDpi xmlns:a14="http://schemas.microsoft.com/office/drawing/2010/main" val="0"/>
                  </a:ext>
                </a:extLst>
              </a:blip>
              <a:srcRect l="43865" t="60828" r="46804" b="34108"/>
              <a:stretch/>
            </p:blipFill>
            <p:spPr>
              <a:xfrm>
                <a:off x="5595938" y="3485358"/>
                <a:ext cx="147710" cy="56358"/>
              </a:xfrm>
              <a:prstGeom prst="rect">
                <a:avLst/>
              </a:prstGeom>
            </p:spPr>
          </p:pic>
        </p:grpSp>
      </p:grpSp>
      <p:sp>
        <p:nvSpPr>
          <p:cNvPr id="49" name="Right Triangle 48">
            <a:extLst>
              <a:ext uri="{FF2B5EF4-FFF2-40B4-BE49-F238E27FC236}">
                <a16:creationId xmlns:a16="http://schemas.microsoft.com/office/drawing/2014/main" id="{B098847B-8855-408E-9214-F1349EDCFC68}"/>
              </a:ext>
            </a:extLst>
          </p:cNvPr>
          <p:cNvSpPr/>
          <p:nvPr userDrawn="1"/>
        </p:nvSpPr>
        <p:spPr>
          <a:xfrm rot="10800000" flipV="1">
            <a:off x="7593547" y="6713999"/>
            <a:ext cx="3924000" cy="144000"/>
          </a:xfrm>
          <a:prstGeom prst="rtTriangle">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sp>
        <p:nvSpPr>
          <p:cNvPr id="50" name="Rectangle 49">
            <a:extLst>
              <a:ext uri="{FF2B5EF4-FFF2-40B4-BE49-F238E27FC236}">
                <a16:creationId xmlns:a16="http://schemas.microsoft.com/office/drawing/2014/main" id="{0CCC7AA0-5399-4788-8FBA-3E4CE0CC470B}"/>
              </a:ext>
            </a:extLst>
          </p:cNvPr>
          <p:cNvSpPr/>
          <p:nvPr userDrawn="1"/>
        </p:nvSpPr>
        <p:spPr>
          <a:xfrm>
            <a:off x="11503661" y="6714000"/>
            <a:ext cx="688340" cy="144000"/>
          </a:xfrm>
          <a:prstGeom prst="rect">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sp>
        <p:nvSpPr>
          <p:cNvPr id="10" name="Rectangle 9">
            <a:extLst>
              <a:ext uri="{FF2B5EF4-FFF2-40B4-BE49-F238E27FC236}">
                <a16:creationId xmlns:a16="http://schemas.microsoft.com/office/drawing/2014/main" id="{39CBBB6F-033E-42FF-88C9-81C3F25AD68F}"/>
              </a:ext>
            </a:extLst>
          </p:cNvPr>
          <p:cNvSpPr/>
          <p:nvPr userDrawn="1"/>
        </p:nvSpPr>
        <p:spPr>
          <a:xfrm>
            <a:off x="340164" y="6544722"/>
            <a:ext cx="5137176" cy="338554"/>
          </a:xfrm>
          <a:prstGeom prst="rect">
            <a:avLst/>
          </a:prstGeom>
        </p:spPr>
        <p:txBody>
          <a:bodyPr wrap="none" anchor="ctr" anchorCtr="0">
            <a:spAutoFit/>
          </a:bodyPr>
          <a:lstStyle/>
          <a:p>
            <a:pPr algn="l"/>
            <a:r>
              <a:rPr lang="nl-BE" sz="1400" kern="1200" spc="200" dirty="0">
                <a:solidFill>
                  <a:schemeClr val="tx1"/>
                </a:solidFill>
                <a:latin typeface="+mn-lt"/>
                <a:ea typeface="Arial Unicode MS" panose="020B0604020202020204" pitchFamily="34" charset="-128"/>
                <a:cs typeface="Arial Unicode MS" panose="020B0604020202020204" pitchFamily="34" charset="-128"/>
              </a:rPr>
              <a:t>INTERNATIONAL </a:t>
            </a:r>
            <a:r>
              <a:rPr lang="nl-BE" sz="1600" b="1" kern="1200" spc="200" dirty="0">
                <a:solidFill>
                  <a:schemeClr val="tx1"/>
                </a:solidFill>
                <a:latin typeface="+mn-lt"/>
                <a:ea typeface="Arial Unicode MS" panose="020B0604020202020204" pitchFamily="34" charset="-128"/>
                <a:cs typeface="Arial Unicode MS" panose="020B0604020202020204" pitchFamily="34" charset="-128"/>
              </a:rPr>
              <a:t>CTEPH</a:t>
            </a:r>
            <a:r>
              <a:rPr lang="nl-BE" sz="1400" kern="1200" spc="200" dirty="0">
                <a:solidFill>
                  <a:schemeClr val="tx1"/>
                </a:solidFill>
                <a:latin typeface="+mn-lt"/>
                <a:ea typeface="Arial Unicode MS" panose="020B0604020202020204" pitchFamily="34" charset="-128"/>
                <a:cs typeface="Arial Unicode MS" panose="020B0604020202020204" pitchFamily="34" charset="-128"/>
              </a:rPr>
              <a:t> CONFERENCE </a:t>
            </a:r>
            <a:r>
              <a:rPr lang="nl-BE" sz="1600" b="1" kern="1200" spc="200" dirty="0">
                <a:solidFill>
                  <a:schemeClr val="tx1"/>
                </a:solidFill>
                <a:latin typeface="+mn-lt"/>
                <a:ea typeface="Arial Unicode MS" panose="020B0604020202020204" pitchFamily="34" charset="-128"/>
                <a:cs typeface="Arial Unicode MS" panose="020B0604020202020204" pitchFamily="34" charset="-128"/>
              </a:rPr>
              <a:t>2026</a:t>
            </a:r>
            <a:r>
              <a:rPr lang="nl-BE" sz="1400" kern="1200" spc="200" dirty="0">
                <a:solidFill>
                  <a:schemeClr val="tx1"/>
                </a:solidFill>
                <a:latin typeface="+mn-lt"/>
                <a:ea typeface="Arial Unicode MS" panose="020B0604020202020204" pitchFamily="34" charset="-128"/>
                <a:cs typeface="Arial Unicode MS" panose="020B0604020202020204" pitchFamily="34" charset="-128"/>
              </a:rPr>
              <a:t> </a:t>
            </a:r>
          </a:p>
        </p:txBody>
      </p:sp>
    </p:spTree>
    <p:extLst>
      <p:ext uri="{BB962C8B-B14F-4D97-AF65-F5344CB8AC3E}">
        <p14:creationId xmlns:p14="http://schemas.microsoft.com/office/powerpoint/2010/main" val="1356965723"/>
      </p:ext>
    </p:extLst>
  </p:cSld>
  <p:clrMap bg1="lt1" tx1="dk1" bg2="lt2" tx2="dk2" accent1="accent1" accent2="accent2" accent3="accent3" accent4="accent4" accent5="accent5" accent6="accent6" hlink="hlink" folHlink="folHlink"/>
  <p:sldLayoutIdLst>
    <p:sldLayoutId id="2147483657" r:id="rId1"/>
    <p:sldLayoutId id="2147483653" r:id="rId2"/>
    <p:sldLayoutId id="2147483650" r:id="rId3"/>
    <p:sldLayoutId id="2147483652" r:id="rId4"/>
    <p:sldLayoutId id="2147483654" r:id="rId5"/>
    <p:sldLayoutId id="2147483656"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13" userDrawn="1">
          <p15:clr>
            <a:srgbClr val="F26B43"/>
          </p15:clr>
        </p15:guide>
        <p15:guide id="2" pos="3840" userDrawn="1">
          <p15:clr>
            <a:srgbClr val="F26B43"/>
          </p15:clr>
        </p15:guide>
        <p15:guide id="3" pos="7469" userDrawn="1">
          <p15:clr>
            <a:srgbClr val="F26B43"/>
          </p15:clr>
        </p15:guide>
        <p15:guide id="4" pos="211" userDrawn="1">
          <p15:clr>
            <a:srgbClr val="F26B43"/>
          </p15:clr>
        </p15:guide>
        <p15:guide id="5" orient="horz" pos="3725"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 Placeholder 29">
            <a:extLst>
              <a:ext uri="{FF2B5EF4-FFF2-40B4-BE49-F238E27FC236}">
                <a16:creationId xmlns:a16="http://schemas.microsoft.com/office/drawing/2014/main" id="{D7D4230F-08F0-7B58-B794-C7A2054D52B7}"/>
              </a:ext>
            </a:extLst>
          </p:cNvPr>
          <p:cNvSpPr>
            <a:spLocks noGrp="1"/>
          </p:cNvSpPr>
          <p:nvPr>
            <p:ph type="body" sz="quarter" idx="13"/>
          </p:nvPr>
        </p:nvSpPr>
        <p:spPr/>
        <p:txBody>
          <a:bodyPr/>
          <a:lstStyle/>
          <a:p>
            <a:r>
              <a:rPr lang="en-GB" dirty="0"/>
              <a:t>ICC 2026</a:t>
            </a:r>
          </a:p>
        </p:txBody>
      </p:sp>
      <p:sp>
        <p:nvSpPr>
          <p:cNvPr id="31" name="Text Placeholder 30">
            <a:extLst>
              <a:ext uri="{FF2B5EF4-FFF2-40B4-BE49-F238E27FC236}">
                <a16:creationId xmlns:a16="http://schemas.microsoft.com/office/drawing/2014/main" id="{4793D64F-2740-3E97-17CE-C9507F6EAECE}"/>
              </a:ext>
            </a:extLst>
          </p:cNvPr>
          <p:cNvSpPr>
            <a:spLocks noGrp="1"/>
          </p:cNvSpPr>
          <p:nvPr>
            <p:ph type="body" sz="quarter" idx="14"/>
          </p:nvPr>
        </p:nvSpPr>
        <p:spPr/>
        <p:txBody>
          <a:bodyPr/>
          <a:lstStyle/>
          <a:p>
            <a:r>
              <a:rPr lang="en-GB" dirty="0"/>
              <a:t>Abstract template</a:t>
            </a:r>
          </a:p>
        </p:txBody>
      </p:sp>
    </p:spTree>
    <p:extLst>
      <p:ext uri="{BB962C8B-B14F-4D97-AF65-F5344CB8AC3E}">
        <p14:creationId xmlns:p14="http://schemas.microsoft.com/office/powerpoint/2010/main" val="3879133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DEFE197-C596-2577-6D4E-E24792135B7B}"/>
              </a:ext>
            </a:extLst>
          </p:cNvPr>
          <p:cNvSpPr>
            <a:spLocks noGrp="1"/>
          </p:cNvSpPr>
          <p:nvPr>
            <p:ph idx="1"/>
          </p:nvPr>
        </p:nvSpPr>
        <p:spPr>
          <a:xfrm>
            <a:off x="137251" y="1239210"/>
            <a:ext cx="11522074" cy="4420181"/>
          </a:xfrm>
        </p:spPr>
        <p:txBody>
          <a:bodyPr/>
          <a:lstStyle/>
          <a:p>
            <a:r>
              <a:rPr lang="en-GB" sz="1400" dirty="0"/>
              <a:t>Piotr Szwed, MD, Dept. of Pulmonary Circulation, Thromboembolic Diseases and Cardiology, </a:t>
            </a:r>
            <a:r>
              <a:rPr lang="en-GB" sz="1400" dirty="0" err="1"/>
              <a:t>Center</a:t>
            </a:r>
            <a:r>
              <a:rPr lang="en-GB" sz="1400" dirty="0"/>
              <a:t> of Postgraduate Medical Education, European Health </a:t>
            </a:r>
            <a:r>
              <a:rPr lang="en-GB" sz="1400" dirty="0" err="1"/>
              <a:t>Center</a:t>
            </a:r>
            <a:r>
              <a:rPr lang="en-GB" sz="1400" dirty="0"/>
              <a:t>, </a:t>
            </a:r>
            <a:r>
              <a:rPr lang="en-GB" sz="1400" dirty="0" err="1"/>
              <a:t>Otwock</a:t>
            </a:r>
            <a:r>
              <a:rPr lang="en-GB" sz="1400" dirty="0"/>
              <a:t>, Poland</a:t>
            </a:r>
            <a:endParaRPr lang="en-GB" sz="1400" baseline="30000" dirty="0"/>
          </a:p>
          <a:p>
            <a:r>
              <a:rPr lang="en-GB" sz="1400" dirty="0"/>
              <a:t>Paweł Kurzyna, MD, Dept. of Pulmonary Circulation, Thromboembolic Diseases and Cardiology, </a:t>
            </a:r>
            <a:r>
              <a:rPr lang="en-GB" sz="1400" dirty="0" err="1"/>
              <a:t>Center</a:t>
            </a:r>
            <a:r>
              <a:rPr lang="en-GB" sz="1400" dirty="0"/>
              <a:t> of Postgraduate Medical Education, European Health </a:t>
            </a:r>
            <a:r>
              <a:rPr lang="en-GB" sz="1400" dirty="0" err="1"/>
              <a:t>Center</a:t>
            </a:r>
            <a:r>
              <a:rPr lang="en-GB" sz="1400" dirty="0"/>
              <a:t>, </a:t>
            </a:r>
            <a:r>
              <a:rPr lang="en-GB" sz="1400" dirty="0" err="1"/>
              <a:t>Otwock</a:t>
            </a:r>
            <a:r>
              <a:rPr lang="en-GB" sz="1400" dirty="0"/>
              <a:t>, Poland</a:t>
            </a:r>
          </a:p>
          <a:p>
            <a:r>
              <a:rPr lang="en-GB" sz="1400" dirty="0"/>
              <a:t>Marta </a:t>
            </a:r>
            <a:r>
              <a:rPr lang="en-GB" sz="1400" dirty="0" err="1"/>
              <a:t>Banaszkiewicz</a:t>
            </a:r>
            <a:r>
              <a:rPr lang="en-GB" sz="1400" dirty="0"/>
              <a:t>, MD, PhD, Dept. of Pulmonary Circulation, Thromboembolic Diseases and Cardiology, </a:t>
            </a:r>
            <a:r>
              <a:rPr lang="en-GB" sz="1400" dirty="0" err="1"/>
              <a:t>Center</a:t>
            </a:r>
            <a:r>
              <a:rPr lang="en-GB" sz="1400" dirty="0"/>
              <a:t> of Postgraduate Medical Education, European Health </a:t>
            </a:r>
            <a:r>
              <a:rPr lang="en-GB" sz="1400" dirty="0" err="1"/>
              <a:t>Center</a:t>
            </a:r>
            <a:r>
              <a:rPr lang="en-GB" sz="1400" dirty="0"/>
              <a:t>, </a:t>
            </a:r>
            <a:r>
              <a:rPr lang="en-GB" sz="1400" dirty="0" err="1"/>
              <a:t>Otwock</a:t>
            </a:r>
            <a:r>
              <a:rPr lang="en-GB" sz="1400" dirty="0"/>
              <a:t>, Poland</a:t>
            </a:r>
          </a:p>
          <a:p>
            <a:r>
              <a:rPr lang="en-GB" sz="1400" dirty="0"/>
              <a:t>Michał Florczyk, MD, Dept. of Pulmonary Circulation, Thromboembolic Diseases and Cardiology, </a:t>
            </a:r>
            <a:r>
              <a:rPr lang="en-GB" sz="1400" dirty="0" err="1"/>
              <a:t>Center</a:t>
            </a:r>
            <a:r>
              <a:rPr lang="en-GB" sz="1400" dirty="0"/>
              <a:t> of Postgraduate Medical Education, European Health </a:t>
            </a:r>
            <a:r>
              <a:rPr lang="en-GB" sz="1400" dirty="0" err="1"/>
              <a:t>Center</a:t>
            </a:r>
            <a:r>
              <a:rPr lang="en-GB" sz="1400" dirty="0"/>
              <a:t>, </a:t>
            </a:r>
            <a:r>
              <a:rPr lang="en-GB" sz="1400" dirty="0" err="1"/>
              <a:t>Otwock</a:t>
            </a:r>
            <a:r>
              <a:rPr lang="en-GB" sz="1400" dirty="0"/>
              <a:t>, Poland</a:t>
            </a:r>
          </a:p>
          <a:p>
            <a:r>
              <a:rPr lang="en-GB" sz="1400" dirty="0"/>
              <a:t>Michał </a:t>
            </a:r>
            <a:r>
              <a:rPr lang="en-GB" sz="1400" dirty="0" err="1"/>
              <a:t>Piłka</a:t>
            </a:r>
            <a:r>
              <a:rPr lang="en-GB" sz="1400" dirty="0"/>
              <a:t>, MD, PhD, Dept. of Pulmonary Circulation, Thromboembolic Diseases and Cardiology, </a:t>
            </a:r>
            <a:r>
              <a:rPr lang="en-GB" sz="1400" dirty="0" err="1"/>
              <a:t>Center</a:t>
            </a:r>
            <a:r>
              <a:rPr lang="en-GB" sz="1400" dirty="0"/>
              <a:t> of Postgraduate Medical Education, European Health </a:t>
            </a:r>
            <a:r>
              <a:rPr lang="en-GB" sz="1400" dirty="0" err="1"/>
              <a:t>Center</a:t>
            </a:r>
            <a:r>
              <a:rPr lang="en-GB" sz="1400" dirty="0"/>
              <a:t>, </a:t>
            </a:r>
            <a:r>
              <a:rPr lang="en-GB" sz="1400" dirty="0" err="1"/>
              <a:t>Otwock</a:t>
            </a:r>
            <a:r>
              <a:rPr lang="en-GB" sz="1400" dirty="0"/>
              <a:t>, Poland</a:t>
            </a:r>
          </a:p>
          <a:p>
            <a:r>
              <a:rPr lang="en-GB" sz="1400" dirty="0"/>
              <a:t>Rafał </a:t>
            </a:r>
            <a:r>
              <a:rPr lang="en-GB" sz="1400" dirty="0" err="1"/>
              <a:t>Mańczak</a:t>
            </a:r>
            <a:r>
              <a:rPr lang="en-GB" sz="1400" dirty="0"/>
              <a:t>, MD, PhD, Dept. of Pulmonary Circulation, Thromboembolic Diseases and Cardiology, </a:t>
            </a:r>
            <a:r>
              <a:rPr lang="en-GB" sz="1400" dirty="0" err="1"/>
              <a:t>Center</a:t>
            </a:r>
            <a:r>
              <a:rPr lang="en-GB" sz="1400" dirty="0"/>
              <a:t> of Postgraduate Medical Education, European Health </a:t>
            </a:r>
            <a:r>
              <a:rPr lang="en-GB" sz="1400" dirty="0" err="1"/>
              <a:t>Center</a:t>
            </a:r>
            <a:r>
              <a:rPr lang="en-GB" sz="1400" dirty="0"/>
              <a:t>, </a:t>
            </a:r>
            <a:r>
              <a:rPr lang="en-GB" sz="1400" dirty="0" err="1"/>
              <a:t>Otwock</a:t>
            </a:r>
            <a:r>
              <a:rPr lang="en-GB" sz="1400" dirty="0"/>
              <a:t>, Poland</a:t>
            </a:r>
          </a:p>
          <a:p>
            <a:r>
              <a:rPr lang="en-GB" sz="1400" dirty="0"/>
              <a:t>Maria </a:t>
            </a:r>
            <a:r>
              <a:rPr lang="en-GB" sz="1400" dirty="0" err="1"/>
              <a:t>Wieteska</a:t>
            </a:r>
            <a:r>
              <a:rPr lang="en-GB" sz="1400" dirty="0"/>
              <a:t>-Miłek, MD, PhD, Dept. of Pulmonary Circulation, Thromboembolic Diseases and Cardiology, </a:t>
            </a:r>
            <a:r>
              <a:rPr lang="en-GB" sz="1400" dirty="0" err="1"/>
              <a:t>Center</a:t>
            </a:r>
            <a:r>
              <a:rPr lang="en-GB" sz="1400" dirty="0"/>
              <a:t> of Postgraduate Medical Education, European Health </a:t>
            </a:r>
            <a:r>
              <a:rPr lang="en-GB" sz="1400" dirty="0" err="1"/>
              <a:t>Center</a:t>
            </a:r>
            <a:r>
              <a:rPr lang="en-GB" sz="1400" dirty="0"/>
              <a:t>, </a:t>
            </a:r>
            <a:r>
              <a:rPr lang="en-GB" sz="1400" dirty="0" err="1"/>
              <a:t>Otwock</a:t>
            </a:r>
            <a:r>
              <a:rPr lang="en-GB" sz="1400" dirty="0"/>
              <a:t>, Poland</a:t>
            </a:r>
          </a:p>
          <a:p>
            <a:r>
              <a:rPr lang="en-GB" sz="1400" dirty="0"/>
              <a:t>Prof. Adam </a:t>
            </a:r>
            <a:r>
              <a:rPr lang="en-GB" sz="1400" dirty="0" err="1"/>
              <a:t>Torbicki</a:t>
            </a:r>
            <a:r>
              <a:rPr lang="en-GB" sz="1400" dirty="0"/>
              <a:t>, MD, PhD, Dept. of Pulmonary Circulation, Thromboembolic Diseases and Cardiology, </a:t>
            </a:r>
            <a:r>
              <a:rPr lang="en-GB" sz="1400" dirty="0" err="1"/>
              <a:t>Center</a:t>
            </a:r>
            <a:r>
              <a:rPr lang="en-GB" sz="1400" dirty="0"/>
              <a:t> of Postgraduate Medical Education, European Health </a:t>
            </a:r>
            <a:r>
              <a:rPr lang="en-GB" sz="1400" dirty="0" err="1"/>
              <a:t>Center</a:t>
            </a:r>
            <a:r>
              <a:rPr lang="en-GB" sz="1400" dirty="0"/>
              <a:t>, </a:t>
            </a:r>
            <a:r>
              <a:rPr lang="en-GB" sz="1400" dirty="0" err="1"/>
              <a:t>Otwock</a:t>
            </a:r>
            <a:r>
              <a:rPr lang="en-GB" sz="1400" dirty="0"/>
              <a:t>, Poland</a:t>
            </a:r>
            <a:endParaRPr lang="en-GB" sz="1400" baseline="30000" dirty="0"/>
          </a:p>
          <a:p>
            <a:r>
              <a:rPr lang="en-GB" sz="1400" dirty="0"/>
              <a:t>Prof. Marcin Kurzyna, MD, PhD, Dept. of Pulmonary Circulation, Thromboembolic Diseases and Cardiology, </a:t>
            </a:r>
            <a:r>
              <a:rPr lang="en-GB" sz="1400" dirty="0" err="1"/>
              <a:t>Center</a:t>
            </a:r>
            <a:r>
              <a:rPr lang="en-GB" sz="1400" dirty="0"/>
              <a:t> of Postgraduate Medical Education, European Health </a:t>
            </a:r>
            <a:r>
              <a:rPr lang="en-GB" sz="1400" dirty="0" err="1"/>
              <a:t>Center</a:t>
            </a:r>
            <a:r>
              <a:rPr lang="en-GB" sz="1400" dirty="0"/>
              <a:t>, </a:t>
            </a:r>
            <a:r>
              <a:rPr lang="en-GB" sz="1400" dirty="0" err="1"/>
              <a:t>Otwock</a:t>
            </a:r>
            <a:r>
              <a:rPr lang="en-GB" sz="1400" dirty="0"/>
              <a:t>, Poland</a:t>
            </a:r>
          </a:p>
          <a:p>
            <a:r>
              <a:rPr lang="en-GB" sz="1400" b="1" dirty="0"/>
              <a:t>Presenting author: Szymon Darocha, MD, PhD, Dept. of Pulmonary Circulation, Thromboembolic Diseases and Cardiology, </a:t>
            </a:r>
            <a:r>
              <a:rPr lang="en-GB" sz="1400" b="1" dirty="0" err="1"/>
              <a:t>Center</a:t>
            </a:r>
            <a:r>
              <a:rPr lang="en-GB" sz="1400" b="1" dirty="0"/>
              <a:t> of Postgraduate Medical Education, European Health </a:t>
            </a:r>
            <a:r>
              <a:rPr lang="en-GB" sz="1400" b="1" dirty="0" err="1"/>
              <a:t>Center</a:t>
            </a:r>
            <a:r>
              <a:rPr lang="en-GB" sz="1400" b="1" dirty="0"/>
              <a:t>, </a:t>
            </a:r>
            <a:r>
              <a:rPr lang="en-GB" sz="1400" b="1" dirty="0" err="1"/>
              <a:t>Otwock</a:t>
            </a:r>
            <a:r>
              <a:rPr lang="en-GB" sz="1400" b="1" dirty="0"/>
              <a:t>, Poland</a:t>
            </a:r>
          </a:p>
          <a:p>
            <a:endParaRPr lang="en-GB" sz="1400" dirty="0"/>
          </a:p>
          <a:p>
            <a:endParaRPr lang="en-GB" sz="1400" baseline="30000" dirty="0"/>
          </a:p>
          <a:p>
            <a:endParaRPr lang="en-GB" sz="1400" dirty="0"/>
          </a:p>
        </p:txBody>
      </p:sp>
      <p:sp>
        <p:nvSpPr>
          <p:cNvPr id="3" name="Title 2">
            <a:extLst>
              <a:ext uri="{FF2B5EF4-FFF2-40B4-BE49-F238E27FC236}">
                <a16:creationId xmlns:a16="http://schemas.microsoft.com/office/drawing/2014/main" id="{8B60EAA6-E668-ACD9-C881-6EA1F70112F2}"/>
              </a:ext>
            </a:extLst>
          </p:cNvPr>
          <p:cNvSpPr>
            <a:spLocks noGrp="1"/>
          </p:cNvSpPr>
          <p:nvPr>
            <p:ph type="title"/>
          </p:nvPr>
        </p:nvSpPr>
        <p:spPr>
          <a:xfrm>
            <a:off x="0" y="0"/>
            <a:ext cx="10688595" cy="1070750"/>
          </a:xfrm>
        </p:spPr>
        <p:txBody>
          <a:bodyPr>
            <a:noAutofit/>
          </a:bodyPr>
          <a:lstStyle/>
          <a:p>
            <a:r>
              <a:rPr lang="en-US" sz="2800" b="0" dirty="0"/>
              <a:t>Beyond Chronological Age: The Prognostic Value of the Age-Adjusted Charlson Comorbidity Index in Balloon Pulmonary Angioplasty </a:t>
            </a:r>
            <a:endParaRPr lang="en-GB" sz="2400" dirty="0"/>
          </a:p>
        </p:txBody>
      </p:sp>
    </p:spTree>
    <p:extLst>
      <p:ext uri="{BB962C8B-B14F-4D97-AF65-F5344CB8AC3E}">
        <p14:creationId xmlns:p14="http://schemas.microsoft.com/office/powerpoint/2010/main" val="3920440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A141CE-FA6E-E54B-3DBB-A899B2566374}"/>
              </a:ext>
            </a:extLst>
          </p:cNvPr>
          <p:cNvSpPr>
            <a:spLocks noGrp="1"/>
          </p:cNvSpPr>
          <p:nvPr>
            <p:ph idx="1"/>
          </p:nvPr>
        </p:nvSpPr>
        <p:spPr/>
        <p:txBody>
          <a:bodyPr/>
          <a:lstStyle/>
          <a:p>
            <a:pPr algn="just"/>
            <a:r>
              <a:rPr lang="en-US" dirty="0"/>
              <a:t>While balloon pulmonary angioplasty (BPA) is established as an effective treatment in elderly patients with chronic thromboembolic pulmonary hypertension (CTEPH), chronological age may not adequately stratify individual clinical risk [1]. This study compared the prognostic utility of chronological age versus both raw and Age-adjusted Charlson Comorbidity Indices (CCI and ACCI) in predicting hemodynamic response, safety, and survival [2].</a:t>
            </a:r>
            <a:endParaRPr lang="en-GB" dirty="0"/>
          </a:p>
        </p:txBody>
      </p:sp>
      <p:sp>
        <p:nvSpPr>
          <p:cNvPr id="3" name="Title 2">
            <a:extLst>
              <a:ext uri="{FF2B5EF4-FFF2-40B4-BE49-F238E27FC236}">
                <a16:creationId xmlns:a16="http://schemas.microsoft.com/office/drawing/2014/main" id="{21D5E324-C294-00D0-09AB-BC96E5F96FE6}"/>
              </a:ext>
            </a:extLst>
          </p:cNvPr>
          <p:cNvSpPr>
            <a:spLocks noGrp="1"/>
          </p:cNvSpPr>
          <p:nvPr>
            <p:ph type="title"/>
          </p:nvPr>
        </p:nvSpPr>
        <p:spPr/>
        <p:txBody>
          <a:bodyPr/>
          <a:lstStyle/>
          <a:p>
            <a:r>
              <a:rPr lang="en-GB" dirty="0"/>
              <a:t>Introduction</a:t>
            </a:r>
          </a:p>
        </p:txBody>
      </p:sp>
      <p:sp>
        <p:nvSpPr>
          <p:cNvPr id="4" name="Text Placeholder 3">
            <a:extLst>
              <a:ext uri="{FF2B5EF4-FFF2-40B4-BE49-F238E27FC236}">
                <a16:creationId xmlns:a16="http://schemas.microsoft.com/office/drawing/2014/main" id="{815E5AAC-B70B-2BDB-E8C3-A8E9E4BD0401}"/>
              </a:ext>
            </a:extLst>
          </p:cNvPr>
          <p:cNvSpPr>
            <a:spLocks noGrp="1"/>
          </p:cNvSpPr>
          <p:nvPr>
            <p:ph type="body" sz="quarter" idx="10"/>
          </p:nvPr>
        </p:nvSpPr>
        <p:spPr>
          <a:xfrm>
            <a:off x="334963" y="5689601"/>
            <a:ext cx="9662477" cy="803274"/>
          </a:xfrm>
        </p:spPr>
        <p:txBody>
          <a:bodyPr/>
          <a:lstStyle/>
          <a:p>
            <a:r>
              <a:rPr lang="en-US" dirty="0"/>
              <a:t>[1] Shinya, Yoshiki et al. “Efficacy and Long-term Mortality After Balloon Pulmonary Angioplasty in Older Patients With Chronic Thromboembolic Pulmonary Hypertension.” </a:t>
            </a:r>
            <a:r>
              <a:rPr lang="en-US" i="1" dirty="0"/>
              <a:t>The Canadian journal of cardiology</a:t>
            </a:r>
            <a:r>
              <a:rPr lang="en-US" dirty="0"/>
              <a:t> vol. 41,8 (2025): 1469-1476. doi:10.1016/j.cjca.2025.04.029</a:t>
            </a:r>
          </a:p>
          <a:p>
            <a:r>
              <a:rPr lang="en-GB" dirty="0"/>
              <a:t>[2] </a:t>
            </a:r>
            <a:r>
              <a:rPr lang="en-US" dirty="0"/>
              <a:t>Charlson, M et al. “Validation of a combined comorbidity index.” </a:t>
            </a:r>
            <a:r>
              <a:rPr lang="en-US" i="1" dirty="0"/>
              <a:t>Journal of clinical epidemiology</a:t>
            </a:r>
            <a:r>
              <a:rPr lang="en-US" dirty="0"/>
              <a:t> vol. 47,11 (1994): 1245-51. doi:10.1016/0895-4356(94)90129-5</a:t>
            </a:r>
            <a:endParaRPr lang="en-GB" dirty="0"/>
          </a:p>
        </p:txBody>
      </p:sp>
    </p:spTree>
    <p:extLst>
      <p:ext uri="{BB962C8B-B14F-4D97-AF65-F5344CB8AC3E}">
        <p14:creationId xmlns:p14="http://schemas.microsoft.com/office/powerpoint/2010/main" val="2718190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AA2EC-8FC0-4C00-20CD-837F0C69ED6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0548C2F-52F7-7704-EF05-ED7A76537383}"/>
              </a:ext>
            </a:extLst>
          </p:cNvPr>
          <p:cNvSpPr>
            <a:spLocks noGrp="1"/>
          </p:cNvSpPr>
          <p:nvPr>
            <p:ph idx="1"/>
          </p:nvPr>
        </p:nvSpPr>
        <p:spPr/>
        <p:txBody>
          <a:bodyPr/>
          <a:lstStyle/>
          <a:p>
            <a:pPr algn="just"/>
            <a:r>
              <a:rPr lang="en-US" dirty="0"/>
              <a:t>This retrospective single-center study included 190 patients with CTEPH undergoing balloon pulmonary angioplasty (BPA). Patients were stratified by chronological age (≥70 vs &lt;70 years), Charlson Comorbidity Index (CCI ≥3 vs &lt;3), and age-adjusted CCI (ACCI ≥4 vs &lt;4). Therapeutic success was defined as mean pulmonary arterial pressure (</a:t>
            </a:r>
            <a:r>
              <a:rPr lang="en-US" dirty="0" err="1"/>
              <a:t>mPAP</a:t>
            </a:r>
            <a:r>
              <a:rPr lang="en-US" dirty="0"/>
              <a:t>) &lt;30 mmHg or pulmonary vascular resistance (PVR) &lt;3 Wood Units at final follow-up. Percentage changes in hemodynamic and biomarker parameters were analyzed using Wilcoxon tests. Procedural complications were assessed using odds ratios, and survival was evaluated with Kaplan–Meier analysis.</a:t>
            </a:r>
            <a:endParaRPr lang="en-GB" dirty="0"/>
          </a:p>
        </p:txBody>
      </p:sp>
      <p:sp>
        <p:nvSpPr>
          <p:cNvPr id="3" name="Title 2">
            <a:extLst>
              <a:ext uri="{FF2B5EF4-FFF2-40B4-BE49-F238E27FC236}">
                <a16:creationId xmlns:a16="http://schemas.microsoft.com/office/drawing/2014/main" id="{304014B5-87FA-6EF2-EFE6-5DF910338917}"/>
              </a:ext>
            </a:extLst>
          </p:cNvPr>
          <p:cNvSpPr>
            <a:spLocks noGrp="1"/>
          </p:cNvSpPr>
          <p:nvPr>
            <p:ph type="title"/>
          </p:nvPr>
        </p:nvSpPr>
        <p:spPr/>
        <p:txBody>
          <a:bodyPr/>
          <a:lstStyle/>
          <a:p>
            <a:r>
              <a:rPr lang="en-GB" dirty="0"/>
              <a:t>Methods</a:t>
            </a:r>
          </a:p>
        </p:txBody>
      </p:sp>
    </p:spTree>
    <p:extLst>
      <p:ext uri="{BB962C8B-B14F-4D97-AF65-F5344CB8AC3E}">
        <p14:creationId xmlns:p14="http://schemas.microsoft.com/office/powerpoint/2010/main" val="1415613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7226C-85DC-682A-F945-84AB535CC1D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7A76E5-EFCD-8593-7B99-C781B445363F}"/>
              </a:ext>
            </a:extLst>
          </p:cNvPr>
          <p:cNvSpPr>
            <a:spLocks noGrp="1"/>
          </p:cNvSpPr>
          <p:nvPr>
            <p:ph idx="1"/>
          </p:nvPr>
        </p:nvSpPr>
        <p:spPr>
          <a:xfrm>
            <a:off x="334964" y="1440611"/>
            <a:ext cx="6638555" cy="4471200"/>
          </a:xfrm>
        </p:spPr>
        <p:txBody>
          <a:bodyPr/>
          <a:lstStyle/>
          <a:p>
            <a:pPr algn="just"/>
            <a:r>
              <a:rPr lang="en-US" sz="1800" dirty="0"/>
              <a:t>Patients aged ≥70 years presented with a more compromised baseline profile, including lower exercise capacity (6MWD), reduced cardiac output, and higher NT-</a:t>
            </a:r>
            <a:r>
              <a:rPr lang="en-US" sz="1800" dirty="0" err="1"/>
              <a:t>proBNP</a:t>
            </a:r>
            <a:r>
              <a:rPr lang="en-US" sz="1800" dirty="0"/>
              <a:t>, troponin, and creatinine levels. Similarly, high-comorbidity groups (CCI ≥3 and ACCI ≥4) demonstrated higher BMI, elevated PCWP, and more advanced WHO functional class. Although BPA improved hemodynamic parameters overall, the magnitude of improvement was attenuated in elderly and multimorbid patients. Patients ≥70 years showed smaller percentage reductions in </a:t>
            </a:r>
            <a:r>
              <a:rPr lang="en-US" sz="1800" dirty="0" err="1"/>
              <a:t>mPAP</a:t>
            </a:r>
            <a:r>
              <a:rPr lang="en-US" sz="1800" dirty="0"/>
              <a:t>, </a:t>
            </a:r>
            <a:r>
              <a:rPr lang="en-US" sz="1800" dirty="0" err="1"/>
              <a:t>mRAP</a:t>
            </a:r>
            <a:r>
              <a:rPr lang="en-US" sz="1800" dirty="0"/>
              <a:t>, and PVR, while high CCI and ACCI groups failed to demonstrate significant improvements in CI, SVI, and 6MWD. Therapeutic success was less frequent in multimorbid patients (CCI ≥3, p=0.019; ACCI ≥4, p=0.021), whereas chronological age alone was not predictive. Procedural safety was comparable between groups, although contrast-induced nephropathy was more frequent in patients ≥70 years. In survival analysis, ACCI ≥4 emerged as the only predictor of reduced long-term survival (p=0.036).</a:t>
            </a:r>
            <a:endParaRPr lang="en-GB" sz="1800" dirty="0"/>
          </a:p>
        </p:txBody>
      </p:sp>
      <p:sp>
        <p:nvSpPr>
          <p:cNvPr id="3" name="Title 2">
            <a:extLst>
              <a:ext uri="{FF2B5EF4-FFF2-40B4-BE49-F238E27FC236}">
                <a16:creationId xmlns:a16="http://schemas.microsoft.com/office/drawing/2014/main" id="{B0850DA9-0623-7056-97D1-57C637144A51}"/>
              </a:ext>
            </a:extLst>
          </p:cNvPr>
          <p:cNvSpPr>
            <a:spLocks noGrp="1"/>
          </p:cNvSpPr>
          <p:nvPr>
            <p:ph type="title"/>
          </p:nvPr>
        </p:nvSpPr>
        <p:spPr/>
        <p:txBody>
          <a:bodyPr/>
          <a:lstStyle/>
          <a:p>
            <a:r>
              <a:rPr lang="en-GB" dirty="0"/>
              <a:t>Results</a:t>
            </a:r>
          </a:p>
        </p:txBody>
      </p:sp>
      <p:pic>
        <p:nvPicPr>
          <p:cNvPr id="7" name="Picture 6">
            <a:extLst>
              <a:ext uri="{FF2B5EF4-FFF2-40B4-BE49-F238E27FC236}">
                <a16:creationId xmlns:a16="http://schemas.microsoft.com/office/drawing/2014/main" id="{35222786-455D-8957-FD10-54ABAC00C2A5}"/>
              </a:ext>
            </a:extLst>
          </p:cNvPr>
          <p:cNvPicPr>
            <a:picLocks noChangeAspect="1"/>
          </p:cNvPicPr>
          <p:nvPr/>
        </p:nvPicPr>
        <p:blipFill>
          <a:blip r:embed="rId2"/>
          <a:stretch>
            <a:fillRect/>
          </a:stretch>
        </p:blipFill>
        <p:spPr>
          <a:xfrm>
            <a:off x="7003230" y="1220361"/>
            <a:ext cx="5029512" cy="4889500"/>
          </a:xfrm>
          <a:prstGeom prst="rect">
            <a:avLst/>
          </a:prstGeom>
        </p:spPr>
      </p:pic>
      <p:sp>
        <p:nvSpPr>
          <p:cNvPr id="9" name="Rectangle 8">
            <a:extLst>
              <a:ext uri="{FF2B5EF4-FFF2-40B4-BE49-F238E27FC236}">
                <a16:creationId xmlns:a16="http://schemas.microsoft.com/office/drawing/2014/main" id="{9251A693-0297-A3CC-0F85-608D77294D7A}"/>
              </a:ext>
            </a:extLst>
          </p:cNvPr>
          <p:cNvSpPr/>
          <p:nvPr/>
        </p:nvSpPr>
        <p:spPr>
          <a:xfrm>
            <a:off x="7089289" y="6092586"/>
            <a:ext cx="5102711" cy="450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Fig. 1 Kaplan-Meier survival analysis according to age-adjusted Charlson Comorbidity Index (ACCI) group. </a:t>
            </a:r>
          </a:p>
        </p:txBody>
      </p:sp>
    </p:spTree>
    <p:extLst>
      <p:ext uri="{BB962C8B-B14F-4D97-AF65-F5344CB8AC3E}">
        <p14:creationId xmlns:p14="http://schemas.microsoft.com/office/powerpoint/2010/main" val="2982354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01262-94A0-5698-46DB-18A5EC65180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07CCBFD-1546-2788-C7C5-C99662EAB847}"/>
              </a:ext>
            </a:extLst>
          </p:cNvPr>
          <p:cNvSpPr>
            <a:spLocks noGrp="1"/>
          </p:cNvSpPr>
          <p:nvPr>
            <p:ph idx="1"/>
          </p:nvPr>
        </p:nvSpPr>
        <p:spPr>
          <a:xfrm>
            <a:off x="159657" y="1295468"/>
            <a:ext cx="11872686" cy="4471200"/>
          </a:xfrm>
        </p:spPr>
        <p:txBody>
          <a:bodyPr/>
          <a:lstStyle/>
          <a:p>
            <a:pPr algn="just"/>
            <a:r>
              <a:rPr lang="en-US" dirty="0"/>
              <a:t>Our findings corroborate previous reports indicating that balloon pulmonary angioplasty (BPA) is a safe and effective therapeutic option for elderly patients[1,3]. However, our data add important nuance by showing that, despite meaningful clinical benefit, the magnitude of hemodynamic and functional improvement is attenuated in older patients compared with younger individuals. Although the age-adjusted Charlson Comorbidity Index (ACCI) is widely recognized as a robust prognostic tool in surgical and interventional populations, its role in patients with chronic thromboembolic pulmonary hypertension (CTEPH) undergoing BPA has not been previously examined [2, 4]. To our knowledge, this study represents the first evaluation of a comorbidity-based risk stratification approach in a BPA-treated CTEPH cohort. Our findings suggest that age-adjusted comorbidity burden, rather than chronological age alone, is a key determinant of therapeutic response and long-term survival in this population.</a:t>
            </a:r>
            <a:endParaRPr lang="en-GB" dirty="0"/>
          </a:p>
        </p:txBody>
      </p:sp>
      <p:sp>
        <p:nvSpPr>
          <p:cNvPr id="3" name="Title 2">
            <a:extLst>
              <a:ext uri="{FF2B5EF4-FFF2-40B4-BE49-F238E27FC236}">
                <a16:creationId xmlns:a16="http://schemas.microsoft.com/office/drawing/2014/main" id="{4F8FCC2A-F944-3757-6E86-F44AD9B85D28}"/>
              </a:ext>
            </a:extLst>
          </p:cNvPr>
          <p:cNvSpPr>
            <a:spLocks noGrp="1"/>
          </p:cNvSpPr>
          <p:nvPr>
            <p:ph type="title"/>
          </p:nvPr>
        </p:nvSpPr>
        <p:spPr/>
        <p:txBody>
          <a:bodyPr/>
          <a:lstStyle/>
          <a:p>
            <a:r>
              <a:rPr lang="en-GB" dirty="0"/>
              <a:t>Discussion</a:t>
            </a:r>
          </a:p>
        </p:txBody>
      </p:sp>
      <p:sp>
        <p:nvSpPr>
          <p:cNvPr id="4" name="Text Placeholder 3">
            <a:extLst>
              <a:ext uri="{FF2B5EF4-FFF2-40B4-BE49-F238E27FC236}">
                <a16:creationId xmlns:a16="http://schemas.microsoft.com/office/drawing/2014/main" id="{816F796C-8F0B-90F0-6846-6D9532E6C60D}"/>
              </a:ext>
            </a:extLst>
          </p:cNvPr>
          <p:cNvSpPr>
            <a:spLocks noGrp="1"/>
          </p:cNvSpPr>
          <p:nvPr>
            <p:ph type="body" sz="quarter" idx="10"/>
          </p:nvPr>
        </p:nvSpPr>
        <p:spPr>
          <a:xfrm>
            <a:off x="334963" y="5747657"/>
            <a:ext cx="9662477" cy="788760"/>
          </a:xfrm>
        </p:spPr>
        <p:txBody>
          <a:bodyPr/>
          <a:lstStyle/>
          <a:p>
            <a:r>
              <a:rPr lang="en-GB" dirty="0"/>
              <a:t>[3] Velázquez Martín, Maite et al. “Balloon pulmonary angioplasty can be an effective and safe therapeutic option in non-surgical elderly patients.” Frontiers in cardiovascular medicine vol. 9 1001518. 25 Oct. 2022, doi:10.3389/fcvm.2022.1001518</a:t>
            </a:r>
          </a:p>
          <a:p>
            <a:r>
              <a:rPr lang="en-GB" dirty="0"/>
              <a:t>[4] Yurkovich M, Avina-Zubieta JA, Thomas J, Gorenchtein M, Lacaille D. A systematic review identifies valid comorbidity indices derived from administrative health data. J Clin </a:t>
            </a:r>
            <a:r>
              <a:rPr lang="en-GB" dirty="0" err="1"/>
              <a:t>Epidemiol</a:t>
            </a:r>
            <a:r>
              <a:rPr lang="en-GB" dirty="0"/>
              <a:t>. 2015 Jan;68(1):3-14. </a:t>
            </a:r>
            <a:r>
              <a:rPr lang="en-GB" dirty="0" err="1"/>
              <a:t>doi</a:t>
            </a:r>
            <a:r>
              <a:rPr lang="en-GB" dirty="0"/>
              <a:t>: 10.1016/j.jclinepi.2014.09.010. </a:t>
            </a:r>
            <a:r>
              <a:rPr lang="en-GB" dirty="0" err="1"/>
              <a:t>Epub</a:t>
            </a:r>
            <a:r>
              <a:rPr lang="en-GB" dirty="0"/>
              <a:t> 2014 Oct 31. PMID: 25441702.</a:t>
            </a:r>
          </a:p>
        </p:txBody>
      </p:sp>
    </p:spTree>
    <p:extLst>
      <p:ext uri="{BB962C8B-B14F-4D97-AF65-F5344CB8AC3E}">
        <p14:creationId xmlns:p14="http://schemas.microsoft.com/office/powerpoint/2010/main" val="1083242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10EE8-C55C-A411-DB98-54BBD02D3D4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68D00B-498B-C309-6337-14276B7AD27F}"/>
              </a:ext>
            </a:extLst>
          </p:cNvPr>
          <p:cNvSpPr>
            <a:spLocks noGrp="1"/>
          </p:cNvSpPr>
          <p:nvPr>
            <p:ph idx="1"/>
          </p:nvPr>
        </p:nvSpPr>
        <p:spPr/>
        <p:txBody>
          <a:bodyPr/>
          <a:lstStyle/>
          <a:p>
            <a:r>
              <a:rPr lang="en-US" dirty="0"/>
              <a:t>BPA remains safe and effective across age groups. Although advanced age is associated with an attenuated hemodynamic response, chronological age alone provides limited prognostic discrimination with respect to long-term outcomes. The age-adjusted Charlson Comorbidity Index (ACCI) provides more robust risk stratification, identifying patients at increased risk of reduced therapeutic success and higher long-term mortality.</a:t>
            </a:r>
            <a:endParaRPr lang="en-GB" dirty="0"/>
          </a:p>
        </p:txBody>
      </p:sp>
      <p:sp>
        <p:nvSpPr>
          <p:cNvPr id="3" name="Title 2">
            <a:extLst>
              <a:ext uri="{FF2B5EF4-FFF2-40B4-BE49-F238E27FC236}">
                <a16:creationId xmlns:a16="http://schemas.microsoft.com/office/drawing/2014/main" id="{D83E5D3F-BEAF-FDAC-2B19-11F950747507}"/>
              </a:ext>
            </a:extLst>
          </p:cNvPr>
          <p:cNvSpPr>
            <a:spLocks noGrp="1"/>
          </p:cNvSpPr>
          <p:nvPr>
            <p:ph type="title"/>
          </p:nvPr>
        </p:nvSpPr>
        <p:spPr/>
        <p:txBody>
          <a:bodyPr/>
          <a:lstStyle/>
          <a:p>
            <a:r>
              <a:rPr lang="en-GB" dirty="0"/>
              <a:t>Conclusion</a:t>
            </a:r>
          </a:p>
        </p:txBody>
      </p:sp>
    </p:spTree>
    <p:extLst>
      <p:ext uri="{BB962C8B-B14F-4D97-AF65-F5344CB8AC3E}">
        <p14:creationId xmlns:p14="http://schemas.microsoft.com/office/powerpoint/2010/main" val="3338898105"/>
      </p:ext>
    </p:extLst>
  </p:cSld>
  <p:clrMapOvr>
    <a:masterClrMapping/>
  </p:clrMapOvr>
</p:sld>
</file>

<file path=ppt/theme/theme1.xml><?xml version="1.0" encoding="utf-8"?>
<a:theme xmlns:a="http://schemas.openxmlformats.org/drawingml/2006/main" name="ICC 2021">
  <a:themeElements>
    <a:clrScheme name="ICC 2021">
      <a:dk1>
        <a:srgbClr val="002060"/>
      </a:dk1>
      <a:lt1>
        <a:srgbClr val="FFFFFF"/>
      </a:lt1>
      <a:dk2>
        <a:srgbClr val="002060"/>
      </a:dk2>
      <a:lt2>
        <a:srgbClr val="FFFFFF"/>
      </a:lt2>
      <a:accent1>
        <a:srgbClr val="FF9900"/>
      </a:accent1>
      <a:accent2>
        <a:srgbClr val="9CBE45"/>
      </a:accent2>
      <a:accent3>
        <a:srgbClr val="A5A5A5"/>
      </a:accent3>
      <a:accent4>
        <a:srgbClr val="FF0000"/>
      </a:accent4>
      <a:accent5>
        <a:srgbClr val="00B050"/>
      </a:accent5>
      <a:accent6>
        <a:srgbClr val="7030A0"/>
      </a:accent6>
      <a:hlink>
        <a:srgbClr val="2F75FF"/>
      </a:hlink>
      <a:folHlink>
        <a:srgbClr val="BFBFB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C 2026_abstract template" id="{7A9C3E94-C494-4A74-9997-9CF3C60D6717}" vid="{1FFDA811-EDA3-41B2-8A83-CAC3926853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1D8C613AFE204DBFCEFA4E89A6DB45" ma:contentTypeVersion="19" ma:contentTypeDescription="Create a new document." ma:contentTypeScope="" ma:versionID="2bf7736c94b8b1fdab42c8b471823925">
  <xsd:schema xmlns:xsd="http://www.w3.org/2001/XMLSchema" xmlns:xs="http://www.w3.org/2001/XMLSchema" xmlns:p="http://schemas.microsoft.com/office/2006/metadata/properties" xmlns:ns2="94a67e06-54a4-445a-b79e-2b61c27d8f4a" xmlns:ns3="70ef824e-81a8-4185-b29b-1ce15dfb1ac6" targetNamespace="http://schemas.microsoft.com/office/2006/metadata/properties" ma:root="true" ma:fieldsID="a3a39e8445f75fc3d34ee891f0508b98" ns2:_="" ns3:_="">
    <xsd:import namespace="94a67e06-54a4-445a-b79e-2b61c27d8f4a"/>
    <xsd:import namespace="70ef824e-81a8-4185-b29b-1ce15dfb1ac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Topic"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a67e06-54a4-445a-b79e-2b61c27d8f4a"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SearchProperties" ma:index="6" nillable="true" ma:displayName="MediaServiceSearchProperties" ma:hidden="true" ma:internalName="MediaServiceSearchProperties" ma:readOnly="true">
      <xsd:simpleType>
        <xsd:restriction base="dms:Note"/>
      </xsd:simpleType>
    </xsd:element>
    <xsd:element name="Topic" ma:index="7" nillable="true" ma:displayName="Topic" ma:format="Dropdown" ma:internalName="Topic">
      <xsd:simpleType>
        <xsd:restriction base="dms:Choice">
          <xsd:enumeration value="Sponsors"/>
          <xsd:enumeration value="Agenda"/>
          <xsd:enumeration value="Logistics"/>
          <xsd:enumeration value="Promotion"/>
          <xsd:enumeration value="Faculty"/>
        </xsd:restriction>
      </xsd:simpleType>
    </xsd:element>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0188e480-3eab-4678-b7d0-fffb2213426b" ma:termSetId="09814cd3-568e-fe90-9814-8d621ff8fb84" ma:anchorId="fba54fb3-c3e1-fe81-a776-ca4b69148c4d" ma:open="true" ma:isKeyword="false">
      <xsd:complexType>
        <xsd:sequence>
          <xsd:element ref="pc:Terms" minOccurs="0" maxOccurs="1"/>
        </xsd:sequence>
      </xsd:complex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0ef824e-81a8-4185-b29b-1ce15dfb1ac6"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a50819b9-938e-45e8-8569-4ed9afb0ad88}" ma:internalName="TaxCatchAll" ma:showField="CatchAllData" ma:web="70ef824e-81a8-4185-b29b-1ce15dfb1a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5"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opic xmlns="94a67e06-54a4-445a-b79e-2b61c27d8f4a">Promotion</Topic>
    <TaxCatchAll xmlns="70ef824e-81a8-4185-b29b-1ce15dfb1ac6" xsi:nil="true"/>
    <lcf76f155ced4ddcb4097134ff3c332f xmlns="94a67e06-54a4-445a-b79e-2b61c27d8f4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3F69394-406D-46D9-B06C-54CA7C5924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a67e06-54a4-445a-b79e-2b61c27d8f4a"/>
    <ds:schemaRef ds:uri="70ef824e-81a8-4185-b29b-1ce15dfb1a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B317F10-D44C-4D0E-ABD7-2B956DA2F734}">
  <ds:schemaRefs>
    <ds:schemaRef ds:uri="http://schemas.microsoft.com/sharepoint/v3/contenttype/forms"/>
  </ds:schemaRefs>
</ds:datastoreItem>
</file>

<file path=customXml/itemProps3.xml><?xml version="1.0" encoding="utf-8"?>
<ds:datastoreItem xmlns:ds="http://schemas.openxmlformats.org/officeDocument/2006/customXml" ds:itemID="{4C898D0B-672D-419F-A4E1-FDE5F05084F2}">
  <ds:schemaRefs>
    <ds:schemaRef ds:uri="http://purl.org/dc/elements/1.1/"/>
    <ds:schemaRef ds:uri="http://www.w3.org/XML/1998/namespace"/>
    <ds:schemaRef ds:uri="http://schemas.microsoft.com/office/2006/metadata/properties"/>
    <ds:schemaRef ds:uri="http://schemas.microsoft.com/office/infopath/2007/PartnerControls"/>
    <ds:schemaRef ds:uri="http://purl.org/dc/dcmitype/"/>
    <ds:schemaRef ds:uri="http://schemas.microsoft.com/office/2006/documentManagement/types"/>
    <ds:schemaRef ds:uri="94a67e06-54a4-445a-b79e-2b61c27d8f4a"/>
    <ds:schemaRef ds:uri="http://purl.org/dc/terms/"/>
    <ds:schemaRef ds:uri="http://schemas.openxmlformats.org/package/2006/metadata/core-properties"/>
    <ds:schemaRef ds:uri="70ef824e-81a8-4185-b29b-1ce15dfb1ac6"/>
  </ds:schemaRefs>
</ds:datastoreItem>
</file>

<file path=docMetadata/LabelInfo.xml><?xml version="1.0" encoding="utf-8"?>
<clbl:labelList xmlns:clbl="http://schemas.microsoft.com/office/2020/mipLabelMetadata">
  <clbl:label id="{c71c84cc-76df-4b25-9726-b4be2b1f0579}" enabled="0" method="" siteId="{c71c84cc-76df-4b25-9726-b4be2b1f0579}" removed="1"/>
</clbl:labelList>
</file>

<file path=docProps/app.xml><?xml version="1.0" encoding="utf-8"?>
<Properties xmlns="http://schemas.openxmlformats.org/officeDocument/2006/extended-properties" xmlns:vt="http://schemas.openxmlformats.org/officeDocument/2006/docPropsVTypes">
  <Template>ICC 2021</Template>
  <TotalTime>237</TotalTime>
  <Words>1134</Words>
  <Application>Microsoft Macintosh PowerPoint</Application>
  <PresentationFormat>Widescreen</PresentationFormat>
  <Paragraphs>31</Paragraphs>
  <Slides>7</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ICC 2021</vt:lpstr>
      <vt:lpstr>PowerPoint Presentation</vt:lpstr>
      <vt:lpstr>Beyond Chronological Age: The Prognostic Value of the Age-Adjusted Charlson Comorbidity Index in Balloon Pulmonary Angioplasty </vt:lpstr>
      <vt:lpstr>Introduction</vt:lpstr>
      <vt:lpstr>Methods</vt:lpstr>
      <vt:lpstr>Results</vt:lpstr>
      <vt:lpstr>Discussion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Piotr Szwed</dc:creator>
  <cp:lastModifiedBy>Piotr Szwed</cp:lastModifiedBy>
  <cp:revision>2</cp:revision>
  <dcterms:created xsi:type="dcterms:W3CDTF">2026-03-08T23:08:08Z</dcterms:created>
  <dcterms:modified xsi:type="dcterms:W3CDTF">2026-03-13T14:13:48Z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0x010100641D8C613AFE204DBFCEFA4E89A6DB45</vt:lpwstr>
  </property>
  <property fmtid="{D5CDD505-2E9C-101B-9397-08002B2CF9AE}" pid="3" name="Order">
    <vt:r8>947200</vt:r8>
  </property>
  <property fmtid="{D5CDD505-2E9C-101B-9397-08002B2CF9AE}" pid="4" name="MediaServiceImageTags">
    <vt:lpwstr/>
  </property>
  <property fmtid="{D5CDD505-2E9C-101B-9397-08002B2CF9AE}" pid="5" name="_ExtendedDescription">
    <vt:lpwstr/>
  </property>
  <property fmtid="{D5CDD505-2E9C-101B-9397-08002B2CF9AE}" pid="6" name="MSIP_Label_defa4170-0d19-0005-0004-bc88714345d2_Enabled">
    <vt:lpwstr>true</vt:lpwstr>
  </property>
  <property fmtid="{D5CDD505-2E9C-101B-9397-08002B2CF9AE}" pid="7" name="MSIP_Label_defa4170-0d19-0005-0004-bc88714345d2_SetDate">
    <vt:lpwstr>2025-09-15T08:13:47Z</vt:lpwstr>
  </property>
  <property fmtid="{D5CDD505-2E9C-101B-9397-08002B2CF9AE}" pid="8" name="MSIP_Label_defa4170-0d19-0005-0004-bc88714345d2_Method">
    <vt:lpwstr>Standard</vt:lpwstr>
  </property>
  <property fmtid="{D5CDD505-2E9C-101B-9397-08002B2CF9AE}" pid="9" name="MSIP_Label_defa4170-0d19-0005-0004-bc88714345d2_Name">
    <vt:lpwstr>defa4170-0d19-0005-0004-bc88714345d2</vt:lpwstr>
  </property>
  <property fmtid="{D5CDD505-2E9C-101B-9397-08002B2CF9AE}" pid="10" name="MSIP_Label_defa4170-0d19-0005-0004-bc88714345d2_SiteId">
    <vt:lpwstr>8633fcf3-c866-4f0f-8102-3a9370fa5d2d</vt:lpwstr>
  </property>
  <property fmtid="{D5CDD505-2E9C-101B-9397-08002B2CF9AE}" pid="11" name="MSIP_Label_defa4170-0d19-0005-0004-bc88714345d2_ActionId">
    <vt:lpwstr>7eed8720-af8c-471e-a35f-4ebeb8ade5ae</vt:lpwstr>
  </property>
  <property fmtid="{D5CDD505-2E9C-101B-9397-08002B2CF9AE}" pid="12" name="MSIP_Label_defa4170-0d19-0005-0004-bc88714345d2_ContentBits">
    <vt:lpwstr>0</vt:lpwstr>
  </property>
  <property fmtid="{D5CDD505-2E9C-101B-9397-08002B2CF9AE}" pid="13" name="MSIP_Label_defa4170-0d19-0005-0004-bc88714345d2_Tag">
    <vt:lpwstr>10, 3, 0, 1</vt:lpwstr>
  </property>
</Properties>
</file>